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 id="2147483672" r:id="rId3"/>
  </p:sldMasterIdLst>
  <p:notesMasterIdLst>
    <p:notesMasterId r:id="rId65"/>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Lst>
  <p:sldSz cx="10058400" cy="7772400"/>
  <p:notesSz cx="10058400" cy="7772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0" roundtripDataSignature="AMtx7miUx4v/wz5eWscC7SaBg43T6YP/1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2A4610B-CAE2-4983-92D0-EE84D17280EA}">
  <a:tblStyle styleId="{D2A4610B-CAE2-4983-92D0-EE84D17280EA}"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24F70D1-5836-41D9-9953-D54A523C527F}"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5"/>
  </p:normalViewPr>
  <p:slideViewPr>
    <p:cSldViewPr snapToGrid="0">
      <p:cViewPr varScale="1">
        <p:scale>
          <a:sx n="90" d="100"/>
          <a:sy n="90" d="100"/>
        </p:scale>
        <p:origin x="2024" y="20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7" Type="http://schemas.openxmlformats.org/officeDocument/2006/relationships/slide" Target="slides/slide4.xml"/><Relationship Id="rId71"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tableStyles" Target="tableStyle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notesMaster" Target="notesMasters/notesMaster1.xml"/><Relationship Id="rId73"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4359275" cy="38893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697538" y="0"/>
            <a:ext cx="4359275" cy="38893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1006475" y="3740150"/>
            <a:ext cx="8045450" cy="30607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7383463"/>
            <a:ext cx="4359275" cy="38893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697538" y="7383463"/>
            <a:ext cx="4359275" cy="38893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p1: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10: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8" name="Google Shape;278;p10: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11: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9" name="Google Shape;299;p11: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12: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5" name="Google Shape;305;p12: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13: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311" name="Google Shape;311;p13: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14: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332" name="Google Shape;332;p14: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15: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338" name="Google Shape;338;p15: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p16: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344" name="Google Shape;344;p16: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17: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350" name="Google Shape;350;p17: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p18: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370" name="Google Shape;370;p18: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p19: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377" name="Google Shape;377;p19: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2: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2: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p20: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382" name="Google Shape;382;p20: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p21: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387" name="Google Shape;387;p21: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Google Shape;407;p22: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408" name="Google Shape;408;p22: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23: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414" name="Google Shape;414;p23: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p24: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0" name="Google Shape;420;p24: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p25: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5" name="Google Shape;425;p25: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p26: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44" name="Google Shape;444;p26: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p27: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0" name="Google Shape;450;p27: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6"/>
        <p:cNvGrpSpPr/>
        <p:nvPr/>
      </p:nvGrpSpPr>
      <p:grpSpPr>
        <a:xfrm>
          <a:off x="0" y="0"/>
          <a:ext cx="0" cy="0"/>
          <a:chOff x="0" y="0"/>
          <a:chExt cx="0" cy="0"/>
        </a:xfrm>
      </p:grpSpPr>
      <p:sp>
        <p:nvSpPr>
          <p:cNvPr id="467" name="Google Shape;467;p28: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8" name="Google Shape;468;p28: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p29: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4" name="Google Shape;474;p29: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3: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8" name="Google Shape;208;p3: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Google Shape;480;p30: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1" name="Google Shape;481;p30: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p31: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7" name="Google Shape;487;p31: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1"/>
        <p:cNvGrpSpPr/>
        <p:nvPr/>
      </p:nvGrpSpPr>
      <p:grpSpPr>
        <a:xfrm>
          <a:off x="0" y="0"/>
          <a:ext cx="0" cy="0"/>
          <a:chOff x="0" y="0"/>
          <a:chExt cx="0" cy="0"/>
        </a:xfrm>
      </p:grpSpPr>
      <p:sp>
        <p:nvSpPr>
          <p:cNvPr id="492" name="Google Shape;492;p32: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3" name="Google Shape;493;p32: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2"/>
        <p:cNvGrpSpPr/>
        <p:nvPr/>
      </p:nvGrpSpPr>
      <p:grpSpPr>
        <a:xfrm>
          <a:off x="0" y="0"/>
          <a:ext cx="0" cy="0"/>
          <a:chOff x="0" y="0"/>
          <a:chExt cx="0" cy="0"/>
        </a:xfrm>
      </p:grpSpPr>
      <p:sp>
        <p:nvSpPr>
          <p:cNvPr id="513" name="Google Shape;513;p33: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4" name="Google Shape;514;p33: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Google Shape;519;p34: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20" name="Google Shape;520;p34: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4"/>
        <p:cNvGrpSpPr/>
        <p:nvPr/>
      </p:nvGrpSpPr>
      <p:grpSpPr>
        <a:xfrm>
          <a:off x="0" y="0"/>
          <a:ext cx="0" cy="0"/>
          <a:chOff x="0" y="0"/>
          <a:chExt cx="0" cy="0"/>
        </a:xfrm>
      </p:grpSpPr>
      <p:sp>
        <p:nvSpPr>
          <p:cNvPr id="525" name="Google Shape;525;p35: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26" name="Google Shape;526;p35: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0"/>
        <p:cNvGrpSpPr/>
        <p:nvPr/>
      </p:nvGrpSpPr>
      <p:grpSpPr>
        <a:xfrm>
          <a:off x="0" y="0"/>
          <a:ext cx="0" cy="0"/>
          <a:chOff x="0" y="0"/>
          <a:chExt cx="0" cy="0"/>
        </a:xfrm>
      </p:grpSpPr>
      <p:sp>
        <p:nvSpPr>
          <p:cNvPr id="531" name="Google Shape;531;p36: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532" name="Google Shape;532;p36: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
        <p:cNvGrpSpPr/>
        <p:nvPr/>
      </p:nvGrpSpPr>
      <p:grpSpPr>
        <a:xfrm>
          <a:off x="0" y="0"/>
          <a:ext cx="0" cy="0"/>
          <a:chOff x="0" y="0"/>
          <a:chExt cx="0" cy="0"/>
        </a:xfrm>
      </p:grpSpPr>
      <p:sp>
        <p:nvSpPr>
          <p:cNvPr id="552" name="Google Shape;552;p37: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553" name="Google Shape;553;p37: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7"/>
        <p:cNvGrpSpPr/>
        <p:nvPr/>
      </p:nvGrpSpPr>
      <p:grpSpPr>
        <a:xfrm>
          <a:off x="0" y="0"/>
          <a:ext cx="0" cy="0"/>
          <a:chOff x="0" y="0"/>
          <a:chExt cx="0" cy="0"/>
        </a:xfrm>
      </p:grpSpPr>
      <p:sp>
        <p:nvSpPr>
          <p:cNvPr id="558" name="Google Shape;558;p38: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559" name="Google Shape;559;p38: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2"/>
        <p:cNvGrpSpPr/>
        <p:nvPr/>
      </p:nvGrpSpPr>
      <p:grpSpPr>
        <a:xfrm>
          <a:off x="0" y="0"/>
          <a:ext cx="0" cy="0"/>
          <a:chOff x="0" y="0"/>
          <a:chExt cx="0" cy="0"/>
        </a:xfrm>
      </p:grpSpPr>
      <p:sp>
        <p:nvSpPr>
          <p:cNvPr id="563" name="Google Shape;563;p39: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564" name="Google Shape;564;p39: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4: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4: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7"/>
        <p:cNvGrpSpPr/>
        <p:nvPr/>
      </p:nvGrpSpPr>
      <p:grpSpPr>
        <a:xfrm>
          <a:off x="0" y="0"/>
          <a:ext cx="0" cy="0"/>
          <a:chOff x="0" y="0"/>
          <a:chExt cx="0" cy="0"/>
        </a:xfrm>
      </p:grpSpPr>
      <p:sp>
        <p:nvSpPr>
          <p:cNvPr id="568" name="Google Shape;568;p40: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9" name="Google Shape;569;p40: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2"/>
        <p:cNvGrpSpPr/>
        <p:nvPr/>
      </p:nvGrpSpPr>
      <p:grpSpPr>
        <a:xfrm>
          <a:off x="0" y="0"/>
          <a:ext cx="0" cy="0"/>
          <a:chOff x="0" y="0"/>
          <a:chExt cx="0" cy="0"/>
        </a:xfrm>
      </p:grpSpPr>
      <p:sp>
        <p:nvSpPr>
          <p:cNvPr id="573" name="Google Shape;573;p41: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74" name="Google Shape;574;p41: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9"/>
        <p:cNvGrpSpPr/>
        <p:nvPr/>
      </p:nvGrpSpPr>
      <p:grpSpPr>
        <a:xfrm>
          <a:off x="0" y="0"/>
          <a:ext cx="0" cy="0"/>
          <a:chOff x="0" y="0"/>
          <a:chExt cx="0" cy="0"/>
        </a:xfrm>
      </p:grpSpPr>
      <p:sp>
        <p:nvSpPr>
          <p:cNvPr id="590" name="Google Shape;590;p42: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1" name="Google Shape;591;p42: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p:cNvGrpSpPr/>
        <p:nvPr/>
      </p:nvGrpSpPr>
      <p:grpSpPr>
        <a:xfrm>
          <a:off x="0" y="0"/>
          <a:ext cx="0" cy="0"/>
          <a:chOff x="0" y="0"/>
          <a:chExt cx="0" cy="0"/>
        </a:xfrm>
      </p:grpSpPr>
      <p:sp>
        <p:nvSpPr>
          <p:cNvPr id="596" name="Google Shape;596;p43: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7" name="Google Shape;597;p43: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1"/>
        <p:cNvGrpSpPr/>
        <p:nvPr/>
      </p:nvGrpSpPr>
      <p:grpSpPr>
        <a:xfrm>
          <a:off x="0" y="0"/>
          <a:ext cx="0" cy="0"/>
          <a:chOff x="0" y="0"/>
          <a:chExt cx="0" cy="0"/>
        </a:xfrm>
      </p:grpSpPr>
      <p:sp>
        <p:nvSpPr>
          <p:cNvPr id="602" name="Google Shape;602;p44: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03" name="Google Shape;603;p44: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9"/>
        <p:cNvGrpSpPr/>
        <p:nvPr/>
      </p:nvGrpSpPr>
      <p:grpSpPr>
        <a:xfrm>
          <a:off x="0" y="0"/>
          <a:ext cx="0" cy="0"/>
          <a:chOff x="0" y="0"/>
          <a:chExt cx="0" cy="0"/>
        </a:xfrm>
      </p:grpSpPr>
      <p:sp>
        <p:nvSpPr>
          <p:cNvPr id="620" name="Google Shape;620;p45: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1" name="Google Shape;621;p45: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5"/>
        <p:cNvGrpSpPr/>
        <p:nvPr/>
      </p:nvGrpSpPr>
      <p:grpSpPr>
        <a:xfrm>
          <a:off x="0" y="0"/>
          <a:ext cx="0" cy="0"/>
          <a:chOff x="0" y="0"/>
          <a:chExt cx="0" cy="0"/>
        </a:xfrm>
      </p:grpSpPr>
      <p:sp>
        <p:nvSpPr>
          <p:cNvPr id="626" name="Google Shape;626;p46: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7" name="Google Shape;627;p46: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1"/>
        <p:cNvGrpSpPr/>
        <p:nvPr/>
      </p:nvGrpSpPr>
      <p:grpSpPr>
        <a:xfrm>
          <a:off x="0" y="0"/>
          <a:ext cx="0" cy="0"/>
          <a:chOff x="0" y="0"/>
          <a:chExt cx="0" cy="0"/>
        </a:xfrm>
      </p:grpSpPr>
      <p:sp>
        <p:nvSpPr>
          <p:cNvPr id="632" name="Google Shape;632;p47: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33" name="Google Shape;633;p47: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7"/>
        <p:cNvGrpSpPr/>
        <p:nvPr/>
      </p:nvGrpSpPr>
      <p:grpSpPr>
        <a:xfrm>
          <a:off x="0" y="0"/>
          <a:ext cx="0" cy="0"/>
          <a:chOff x="0" y="0"/>
          <a:chExt cx="0" cy="0"/>
        </a:xfrm>
      </p:grpSpPr>
      <p:sp>
        <p:nvSpPr>
          <p:cNvPr id="638" name="Google Shape;638;p48: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39" name="Google Shape;639;p48: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3"/>
        <p:cNvGrpSpPr/>
        <p:nvPr/>
      </p:nvGrpSpPr>
      <p:grpSpPr>
        <a:xfrm>
          <a:off x="0" y="0"/>
          <a:ext cx="0" cy="0"/>
          <a:chOff x="0" y="0"/>
          <a:chExt cx="0" cy="0"/>
        </a:xfrm>
      </p:grpSpPr>
      <p:sp>
        <p:nvSpPr>
          <p:cNvPr id="644" name="Google Shape;644;p49: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45" name="Google Shape;645;p49: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5: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3" name="Google Shape;233;p5: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0"/>
        <p:cNvGrpSpPr/>
        <p:nvPr/>
      </p:nvGrpSpPr>
      <p:grpSpPr>
        <a:xfrm>
          <a:off x="0" y="0"/>
          <a:ext cx="0" cy="0"/>
          <a:chOff x="0" y="0"/>
          <a:chExt cx="0" cy="0"/>
        </a:xfrm>
      </p:grpSpPr>
      <p:sp>
        <p:nvSpPr>
          <p:cNvPr id="661" name="Google Shape;661;p50: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62" name="Google Shape;662;p50: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Google Shape;667;p51: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68" name="Google Shape;668;p51: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p52: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674" name="Google Shape;674;p52: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2"/>
        <p:cNvGrpSpPr/>
        <p:nvPr/>
      </p:nvGrpSpPr>
      <p:grpSpPr>
        <a:xfrm>
          <a:off x="0" y="0"/>
          <a:ext cx="0" cy="0"/>
          <a:chOff x="0" y="0"/>
          <a:chExt cx="0" cy="0"/>
        </a:xfrm>
      </p:grpSpPr>
      <p:sp>
        <p:nvSpPr>
          <p:cNvPr id="693" name="Google Shape;693;p53: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694" name="Google Shape;694;p53: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8"/>
        <p:cNvGrpSpPr/>
        <p:nvPr/>
      </p:nvGrpSpPr>
      <p:grpSpPr>
        <a:xfrm>
          <a:off x="0" y="0"/>
          <a:ext cx="0" cy="0"/>
          <a:chOff x="0" y="0"/>
          <a:chExt cx="0" cy="0"/>
        </a:xfrm>
      </p:grpSpPr>
      <p:sp>
        <p:nvSpPr>
          <p:cNvPr id="699" name="Google Shape;699;p54: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700" name="Google Shape;700;p54: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4"/>
        <p:cNvGrpSpPr/>
        <p:nvPr/>
      </p:nvGrpSpPr>
      <p:grpSpPr>
        <a:xfrm>
          <a:off x="0" y="0"/>
          <a:ext cx="0" cy="0"/>
          <a:chOff x="0" y="0"/>
          <a:chExt cx="0" cy="0"/>
        </a:xfrm>
      </p:grpSpPr>
      <p:sp>
        <p:nvSpPr>
          <p:cNvPr id="705" name="Google Shape;705;p55: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706" name="Google Shape;706;p55: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0"/>
        <p:cNvGrpSpPr/>
        <p:nvPr/>
      </p:nvGrpSpPr>
      <p:grpSpPr>
        <a:xfrm>
          <a:off x="0" y="0"/>
          <a:ext cx="0" cy="0"/>
          <a:chOff x="0" y="0"/>
          <a:chExt cx="0" cy="0"/>
        </a:xfrm>
      </p:grpSpPr>
      <p:sp>
        <p:nvSpPr>
          <p:cNvPr id="711" name="Google Shape;711;p56: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712" name="Google Shape;712;p56: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0"/>
        <p:cNvGrpSpPr/>
        <p:nvPr/>
      </p:nvGrpSpPr>
      <p:grpSpPr>
        <a:xfrm>
          <a:off x="0" y="0"/>
          <a:ext cx="0" cy="0"/>
          <a:chOff x="0" y="0"/>
          <a:chExt cx="0" cy="0"/>
        </a:xfrm>
      </p:grpSpPr>
      <p:sp>
        <p:nvSpPr>
          <p:cNvPr id="731" name="Google Shape;731;p57: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732" name="Google Shape;732;p57: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6"/>
        <p:cNvGrpSpPr/>
        <p:nvPr/>
      </p:nvGrpSpPr>
      <p:grpSpPr>
        <a:xfrm>
          <a:off x="0" y="0"/>
          <a:ext cx="0" cy="0"/>
          <a:chOff x="0" y="0"/>
          <a:chExt cx="0" cy="0"/>
        </a:xfrm>
      </p:grpSpPr>
      <p:sp>
        <p:nvSpPr>
          <p:cNvPr id="737" name="Google Shape;737;p58: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738" name="Google Shape;738;p58: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2"/>
        <p:cNvGrpSpPr/>
        <p:nvPr/>
      </p:nvGrpSpPr>
      <p:grpSpPr>
        <a:xfrm>
          <a:off x="0" y="0"/>
          <a:ext cx="0" cy="0"/>
          <a:chOff x="0" y="0"/>
          <a:chExt cx="0" cy="0"/>
        </a:xfrm>
      </p:grpSpPr>
      <p:sp>
        <p:nvSpPr>
          <p:cNvPr id="743" name="Google Shape;743;p59: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744" name="Google Shape;744;p59: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6: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4" name="Google Shape;254;p6: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8"/>
        <p:cNvGrpSpPr/>
        <p:nvPr/>
      </p:nvGrpSpPr>
      <p:grpSpPr>
        <a:xfrm>
          <a:off x="0" y="0"/>
          <a:ext cx="0" cy="0"/>
          <a:chOff x="0" y="0"/>
          <a:chExt cx="0" cy="0"/>
        </a:xfrm>
      </p:grpSpPr>
      <p:sp>
        <p:nvSpPr>
          <p:cNvPr id="749" name="Google Shape;749;p60:notes"/>
          <p:cNvSpPr txBox="1">
            <a:spLocks noGrp="1"/>
          </p:cNvSpPr>
          <p:nvPr>
            <p:ph type="body" idx="1"/>
          </p:nvPr>
        </p:nvSpPr>
        <p:spPr>
          <a:xfrm>
            <a:off x="1005825" y="3691875"/>
            <a:ext cx="8046700" cy="34975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750" name="Google Shape;750;p60:notes"/>
          <p:cNvSpPr>
            <a:spLocks noGrp="1" noRot="1" noChangeAspect="1"/>
          </p:cNvSpPr>
          <p:nvPr>
            <p:ph type="sldImg" idx="2"/>
          </p:nvPr>
        </p:nvSpPr>
        <p:spPr>
          <a:xfrm>
            <a:off x="3143250" y="582613"/>
            <a:ext cx="3771900" cy="2914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4"/>
        <p:cNvGrpSpPr/>
        <p:nvPr/>
      </p:nvGrpSpPr>
      <p:grpSpPr>
        <a:xfrm>
          <a:off x="0" y="0"/>
          <a:ext cx="0" cy="0"/>
          <a:chOff x="0" y="0"/>
          <a:chExt cx="0" cy="0"/>
        </a:xfrm>
      </p:grpSpPr>
      <p:sp>
        <p:nvSpPr>
          <p:cNvPr id="755" name="Google Shape;755;p61: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6" name="Google Shape;756;p61: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7: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0" name="Google Shape;260;p7: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8: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6" name="Google Shape;266;p8: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9:notes"/>
          <p:cNvSpPr txBox="1">
            <a:spLocks noGrp="1"/>
          </p:cNvSpPr>
          <p:nvPr>
            <p:ph type="body" idx="1"/>
          </p:nvPr>
        </p:nvSpPr>
        <p:spPr>
          <a:xfrm>
            <a:off x="1006475" y="3740150"/>
            <a:ext cx="8045450" cy="3060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2" name="Google Shape;272;p9:notes"/>
          <p:cNvSpPr>
            <a:spLocks noGrp="1" noRot="1" noChangeAspect="1"/>
          </p:cNvSpPr>
          <p:nvPr>
            <p:ph type="sldImg" idx="2"/>
          </p:nvPr>
        </p:nvSpPr>
        <p:spPr>
          <a:xfrm>
            <a:off x="3332163" y="971550"/>
            <a:ext cx="3394075" cy="2622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63"/>
          <p:cNvSpPr txBox="1">
            <a:spLocks noGrp="1"/>
          </p:cNvSpPr>
          <p:nvPr>
            <p:ph type="ctrTitle"/>
          </p:nvPr>
        </p:nvSpPr>
        <p:spPr>
          <a:xfrm>
            <a:off x="754380" y="2414482"/>
            <a:ext cx="8549640" cy="16660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63"/>
          <p:cNvSpPr txBox="1">
            <a:spLocks noGrp="1"/>
          </p:cNvSpPr>
          <p:nvPr>
            <p:ph type="subTitle" idx="1"/>
          </p:nvPr>
        </p:nvSpPr>
        <p:spPr>
          <a:xfrm>
            <a:off x="1508760" y="4404360"/>
            <a:ext cx="7040880" cy="1986280"/>
          </a:xfrm>
          <a:prstGeom prst="rect">
            <a:avLst/>
          </a:prstGeom>
          <a:noFill/>
          <a:ln>
            <a:noFill/>
          </a:ln>
        </p:spPr>
        <p:txBody>
          <a:bodyPr spcFirstLastPara="1" wrap="square" lIns="91425" tIns="45700" rIns="91425" bIns="45700" anchor="t" anchorCtr="0">
            <a:noAutofit/>
          </a:bodyPr>
          <a:lstStyle>
            <a:lvl1pPr lvl="0" algn="ctr">
              <a:spcBef>
                <a:spcPts val="704"/>
              </a:spcBef>
              <a:spcAft>
                <a:spcPts val="0"/>
              </a:spcAft>
              <a:buClr>
                <a:srgbClr val="888888"/>
              </a:buClr>
              <a:buSzPts val="3520"/>
              <a:buNone/>
              <a:defRPr>
                <a:solidFill>
                  <a:srgbClr val="888888"/>
                </a:solidFill>
              </a:defRPr>
            </a:lvl1pPr>
            <a:lvl2pPr lvl="1" algn="ctr">
              <a:spcBef>
                <a:spcPts val="616"/>
              </a:spcBef>
              <a:spcAft>
                <a:spcPts val="0"/>
              </a:spcAft>
              <a:buClr>
                <a:srgbClr val="888888"/>
              </a:buClr>
              <a:buSzPts val="3080"/>
              <a:buNone/>
              <a:defRPr>
                <a:solidFill>
                  <a:srgbClr val="888888"/>
                </a:solidFill>
              </a:defRPr>
            </a:lvl2pPr>
            <a:lvl3pPr lvl="2" algn="ctr">
              <a:spcBef>
                <a:spcPts val="528"/>
              </a:spcBef>
              <a:spcAft>
                <a:spcPts val="0"/>
              </a:spcAft>
              <a:buClr>
                <a:srgbClr val="888888"/>
              </a:buClr>
              <a:buSzPts val="2640"/>
              <a:buNone/>
              <a:defRPr>
                <a:solidFill>
                  <a:srgbClr val="888888"/>
                </a:solidFill>
              </a:defRPr>
            </a:lvl3pPr>
            <a:lvl4pPr lvl="3" algn="ctr">
              <a:spcBef>
                <a:spcPts val="440"/>
              </a:spcBef>
              <a:spcAft>
                <a:spcPts val="0"/>
              </a:spcAft>
              <a:buClr>
                <a:srgbClr val="888888"/>
              </a:buClr>
              <a:buSzPts val="2200"/>
              <a:buNone/>
              <a:defRPr>
                <a:solidFill>
                  <a:srgbClr val="888888"/>
                </a:solidFill>
              </a:defRPr>
            </a:lvl4pPr>
            <a:lvl5pPr lvl="4" algn="ctr">
              <a:spcBef>
                <a:spcPts val="440"/>
              </a:spcBef>
              <a:spcAft>
                <a:spcPts val="0"/>
              </a:spcAft>
              <a:buClr>
                <a:srgbClr val="888888"/>
              </a:buClr>
              <a:buSzPts val="2200"/>
              <a:buNone/>
              <a:defRPr>
                <a:solidFill>
                  <a:srgbClr val="888888"/>
                </a:solidFill>
              </a:defRPr>
            </a:lvl5pPr>
            <a:lvl6pPr lvl="5" algn="ctr">
              <a:spcBef>
                <a:spcPts val="440"/>
              </a:spcBef>
              <a:spcAft>
                <a:spcPts val="0"/>
              </a:spcAft>
              <a:buClr>
                <a:srgbClr val="888888"/>
              </a:buClr>
              <a:buSzPts val="2200"/>
              <a:buNone/>
              <a:defRPr>
                <a:solidFill>
                  <a:srgbClr val="888888"/>
                </a:solidFill>
              </a:defRPr>
            </a:lvl6pPr>
            <a:lvl7pPr lvl="6" algn="ctr">
              <a:spcBef>
                <a:spcPts val="440"/>
              </a:spcBef>
              <a:spcAft>
                <a:spcPts val="0"/>
              </a:spcAft>
              <a:buClr>
                <a:srgbClr val="888888"/>
              </a:buClr>
              <a:buSzPts val="2200"/>
              <a:buNone/>
              <a:defRPr>
                <a:solidFill>
                  <a:srgbClr val="888888"/>
                </a:solidFill>
              </a:defRPr>
            </a:lvl7pPr>
            <a:lvl8pPr lvl="7" algn="ctr">
              <a:spcBef>
                <a:spcPts val="440"/>
              </a:spcBef>
              <a:spcAft>
                <a:spcPts val="0"/>
              </a:spcAft>
              <a:buClr>
                <a:srgbClr val="888888"/>
              </a:buClr>
              <a:buSzPts val="2200"/>
              <a:buNone/>
              <a:defRPr>
                <a:solidFill>
                  <a:srgbClr val="888888"/>
                </a:solidFill>
              </a:defRPr>
            </a:lvl8pPr>
            <a:lvl9pPr lvl="8" algn="ctr">
              <a:spcBef>
                <a:spcPts val="440"/>
              </a:spcBef>
              <a:spcAft>
                <a:spcPts val="0"/>
              </a:spcAft>
              <a:buClr>
                <a:srgbClr val="888888"/>
              </a:buClr>
              <a:buSzPts val="2200"/>
              <a:buNone/>
              <a:defRPr>
                <a:solidFill>
                  <a:srgbClr val="888888"/>
                </a:solidFill>
              </a:defRPr>
            </a:lvl9pPr>
          </a:lstStyle>
          <a:p>
            <a:endParaRPr/>
          </a:p>
        </p:txBody>
      </p:sp>
      <p:sp>
        <p:nvSpPr>
          <p:cNvPr id="18" name="Google Shape;18;p63"/>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63"/>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63"/>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1320"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1320"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1320"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1320"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1320"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1320"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1320"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132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90"/>
          <p:cNvSpPr txBox="1">
            <a:spLocks noGrp="1"/>
          </p:cNvSpPr>
          <p:nvPr>
            <p:ph type="title"/>
          </p:nvPr>
        </p:nvSpPr>
        <p:spPr>
          <a:xfrm>
            <a:off x="502920" y="311256"/>
            <a:ext cx="9052560" cy="1295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90"/>
          <p:cNvSpPr txBox="1">
            <a:spLocks noGrp="1"/>
          </p:cNvSpPr>
          <p:nvPr>
            <p:ph type="body" idx="1"/>
          </p:nvPr>
        </p:nvSpPr>
        <p:spPr>
          <a:xfrm rot="5400000">
            <a:off x="2464487" y="-148007"/>
            <a:ext cx="5129425" cy="905256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90"/>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90"/>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90"/>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91"/>
          <p:cNvSpPr txBox="1">
            <a:spLocks noGrp="1"/>
          </p:cNvSpPr>
          <p:nvPr>
            <p:ph type="title"/>
          </p:nvPr>
        </p:nvSpPr>
        <p:spPr>
          <a:xfrm rot="5400000">
            <a:off x="5108046" y="2495551"/>
            <a:ext cx="6631728" cy="226314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91"/>
          <p:cNvSpPr txBox="1">
            <a:spLocks noGrp="1"/>
          </p:cNvSpPr>
          <p:nvPr>
            <p:ph type="body" idx="1"/>
          </p:nvPr>
        </p:nvSpPr>
        <p:spPr>
          <a:xfrm rot="5400000">
            <a:off x="497946" y="316231"/>
            <a:ext cx="6631728" cy="662178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91"/>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91"/>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91"/>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ítulo y objetos" type="obj">
  <p:cSld name="OBJECT">
    <p:spTree>
      <p:nvGrpSpPr>
        <p:cNvPr id="1" name="Shape 90"/>
        <p:cNvGrpSpPr/>
        <p:nvPr/>
      </p:nvGrpSpPr>
      <p:grpSpPr>
        <a:xfrm>
          <a:off x="0" y="0"/>
          <a:ext cx="0" cy="0"/>
          <a:chOff x="0" y="0"/>
          <a:chExt cx="0" cy="0"/>
        </a:xfrm>
      </p:grpSpPr>
      <p:sp>
        <p:nvSpPr>
          <p:cNvPr id="91" name="Google Shape;91;p65"/>
          <p:cNvSpPr txBox="1">
            <a:spLocks noGrp="1"/>
          </p:cNvSpPr>
          <p:nvPr>
            <p:ph type="title"/>
          </p:nvPr>
        </p:nvSpPr>
        <p:spPr>
          <a:xfrm>
            <a:off x="502920" y="311256"/>
            <a:ext cx="9052560" cy="1295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2" name="Google Shape;92;p65"/>
          <p:cNvSpPr txBox="1">
            <a:spLocks noGrp="1"/>
          </p:cNvSpPr>
          <p:nvPr>
            <p:ph type="body" idx="1"/>
          </p:nvPr>
        </p:nvSpPr>
        <p:spPr>
          <a:xfrm>
            <a:off x="502920" y="1813560"/>
            <a:ext cx="9052560" cy="512942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3" name="Google Shape;93;p65"/>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65"/>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65"/>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Diapositiva de título" type="title">
  <p:cSld name="TITLE">
    <p:spTree>
      <p:nvGrpSpPr>
        <p:cNvPr id="1" name="Shape 96"/>
        <p:cNvGrpSpPr/>
        <p:nvPr/>
      </p:nvGrpSpPr>
      <p:grpSpPr>
        <a:xfrm>
          <a:off x="0" y="0"/>
          <a:ext cx="0" cy="0"/>
          <a:chOff x="0" y="0"/>
          <a:chExt cx="0" cy="0"/>
        </a:xfrm>
      </p:grpSpPr>
      <p:sp>
        <p:nvSpPr>
          <p:cNvPr id="97" name="Google Shape;97;p72"/>
          <p:cNvSpPr txBox="1">
            <a:spLocks noGrp="1"/>
          </p:cNvSpPr>
          <p:nvPr>
            <p:ph type="ctrTitle"/>
          </p:nvPr>
        </p:nvSpPr>
        <p:spPr>
          <a:xfrm>
            <a:off x="754380" y="2414482"/>
            <a:ext cx="8549640" cy="16660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8" name="Google Shape;98;p72"/>
          <p:cNvSpPr txBox="1">
            <a:spLocks noGrp="1"/>
          </p:cNvSpPr>
          <p:nvPr>
            <p:ph type="subTitle" idx="1"/>
          </p:nvPr>
        </p:nvSpPr>
        <p:spPr>
          <a:xfrm>
            <a:off x="1508760" y="4404360"/>
            <a:ext cx="7040880" cy="1986280"/>
          </a:xfrm>
          <a:prstGeom prst="rect">
            <a:avLst/>
          </a:prstGeom>
          <a:noFill/>
          <a:ln>
            <a:noFill/>
          </a:ln>
        </p:spPr>
        <p:txBody>
          <a:bodyPr spcFirstLastPara="1" wrap="square" lIns="91425" tIns="45700" rIns="91425" bIns="45700" anchor="t" anchorCtr="0">
            <a:noAutofit/>
          </a:bodyPr>
          <a:lstStyle>
            <a:lvl1pPr lvl="0" algn="ctr">
              <a:spcBef>
                <a:spcPts val="704"/>
              </a:spcBef>
              <a:spcAft>
                <a:spcPts val="0"/>
              </a:spcAft>
              <a:buClr>
                <a:srgbClr val="888888"/>
              </a:buClr>
              <a:buSzPts val="3520"/>
              <a:buNone/>
              <a:defRPr>
                <a:solidFill>
                  <a:srgbClr val="888888"/>
                </a:solidFill>
              </a:defRPr>
            </a:lvl1pPr>
            <a:lvl2pPr lvl="1" algn="ctr">
              <a:spcBef>
                <a:spcPts val="616"/>
              </a:spcBef>
              <a:spcAft>
                <a:spcPts val="0"/>
              </a:spcAft>
              <a:buClr>
                <a:srgbClr val="888888"/>
              </a:buClr>
              <a:buSzPts val="3080"/>
              <a:buNone/>
              <a:defRPr>
                <a:solidFill>
                  <a:srgbClr val="888888"/>
                </a:solidFill>
              </a:defRPr>
            </a:lvl2pPr>
            <a:lvl3pPr lvl="2" algn="ctr">
              <a:spcBef>
                <a:spcPts val="528"/>
              </a:spcBef>
              <a:spcAft>
                <a:spcPts val="0"/>
              </a:spcAft>
              <a:buClr>
                <a:srgbClr val="888888"/>
              </a:buClr>
              <a:buSzPts val="2640"/>
              <a:buNone/>
              <a:defRPr>
                <a:solidFill>
                  <a:srgbClr val="888888"/>
                </a:solidFill>
              </a:defRPr>
            </a:lvl3pPr>
            <a:lvl4pPr lvl="3" algn="ctr">
              <a:spcBef>
                <a:spcPts val="440"/>
              </a:spcBef>
              <a:spcAft>
                <a:spcPts val="0"/>
              </a:spcAft>
              <a:buClr>
                <a:srgbClr val="888888"/>
              </a:buClr>
              <a:buSzPts val="2200"/>
              <a:buNone/>
              <a:defRPr>
                <a:solidFill>
                  <a:srgbClr val="888888"/>
                </a:solidFill>
              </a:defRPr>
            </a:lvl4pPr>
            <a:lvl5pPr lvl="4" algn="ctr">
              <a:spcBef>
                <a:spcPts val="440"/>
              </a:spcBef>
              <a:spcAft>
                <a:spcPts val="0"/>
              </a:spcAft>
              <a:buClr>
                <a:srgbClr val="888888"/>
              </a:buClr>
              <a:buSzPts val="2200"/>
              <a:buNone/>
              <a:defRPr>
                <a:solidFill>
                  <a:srgbClr val="888888"/>
                </a:solidFill>
              </a:defRPr>
            </a:lvl5pPr>
            <a:lvl6pPr lvl="5" algn="ctr">
              <a:spcBef>
                <a:spcPts val="440"/>
              </a:spcBef>
              <a:spcAft>
                <a:spcPts val="0"/>
              </a:spcAft>
              <a:buClr>
                <a:srgbClr val="888888"/>
              </a:buClr>
              <a:buSzPts val="2200"/>
              <a:buNone/>
              <a:defRPr>
                <a:solidFill>
                  <a:srgbClr val="888888"/>
                </a:solidFill>
              </a:defRPr>
            </a:lvl6pPr>
            <a:lvl7pPr lvl="6" algn="ctr">
              <a:spcBef>
                <a:spcPts val="440"/>
              </a:spcBef>
              <a:spcAft>
                <a:spcPts val="0"/>
              </a:spcAft>
              <a:buClr>
                <a:srgbClr val="888888"/>
              </a:buClr>
              <a:buSzPts val="2200"/>
              <a:buNone/>
              <a:defRPr>
                <a:solidFill>
                  <a:srgbClr val="888888"/>
                </a:solidFill>
              </a:defRPr>
            </a:lvl7pPr>
            <a:lvl8pPr lvl="7" algn="ctr">
              <a:spcBef>
                <a:spcPts val="440"/>
              </a:spcBef>
              <a:spcAft>
                <a:spcPts val="0"/>
              </a:spcAft>
              <a:buClr>
                <a:srgbClr val="888888"/>
              </a:buClr>
              <a:buSzPts val="2200"/>
              <a:buNone/>
              <a:defRPr>
                <a:solidFill>
                  <a:srgbClr val="888888"/>
                </a:solidFill>
              </a:defRPr>
            </a:lvl8pPr>
            <a:lvl9pPr lvl="8" algn="ctr">
              <a:spcBef>
                <a:spcPts val="440"/>
              </a:spcBef>
              <a:spcAft>
                <a:spcPts val="0"/>
              </a:spcAft>
              <a:buClr>
                <a:srgbClr val="888888"/>
              </a:buClr>
              <a:buSzPts val="2200"/>
              <a:buNone/>
              <a:defRPr>
                <a:solidFill>
                  <a:srgbClr val="888888"/>
                </a:solidFill>
              </a:defRPr>
            </a:lvl9pPr>
          </a:lstStyle>
          <a:p>
            <a:endParaRPr/>
          </a:p>
        </p:txBody>
      </p:sp>
      <p:sp>
        <p:nvSpPr>
          <p:cNvPr id="99" name="Google Shape;99;p72"/>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72"/>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72"/>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Encabezado de sección" type="secHead">
  <p:cSld name="SECTION_HEADER">
    <p:spTree>
      <p:nvGrpSpPr>
        <p:cNvPr id="1" name="Shape 102"/>
        <p:cNvGrpSpPr/>
        <p:nvPr/>
      </p:nvGrpSpPr>
      <p:grpSpPr>
        <a:xfrm>
          <a:off x="0" y="0"/>
          <a:ext cx="0" cy="0"/>
          <a:chOff x="0" y="0"/>
          <a:chExt cx="0" cy="0"/>
        </a:xfrm>
      </p:grpSpPr>
      <p:sp>
        <p:nvSpPr>
          <p:cNvPr id="103" name="Google Shape;103;p73"/>
          <p:cNvSpPr txBox="1">
            <a:spLocks noGrp="1"/>
          </p:cNvSpPr>
          <p:nvPr>
            <p:ph type="title"/>
          </p:nvPr>
        </p:nvSpPr>
        <p:spPr>
          <a:xfrm>
            <a:off x="794544" y="4994487"/>
            <a:ext cx="8549640" cy="154368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4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4" name="Google Shape;104;p73"/>
          <p:cNvSpPr txBox="1">
            <a:spLocks noGrp="1"/>
          </p:cNvSpPr>
          <p:nvPr>
            <p:ph type="body" idx="1"/>
          </p:nvPr>
        </p:nvSpPr>
        <p:spPr>
          <a:xfrm>
            <a:off x="794544" y="3294275"/>
            <a:ext cx="8549640" cy="1700212"/>
          </a:xfrm>
          <a:prstGeom prst="rect">
            <a:avLst/>
          </a:prstGeom>
          <a:noFill/>
          <a:ln>
            <a:noFill/>
          </a:ln>
        </p:spPr>
        <p:txBody>
          <a:bodyPr spcFirstLastPara="1" wrap="square" lIns="91425" tIns="45700" rIns="91425" bIns="45700" anchor="b" anchorCtr="0">
            <a:noAutofit/>
          </a:bodyPr>
          <a:lstStyle>
            <a:lvl1pPr marL="457200" lvl="0" indent="-228600" algn="l">
              <a:spcBef>
                <a:spcPts val="440"/>
              </a:spcBef>
              <a:spcAft>
                <a:spcPts val="0"/>
              </a:spcAft>
              <a:buClr>
                <a:srgbClr val="888888"/>
              </a:buClr>
              <a:buSzPts val="2200"/>
              <a:buNone/>
              <a:defRPr sz="2200">
                <a:solidFill>
                  <a:srgbClr val="888888"/>
                </a:solidFill>
              </a:defRPr>
            </a:lvl1pPr>
            <a:lvl2pPr marL="914400" lvl="1" indent="-228600" algn="l">
              <a:spcBef>
                <a:spcPts val="396"/>
              </a:spcBef>
              <a:spcAft>
                <a:spcPts val="0"/>
              </a:spcAft>
              <a:buClr>
                <a:srgbClr val="888888"/>
              </a:buClr>
              <a:buSzPts val="1980"/>
              <a:buNone/>
              <a:defRPr sz="1979">
                <a:solidFill>
                  <a:srgbClr val="888888"/>
                </a:solidFill>
              </a:defRPr>
            </a:lvl2pPr>
            <a:lvl3pPr marL="1371600" lvl="2" indent="-228600" algn="l">
              <a:spcBef>
                <a:spcPts val="352"/>
              </a:spcBef>
              <a:spcAft>
                <a:spcPts val="0"/>
              </a:spcAft>
              <a:buClr>
                <a:srgbClr val="888888"/>
              </a:buClr>
              <a:buSzPts val="1760"/>
              <a:buNone/>
              <a:defRPr sz="1760">
                <a:solidFill>
                  <a:srgbClr val="888888"/>
                </a:solidFill>
              </a:defRPr>
            </a:lvl3pPr>
            <a:lvl4pPr marL="1828800" lvl="3" indent="-228600" algn="l">
              <a:spcBef>
                <a:spcPts val="308"/>
              </a:spcBef>
              <a:spcAft>
                <a:spcPts val="0"/>
              </a:spcAft>
              <a:buClr>
                <a:srgbClr val="888888"/>
              </a:buClr>
              <a:buSzPts val="1540"/>
              <a:buNone/>
              <a:defRPr sz="1540">
                <a:solidFill>
                  <a:srgbClr val="888888"/>
                </a:solidFill>
              </a:defRPr>
            </a:lvl4pPr>
            <a:lvl5pPr marL="2286000" lvl="4" indent="-228600" algn="l">
              <a:spcBef>
                <a:spcPts val="308"/>
              </a:spcBef>
              <a:spcAft>
                <a:spcPts val="0"/>
              </a:spcAft>
              <a:buClr>
                <a:srgbClr val="888888"/>
              </a:buClr>
              <a:buSzPts val="1540"/>
              <a:buNone/>
              <a:defRPr sz="1540">
                <a:solidFill>
                  <a:srgbClr val="888888"/>
                </a:solidFill>
              </a:defRPr>
            </a:lvl5pPr>
            <a:lvl6pPr marL="2743200" lvl="5" indent="-228600" algn="l">
              <a:spcBef>
                <a:spcPts val="308"/>
              </a:spcBef>
              <a:spcAft>
                <a:spcPts val="0"/>
              </a:spcAft>
              <a:buClr>
                <a:srgbClr val="888888"/>
              </a:buClr>
              <a:buSzPts val="1540"/>
              <a:buNone/>
              <a:defRPr sz="1540">
                <a:solidFill>
                  <a:srgbClr val="888888"/>
                </a:solidFill>
              </a:defRPr>
            </a:lvl6pPr>
            <a:lvl7pPr marL="3200400" lvl="6" indent="-228600" algn="l">
              <a:spcBef>
                <a:spcPts val="308"/>
              </a:spcBef>
              <a:spcAft>
                <a:spcPts val="0"/>
              </a:spcAft>
              <a:buClr>
                <a:srgbClr val="888888"/>
              </a:buClr>
              <a:buSzPts val="1540"/>
              <a:buNone/>
              <a:defRPr sz="1540">
                <a:solidFill>
                  <a:srgbClr val="888888"/>
                </a:solidFill>
              </a:defRPr>
            </a:lvl7pPr>
            <a:lvl8pPr marL="3657600" lvl="7" indent="-228600" algn="l">
              <a:spcBef>
                <a:spcPts val="308"/>
              </a:spcBef>
              <a:spcAft>
                <a:spcPts val="0"/>
              </a:spcAft>
              <a:buClr>
                <a:srgbClr val="888888"/>
              </a:buClr>
              <a:buSzPts val="1540"/>
              <a:buNone/>
              <a:defRPr sz="1540">
                <a:solidFill>
                  <a:srgbClr val="888888"/>
                </a:solidFill>
              </a:defRPr>
            </a:lvl8pPr>
            <a:lvl9pPr marL="4114800" lvl="8" indent="-228600" algn="l">
              <a:spcBef>
                <a:spcPts val="308"/>
              </a:spcBef>
              <a:spcAft>
                <a:spcPts val="0"/>
              </a:spcAft>
              <a:buClr>
                <a:srgbClr val="888888"/>
              </a:buClr>
              <a:buSzPts val="1540"/>
              <a:buNone/>
              <a:defRPr sz="1540">
                <a:solidFill>
                  <a:srgbClr val="888888"/>
                </a:solidFill>
              </a:defRPr>
            </a:lvl9pPr>
          </a:lstStyle>
          <a:p>
            <a:endParaRPr/>
          </a:p>
        </p:txBody>
      </p:sp>
      <p:sp>
        <p:nvSpPr>
          <p:cNvPr id="105" name="Google Shape;105;p73"/>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73"/>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73"/>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Dos objetos" type="twoObj">
  <p:cSld name="TWO_OBJECTS">
    <p:spTree>
      <p:nvGrpSpPr>
        <p:cNvPr id="1" name="Shape 108"/>
        <p:cNvGrpSpPr/>
        <p:nvPr/>
      </p:nvGrpSpPr>
      <p:grpSpPr>
        <a:xfrm>
          <a:off x="0" y="0"/>
          <a:ext cx="0" cy="0"/>
          <a:chOff x="0" y="0"/>
          <a:chExt cx="0" cy="0"/>
        </a:xfrm>
      </p:grpSpPr>
      <p:sp>
        <p:nvSpPr>
          <p:cNvPr id="109" name="Google Shape;109;p74"/>
          <p:cNvSpPr txBox="1">
            <a:spLocks noGrp="1"/>
          </p:cNvSpPr>
          <p:nvPr>
            <p:ph type="title"/>
          </p:nvPr>
        </p:nvSpPr>
        <p:spPr>
          <a:xfrm>
            <a:off x="502920" y="311256"/>
            <a:ext cx="9052560" cy="1295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0" name="Google Shape;110;p74"/>
          <p:cNvSpPr txBox="1">
            <a:spLocks noGrp="1"/>
          </p:cNvSpPr>
          <p:nvPr>
            <p:ph type="body" idx="1"/>
          </p:nvPr>
        </p:nvSpPr>
        <p:spPr>
          <a:xfrm>
            <a:off x="502920" y="1813560"/>
            <a:ext cx="4442460" cy="5129425"/>
          </a:xfrm>
          <a:prstGeom prst="rect">
            <a:avLst/>
          </a:prstGeom>
          <a:noFill/>
          <a:ln>
            <a:noFill/>
          </a:ln>
        </p:spPr>
        <p:txBody>
          <a:bodyPr spcFirstLastPara="1" wrap="square" lIns="91425" tIns="45700" rIns="91425" bIns="45700" anchor="t" anchorCtr="0">
            <a:noAutofit/>
          </a:bodyPr>
          <a:lstStyle>
            <a:lvl1pPr marL="457200" lvl="0" indent="-424180" algn="l">
              <a:spcBef>
                <a:spcPts val="616"/>
              </a:spcBef>
              <a:spcAft>
                <a:spcPts val="0"/>
              </a:spcAft>
              <a:buClr>
                <a:schemeClr val="dk1"/>
              </a:buClr>
              <a:buSzPts val="3080"/>
              <a:buChar char="•"/>
              <a:defRPr sz="3080"/>
            </a:lvl1pPr>
            <a:lvl2pPr marL="914400" lvl="1" indent="-396240" algn="l">
              <a:spcBef>
                <a:spcPts val="528"/>
              </a:spcBef>
              <a:spcAft>
                <a:spcPts val="0"/>
              </a:spcAft>
              <a:buClr>
                <a:schemeClr val="dk1"/>
              </a:buClr>
              <a:buSzPts val="2640"/>
              <a:buChar char="–"/>
              <a:defRPr sz="2640"/>
            </a:lvl2pPr>
            <a:lvl3pPr marL="1371600" lvl="2" indent="-368300" algn="l">
              <a:spcBef>
                <a:spcPts val="440"/>
              </a:spcBef>
              <a:spcAft>
                <a:spcPts val="0"/>
              </a:spcAft>
              <a:buClr>
                <a:schemeClr val="dk1"/>
              </a:buClr>
              <a:buSzPts val="2200"/>
              <a:buChar char="•"/>
              <a:defRPr sz="2200"/>
            </a:lvl3pPr>
            <a:lvl4pPr marL="1828800" lvl="3" indent="-354330" algn="l">
              <a:spcBef>
                <a:spcPts val="396"/>
              </a:spcBef>
              <a:spcAft>
                <a:spcPts val="0"/>
              </a:spcAft>
              <a:buClr>
                <a:schemeClr val="dk1"/>
              </a:buClr>
              <a:buSzPts val="1980"/>
              <a:buChar char="–"/>
              <a:defRPr sz="1979"/>
            </a:lvl4pPr>
            <a:lvl5pPr marL="2286000" lvl="4" indent="-354329" algn="l">
              <a:spcBef>
                <a:spcPts val="396"/>
              </a:spcBef>
              <a:spcAft>
                <a:spcPts val="0"/>
              </a:spcAft>
              <a:buClr>
                <a:schemeClr val="dk1"/>
              </a:buClr>
              <a:buSzPts val="1980"/>
              <a:buChar char="»"/>
              <a:defRPr sz="1979"/>
            </a:lvl5pPr>
            <a:lvl6pPr marL="2743200" lvl="5" indent="-354329" algn="l">
              <a:spcBef>
                <a:spcPts val="396"/>
              </a:spcBef>
              <a:spcAft>
                <a:spcPts val="0"/>
              </a:spcAft>
              <a:buClr>
                <a:schemeClr val="dk1"/>
              </a:buClr>
              <a:buSzPts val="1980"/>
              <a:buChar char="•"/>
              <a:defRPr sz="1979"/>
            </a:lvl6pPr>
            <a:lvl7pPr marL="3200400" lvl="6" indent="-354329" algn="l">
              <a:spcBef>
                <a:spcPts val="396"/>
              </a:spcBef>
              <a:spcAft>
                <a:spcPts val="0"/>
              </a:spcAft>
              <a:buClr>
                <a:schemeClr val="dk1"/>
              </a:buClr>
              <a:buSzPts val="1980"/>
              <a:buChar char="•"/>
              <a:defRPr sz="1979"/>
            </a:lvl7pPr>
            <a:lvl8pPr marL="3657600" lvl="7" indent="-354329" algn="l">
              <a:spcBef>
                <a:spcPts val="396"/>
              </a:spcBef>
              <a:spcAft>
                <a:spcPts val="0"/>
              </a:spcAft>
              <a:buClr>
                <a:schemeClr val="dk1"/>
              </a:buClr>
              <a:buSzPts val="1980"/>
              <a:buChar char="•"/>
              <a:defRPr sz="1979"/>
            </a:lvl8pPr>
            <a:lvl9pPr marL="4114800" lvl="8" indent="-354329" algn="l">
              <a:spcBef>
                <a:spcPts val="396"/>
              </a:spcBef>
              <a:spcAft>
                <a:spcPts val="0"/>
              </a:spcAft>
              <a:buClr>
                <a:schemeClr val="dk1"/>
              </a:buClr>
              <a:buSzPts val="1980"/>
              <a:buChar char="•"/>
              <a:defRPr sz="1979"/>
            </a:lvl9pPr>
          </a:lstStyle>
          <a:p>
            <a:endParaRPr/>
          </a:p>
        </p:txBody>
      </p:sp>
      <p:sp>
        <p:nvSpPr>
          <p:cNvPr id="111" name="Google Shape;111;p74"/>
          <p:cNvSpPr txBox="1">
            <a:spLocks noGrp="1"/>
          </p:cNvSpPr>
          <p:nvPr>
            <p:ph type="body" idx="2"/>
          </p:nvPr>
        </p:nvSpPr>
        <p:spPr>
          <a:xfrm>
            <a:off x="5113020" y="1813560"/>
            <a:ext cx="4442460" cy="5129425"/>
          </a:xfrm>
          <a:prstGeom prst="rect">
            <a:avLst/>
          </a:prstGeom>
          <a:noFill/>
          <a:ln>
            <a:noFill/>
          </a:ln>
        </p:spPr>
        <p:txBody>
          <a:bodyPr spcFirstLastPara="1" wrap="square" lIns="91425" tIns="45700" rIns="91425" bIns="45700" anchor="t" anchorCtr="0">
            <a:noAutofit/>
          </a:bodyPr>
          <a:lstStyle>
            <a:lvl1pPr marL="457200" lvl="0" indent="-424180" algn="l">
              <a:spcBef>
                <a:spcPts val="616"/>
              </a:spcBef>
              <a:spcAft>
                <a:spcPts val="0"/>
              </a:spcAft>
              <a:buClr>
                <a:schemeClr val="dk1"/>
              </a:buClr>
              <a:buSzPts val="3080"/>
              <a:buChar char="•"/>
              <a:defRPr sz="3080"/>
            </a:lvl1pPr>
            <a:lvl2pPr marL="914400" lvl="1" indent="-396240" algn="l">
              <a:spcBef>
                <a:spcPts val="528"/>
              </a:spcBef>
              <a:spcAft>
                <a:spcPts val="0"/>
              </a:spcAft>
              <a:buClr>
                <a:schemeClr val="dk1"/>
              </a:buClr>
              <a:buSzPts val="2640"/>
              <a:buChar char="–"/>
              <a:defRPr sz="2640"/>
            </a:lvl2pPr>
            <a:lvl3pPr marL="1371600" lvl="2" indent="-368300" algn="l">
              <a:spcBef>
                <a:spcPts val="440"/>
              </a:spcBef>
              <a:spcAft>
                <a:spcPts val="0"/>
              </a:spcAft>
              <a:buClr>
                <a:schemeClr val="dk1"/>
              </a:buClr>
              <a:buSzPts val="2200"/>
              <a:buChar char="•"/>
              <a:defRPr sz="2200"/>
            </a:lvl3pPr>
            <a:lvl4pPr marL="1828800" lvl="3" indent="-354330" algn="l">
              <a:spcBef>
                <a:spcPts val="396"/>
              </a:spcBef>
              <a:spcAft>
                <a:spcPts val="0"/>
              </a:spcAft>
              <a:buClr>
                <a:schemeClr val="dk1"/>
              </a:buClr>
              <a:buSzPts val="1980"/>
              <a:buChar char="–"/>
              <a:defRPr sz="1979"/>
            </a:lvl4pPr>
            <a:lvl5pPr marL="2286000" lvl="4" indent="-354329" algn="l">
              <a:spcBef>
                <a:spcPts val="396"/>
              </a:spcBef>
              <a:spcAft>
                <a:spcPts val="0"/>
              </a:spcAft>
              <a:buClr>
                <a:schemeClr val="dk1"/>
              </a:buClr>
              <a:buSzPts val="1980"/>
              <a:buChar char="»"/>
              <a:defRPr sz="1979"/>
            </a:lvl5pPr>
            <a:lvl6pPr marL="2743200" lvl="5" indent="-354329" algn="l">
              <a:spcBef>
                <a:spcPts val="396"/>
              </a:spcBef>
              <a:spcAft>
                <a:spcPts val="0"/>
              </a:spcAft>
              <a:buClr>
                <a:schemeClr val="dk1"/>
              </a:buClr>
              <a:buSzPts val="1980"/>
              <a:buChar char="•"/>
              <a:defRPr sz="1979"/>
            </a:lvl6pPr>
            <a:lvl7pPr marL="3200400" lvl="6" indent="-354329" algn="l">
              <a:spcBef>
                <a:spcPts val="396"/>
              </a:spcBef>
              <a:spcAft>
                <a:spcPts val="0"/>
              </a:spcAft>
              <a:buClr>
                <a:schemeClr val="dk1"/>
              </a:buClr>
              <a:buSzPts val="1980"/>
              <a:buChar char="•"/>
              <a:defRPr sz="1979"/>
            </a:lvl7pPr>
            <a:lvl8pPr marL="3657600" lvl="7" indent="-354329" algn="l">
              <a:spcBef>
                <a:spcPts val="396"/>
              </a:spcBef>
              <a:spcAft>
                <a:spcPts val="0"/>
              </a:spcAft>
              <a:buClr>
                <a:schemeClr val="dk1"/>
              </a:buClr>
              <a:buSzPts val="1980"/>
              <a:buChar char="•"/>
              <a:defRPr sz="1979"/>
            </a:lvl8pPr>
            <a:lvl9pPr marL="4114800" lvl="8" indent="-354329" algn="l">
              <a:spcBef>
                <a:spcPts val="396"/>
              </a:spcBef>
              <a:spcAft>
                <a:spcPts val="0"/>
              </a:spcAft>
              <a:buClr>
                <a:schemeClr val="dk1"/>
              </a:buClr>
              <a:buSzPts val="1980"/>
              <a:buChar char="•"/>
              <a:defRPr sz="1979"/>
            </a:lvl9pPr>
          </a:lstStyle>
          <a:p>
            <a:endParaRPr/>
          </a:p>
        </p:txBody>
      </p:sp>
      <p:sp>
        <p:nvSpPr>
          <p:cNvPr id="112" name="Google Shape;112;p74"/>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74"/>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74"/>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Comparación" type="twoTxTwoObj">
  <p:cSld name="TWO_OBJECTS_WITH_TEXT">
    <p:spTree>
      <p:nvGrpSpPr>
        <p:cNvPr id="1" name="Shape 115"/>
        <p:cNvGrpSpPr/>
        <p:nvPr/>
      </p:nvGrpSpPr>
      <p:grpSpPr>
        <a:xfrm>
          <a:off x="0" y="0"/>
          <a:ext cx="0" cy="0"/>
          <a:chOff x="0" y="0"/>
          <a:chExt cx="0" cy="0"/>
        </a:xfrm>
      </p:grpSpPr>
      <p:sp>
        <p:nvSpPr>
          <p:cNvPr id="116" name="Google Shape;116;p75"/>
          <p:cNvSpPr txBox="1">
            <a:spLocks noGrp="1"/>
          </p:cNvSpPr>
          <p:nvPr>
            <p:ph type="title"/>
          </p:nvPr>
        </p:nvSpPr>
        <p:spPr>
          <a:xfrm>
            <a:off x="502920" y="311256"/>
            <a:ext cx="9052560" cy="1295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7" name="Google Shape;117;p75"/>
          <p:cNvSpPr txBox="1">
            <a:spLocks noGrp="1"/>
          </p:cNvSpPr>
          <p:nvPr>
            <p:ph type="body" idx="1"/>
          </p:nvPr>
        </p:nvSpPr>
        <p:spPr>
          <a:xfrm>
            <a:off x="502920" y="1739795"/>
            <a:ext cx="4444207" cy="725064"/>
          </a:xfrm>
          <a:prstGeom prst="rect">
            <a:avLst/>
          </a:prstGeom>
          <a:noFill/>
          <a:ln>
            <a:noFill/>
          </a:ln>
        </p:spPr>
        <p:txBody>
          <a:bodyPr spcFirstLastPara="1" wrap="square" lIns="91425" tIns="45700" rIns="91425" bIns="45700" anchor="b" anchorCtr="0">
            <a:noAutofit/>
          </a:bodyPr>
          <a:lstStyle>
            <a:lvl1pPr marL="457200" lvl="0" indent="-228600" algn="l">
              <a:spcBef>
                <a:spcPts val="528"/>
              </a:spcBef>
              <a:spcAft>
                <a:spcPts val="0"/>
              </a:spcAft>
              <a:buClr>
                <a:schemeClr val="dk1"/>
              </a:buClr>
              <a:buSzPts val="2640"/>
              <a:buNone/>
              <a:defRPr sz="2640" b="1"/>
            </a:lvl1pPr>
            <a:lvl2pPr marL="914400" lvl="1" indent="-228600" algn="l">
              <a:spcBef>
                <a:spcPts val="440"/>
              </a:spcBef>
              <a:spcAft>
                <a:spcPts val="0"/>
              </a:spcAft>
              <a:buClr>
                <a:schemeClr val="dk1"/>
              </a:buClr>
              <a:buSzPts val="2200"/>
              <a:buNone/>
              <a:defRPr sz="2200" b="1"/>
            </a:lvl2pPr>
            <a:lvl3pPr marL="1371600" lvl="2" indent="-228600" algn="l">
              <a:spcBef>
                <a:spcPts val="396"/>
              </a:spcBef>
              <a:spcAft>
                <a:spcPts val="0"/>
              </a:spcAft>
              <a:buClr>
                <a:schemeClr val="dk1"/>
              </a:buClr>
              <a:buSzPts val="1980"/>
              <a:buNone/>
              <a:defRPr sz="1979" b="1"/>
            </a:lvl3pPr>
            <a:lvl4pPr marL="1828800" lvl="3" indent="-228600" algn="l">
              <a:spcBef>
                <a:spcPts val="352"/>
              </a:spcBef>
              <a:spcAft>
                <a:spcPts val="0"/>
              </a:spcAft>
              <a:buClr>
                <a:schemeClr val="dk1"/>
              </a:buClr>
              <a:buSzPts val="1760"/>
              <a:buNone/>
              <a:defRPr sz="1760" b="1"/>
            </a:lvl4pPr>
            <a:lvl5pPr marL="2286000" lvl="4" indent="-228600" algn="l">
              <a:spcBef>
                <a:spcPts val="352"/>
              </a:spcBef>
              <a:spcAft>
                <a:spcPts val="0"/>
              </a:spcAft>
              <a:buClr>
                <a:schemeClr val="dk1"/>
              </a:buClr>
              <a:buSzPts val="1760"/>
              <a:buNone/>
              <a:defRPr sz="1760" b="1"/>
            </a:lvl5pPr>
            <a:lvl6pPr marL="2743200" lvl="5" indent="-228600" algn="l">
              <a:spcBef>
                <a:spcPts val="352"/>
              </a:spcBef>
              <a:spcAft>
                <a:spcPts val="0"/>
              </a:spcAft>
              <a:buClr>
                <a:schemeClr val="dk1"/>
              </a:buClr>
              <a:buSzPts val="1760"/>
              <a:buNone/>
              <a:defRPr sz="1760" b="1"/>
            </a:lvl6pPr>
            <a:lvl7pPr marL="3200400" lvl="6" indent="-228600" algn="l">
              <a:spcBef>
                <a:spcPts val="352"/>
              </a:spcBef>
              <a:spcAft>
                <a:spcPts val="0"/>
              </a:spcAft>
              <a:buClr>
                <a:schemeClr val="dk1"/>
              </a:buClr>
              <a:buSzPts val="1760"/>
              <a:buNone/>
              <a:defRPr sz="1760" b="1"/>
            </a:lvl7pPr>
            <a:lvl8pPr marL="3657600" lvl="7" indent="-228600" algn="l">
              <a:spcBef>
                <a:spcPts val="352"/>
              </a:spcBef>
              <a:spcAft>
                <a:spcPts val="0"/>
              </a:spcAft>
              <a:buClr>
                <a:schemeClr val="dk1"/>
              </a:buClr>
              <a:buSzPts val="1760"/>
              <a:buNone/>
              <a:defRPr sz="1760" b="1"/>
            </a:lvl8pPr>
            <a:lvl9pPr marL="4114800" lvl="8" indent="-228600" algn="l">
              <a:spcBef>
                <a:spcPts val="352"/>
              </a:spcBef>
              <a:spcAft>
                <a:spcPts val="0"/>
              </a:spcAft>
              <a:buClr>
                <a:schemeClr val="dk1"/>
              </a:buClr>
              <a:buSzPts val="1760"/>
              <a:buNone/>
              <a:defRPr sz="1760" b="1"/>
            </a:lvl9pPr>
          </a:lstStyle>
          <a:p>
            <a:endParaRPr/>
          </a:p>
        </p:txBody>
      </p:sp>
      <p:sp>
        <p:nvSpPr>
          <p:cNvPr id="118" name="Google Shape;118;p75"/>
          <p:cNvSpPr txBox="1">
            <a:spLocks noGrp="1"/>
          </p:cNvSpPr>
          <p:nvPr>
            <p:ph type="body" idx="2"/>
          </p:nvPr>
        </p:nvSpPr>
        <p:spPr>
          <a:xfrm>
            <a:off x="502920" y="2464859"/>
            <a:ext cx="4444207" cy="4478126"/>
          </a:xfrm>
          <a:prstGeom prst="rect">
            <a:avLst/>
          </a:prstGeom>
          <a:noFill/>
          <a:ln>
            <a:noFill/>
          </a:ln>
        </p:spPr>
        <p:txBody>
          <a:bodyPr spcFirstLastPara="1" wrap="square" lIns="91425" tIns="45700" rIns="91425" bIns="45700" anchor="t" anchorCtr="0">
            <a:noAutofit/>
          </a:bodyPr>
          <a:lstStyle>
            <a:lvl1pPr marL="457200" lvl="0" indent="-396240" algn="l">
              <a:spcBef>
                <a:spcPts val="528"/>
              </a:spcBef>
              <a:spcAft>
                <a:spcPts val="0"/>
              </a:spcAft>
              <a:buClr>
                <a:schemeClr val="dk1"/>
              </a:buClr>
              <a:buSzPts val="2640"/>
              <a:buChar char="•"/>
              <a:defRPr sz="2640"/>
            </a:lvl1pPr>
            <a:lvl2pPr marL="914400" lvl="1" indent="-368300" algn="l">
              <a:spcBef>
                <a:spcPts val="440"/>
              </a:spcBef>
              <a:spcAft>
                <a:spcPts val="0"/>
              </a:spcAft>
              <a:buClr>
                <a:schemeClr val="dk1"/>
              </a:buClr>
              <a:buSzPts val="2200"/>
              <a:buChar char="–"/>
              <a:defRPr sz="2200"/>
            </a:lvl2pPr>
            <a:lvl3pPr marL="1371600" lvl="2" indent="-354330" algn="l">
              <a:spcBef>
                <a:spcPts val="396"/>
              </a:spcBef>
              <a:spcAft>
                <a:spcPts val="0"/>
              </a:spcAft>
              <a:buClr>
                <a:schemeClr val="dk1"/>
              </a:buClr>
              <a:buSzPts val="1980"/>
              <a:buChar char="•"/>
              <a:defRPr sz="1979"/>
            </a:lvl3pPr>
            <a:lvl4pPr marL="1828800" lvl="3" indent="-340360" algn="l">
              <a:spcBef>
                <a:spcPts val="352"/>
              </a:spcBef>
              <a:spcAft>
                <a:spcPts val="0"/>
              </a:spcAft>
              <a:buClr>
                <a:schemeClr val="dk1"/>
              </a:buClr>
              <a:buSzPts val="1760"/>
              <a:buChar char="–"/>
              <a:defRPr sz="1760"/>
            </a:lvl4pPr>
            <a:lvl5pPr marL="2286000" lvl="4" indent="-340360" algn="l">
              <a:spcBef>
                <a:spcPts val="352"/>
              </a:spcBef>
              <a:spcAft>
                <a:spcPts val="0"/>
              </a:spcAft>
              <a:buClr>
                <a:schemeClr val="dk1"/>
              </a:buClr>
              <a:buSzPts val="1760"/>
              <a:buChar char="»"/>
              <a:defRPr sz="1760"/>
            </a:lvl5pPr>
            <a:lvl6pPr marL="2743200" lvl="5" indent="-340360" algn="l">
              <a:spcBef>
                <a:spcPts val="352"/>
              </a:spcBef>
              <a:spcAft>
                <a:spcPts val="0"/>
              </a:spcAft>
              <a:buClr>
                <a:schemeClr val="dk1"/>
              </a:buClr>
              <a:buSzPts val="1760"/>
              <a:buChar char="•"/>
              <a:defRPr sz="1760"/>
            </a:lvl6pPr>
            <a:lvl7pPr marL="3200400" lvl="6" indent="-340360" algn="l">
              <a:spcBef>
                <a:spcPts val="352"/>
              </a:spcBef>
              <a:spcAft>
                <a:spcPts val="0"/>
              </a:spcAft>
              <a:buClr>
                <a:schemeClr val="dk1"/>
              </a:buClr>
              <a:buSzPts val="1760"/>
              <a:buChar char="•"/>
              <a:defRPr sz="1760"/>
            </a:lvl7pPr>
            <a:lvl8pPr marL="3657600" lvl="7" indent="-340359" algn="l">
              <a:spcBef>
                <a:spcPts val="352"/>
              </a:spcBef>
              <a:spcAft>
                <a:spcPts val="0"/>
              </a:spcAft>
              <a:buClr>
                <a:schemeClr val="dk1"/>
              </a:buClr>
              <a:buSzPts val="1760"/>
              <a:buChar char="•"/>
              <a:defRPr sz="1760"/>
            </a:lvl8pPr>
            <a:lvl9pPr marL="4114800" lvl="8" indent="-340359" algn="l">
              <a:spcBef>
                <a:spcPts val="352"/>
              </a:spcBef>
              <a:spcAft>
                <a:spcPts val="0"/>
              </a:spcAft>
              <a:buClr>
                <a:schemeClr val="dk1"/>
              </a:buClr>
              <a:buSzPts val="1760"/>
              <a:buChar char="•"/>
              <a:defRPr sz="1760"/>
            </a:lvl9pPr>
          </a:lstStyle>
          <a:p>
            <a:endParaRPr/>
          </a:p>
        </p:txBody>
      </p:sp>
      <p:sp>
        <p:nvSpPr>
          <p:cNvPr id="119" name="Google Shape;119;p75"/>
          <p:cNvSpPr txBox="1">
            <a:spLocks noGrp="1"/>
          </p:cNvSpPr>
          <p:nvPr>
            <p:ph type="body" idx="3"/>
          </p:nvPr>
        </p:nvSpPr>
        <p:spPr>
          <a:xfrm>
            <a:off x="5109528" y="1739795"/>
            <a:ext cx="4445953" cy="725064"/>
          </a:xfrm>
          <a:prstGeom prst="rect">
            <a:avLst/>
          </a:prstGeom>
          <a:noFill/>
          <a:ln>
            <a:noFill/>
          </a:ln>
        </p:spPr>
        <p:txBody>
          <a:bodyPr spcFirstLastPara="1" wrap="square" lIns="91425" tIns="45700" rIns="91425" bIns="45700" anchor="b" anchorCtr="0">
            <a:noAutofit/>
          </a:bodyPr>
          <a:lstStyle>
            <a:lvl1pPr marL="457200" lvl="0" indent="-228600" algn="l">
              <a:spcBef>
                <a:spcPts val="528"/>
              </a:spcBef>
              <a:spcAft>
                <a:spcPts val="0"/>
              </a:spcAft>
              <a:buClr>
                <a:schemeClr val="dk1"/>
              </a:buClr>
              <a:buSzPts val="2640"/>
              <a:buNone/>
              <a:defRPr sz="2640" b="1"/>
            </a:lvl1pPr>
            <a:lvl2pPr marL="914400" lvl="1" indent="-228600" algn="l">
              <a:spcBef>
                <a:spcPts val="440"/>
              </a:spcBef>
              <a:spcAft>
                <a:spcPts val="0"/>
              </a:spcAft>
              <a:buClr>
                <a:schemeClr val="dk1"/>
              </a:buClr>
              <a:buSzPts val="2200"/>
              <a:buNone/>
              <a:defRPr sz="2200" b="1"/>
            </a:lvl2pPr>
            <a:lvl3pPr marL="1371600" lvl="2" indent="-228600" algn="l">
              <a:spcBef>
                <a:spcPts val="396"/>
              </a:spcBef>
              <a:spcAft>
                <a:spcPts val="0"/>
              </a:spcAft>
              <a:buClr>
                <a:schemeClr val="dk1"/>
              </a:buClr>
              <a:buSzPts val="1980"/>
              <a:buNone/>
              <a:defRPr sz="1979" b="1"/>
            </a:lvl3pPr>
            <a:lvl4pPr marL="1828800" lvl="3" indent="-228600" algn="l">
              <a:spcBef>
                <a:spcPts val="352"/>
              </a:spcBef>
              <a:spcAft>
                <a:spcPts val="0"/>
              </a:spcAft>
              <a:buClr>
                <a:schemeClr val="dk1"/>
              </a:buClr>
              <a:buSzPts val="1760"/>
              <a:buNone/>
              <a:defRPr sz="1760" b="1"/>
            </a:lvl4pPr>
            <a:lvl5pPr marL="2286000" lvl="4" indent="-228600" algn="l">
              <a:spcBef>
                <a:spcPts val="352"/>
              </a:spcBef>
              <a:spcAft>
                <a:spcPts val="0"/>
              </a:spcAft>
              <a:buClr>
                <a:schemeClr val="dk1"/>
              </a:buClr>
              <a:buSzPts val="1760"/>
              <a:buNone/>
              <a:defRPr sz="1760" b="1"/>
            </a:lvl5pPr>
            <a:lvl6pPr marL="2743200" lvl="5" indent="-228600" algn="l">
              <a:spcBef>
                <a:spcPts val="352"/>
              </a:spcBef>
              <a:spcAft>
                <a:spcPts val="0"/>
              </a:spcAft>
              <a:buClr>
                <a:schemeClr val="dk1"/>
              </a:buClr>
              <a:buSzPts val="1760"/>
              <a:buNone/>
              <a:defRPr sz="1760" b="1"/>
            </a:lvl6pPr>
            <a:lvl7pPr marL="3200400" lvl="6" indent="-228600" algn="l">
              <a:spcBef>
                <a:spcPts val="352"/>
              </a:spcBef>
              <a:spcAft>
                <a:spcPts val="0"/>
              </a:spcAft>
              <a:buClr>
                <a:schemeClr val="dk1"/>
              </a:buClr>
              <a:buSzPts val="1760"/>
              <a:buNone/>
              <a:defRPr sz="1760" b="1"/>
            </a:lvl7pPr>
            <a:lvl8pPr marL="3657600" lvl="7" indent="-228600" algn="l">
              <a:spcBef>
                <a:spcPts val="352"/>
              </a:spcBef>
              <a:spcAft>
                <a:spcPts val="0"/>
              </a:spcAft>
              <a:buClr>
                <a:schemeClr val="dk1"/>
              </a:buClr>
              <a:buSzPts val="1760"/>
              <a:buNone/>
              <a:defRPr sz="1760" b="1"/>
            </a:lvl8pPr>
            <a:lvl9pPr marL="4114800" lvl="8" indent="-228600" algn="l">
              <a:spcBef>
                <a:spcPts val="352"/>
              </a:spcBef>
              <a:spcAft>
                <a:spcPts val="0"/>
              </a:spcAft>
              <a:buClr>
                <a:schemeClr val="dk1"/>
              </a:buClr>
              <a:buSzPts val="1760"/>
              <a:buNone/>
              <a:defRPr sz="1760" b="1"/>
            </a:lvl9pPr>
          </a:lstStyle>
          <a:p>
            <a:endParaRPr/>
          </a:p>
        </p:txBody>
      </p:sp>
      <p:sp>
        <p:nvSpPr>
          <p:cNvPr id="120" name="Google Shape;120;p75"/>
          <p:cNvSpPr txBox="1">
            <a:spLocks noGrp="1"/>
          </p:cNvSpPr>
          <p:nvPr>
            <p:ph type="body" idx="4"/>
          </p:nvPr>
        </p:nvSpPr>
        <p:spPr>
          <a:xfrm>
            <a:off x="5109528" y="2464859"/>
            <a:ext cx="4445953" cy="4478126"/>
          </a:xfrm>
          <a:prstGeom prst="rect">
            <a:avLst/>
          </a:prstGeom>
          <a:noFill/>
          <a:ln>
            <a:noFill/>
          </a:ln>
        </p:spPr>
        <p:txBody>
          <a:bodyPr spcFirstLastPara="1" wrap="square" lIns="91425" tIns="45700" rIns="91425" bIns="45700" anchor="t" anchorCtr="0">
            <a:noAutofit/>
          </a:bodyPr>
          <a:lstStyle>
            <a:lvl1pPr marL="457200" lvl="0" indent="-396240" algn="l">
              <a:spcBef>
                <a:spcPts val="528"/>
              </a:spcBef>
              <a:spcAft>
                <a:spcPts val="0"/>
              </a:spcAft>
              <a:buClr>
                <a:schemeClr val="dk1"/>
              </a:buClr>
              <a:buSzPts val="2640"/>
              <a:buChar char="•"/>
              <a:defRPr sz="2640"/>
            </a:lvl1pPr>
            <a:lvl2pPr marL="914400" lvl="1" indent="-368300" algn="l">
              <a:spcBef>
                <a:spcPts val="440"/>
              </a:spcBef>
              <a:spcAft>
                <a:spcPts val="0"/>
              </a:spcAft>
              <a:buClr>
                <a:schemeClr val="dk1"/>
              </a:buClr>
              <a:buSzPts val="2200"/>
              <a:buChar char="–"/>
              <a:defRPr sz="2200"/>
            </a:lvl2pPr>
            <a:lvl3pPr marL="1371600" lvl="2" indent="-354330" algn="l">
              <a:spcBef>
                <a:spcPts val="396"/>
              </a:spcBef>
              <a:spcAft>
                <a:spcPts val="0"/>
              </a:spcAft>
              <a:buClr>
                <a:schemeClr val="dk1"/>
              </a:buClr>
              <a:buSzPts val="1980"/>
              <a:buChar char="•"/>
              <a:defRPr sz="1979"/>
            </a:lvl3pPr>
            <a:lvl4pPr marL="1828800" lvl="3" indent="-340360" algn="l">
              <a:spcBef>
                <a:spcPts val="352"/>
              </a:spcBef>
              <a:spcAft>
                <a:spcPts val="0"/>
              </a:spcAft>
              <a:buClr>
                <a:schemeClr val="dk1"/>
              </a:buClr>
              <a:buSzPts val="1760"/>
              <a:buChar char="–"/>
              <a:defRPr sz="1760"/>
            </a:lvl4pPr>
            <a:lvl5pPr marL="2286000" lvl="4" indent="-340360" algn="l">
              <a:spcBef>
                <a:spcPts val="352"/>
              </a:spcBef>
              <a:spcAft>
                <a:spcPts val="0"/>
              </a:spcAft>
              <a:buClr>
                <a:schemeClr val="dk1"/>
              </a:buClr>
              <a:buSzPts val="1760"/>
              <a:buChar char="»"/>
              <a:defRPr sz="1760"/>
            </a:lvl5pPr>
            <a:lvl6pPr marL="2743200" lvl="5" indent="-340360" algn="l">
              <a:spcBef>
                <a:spcPts val="352"/>
              </a:spcBef>
              <a:spcAft>
                <a:spcPts val="0"/>
              </a:spcAft>
              <a:buClr>
                <a:schemeClr val="dk1"/>
              </a:buClr>
              <a:buSzPts val="1760"/>
              <a:buChar char="•"/>
              <a:defRPr sz="1760"/>
            </a:lvl6pPr>
            <a:lvl7pPr marL="3200400" lvl="6" indent="-340360" algn="l">
              <a:spcBef>
                <a:spcPts val="352"/>
              </a:spcBef>
              <a:spcAft>
                <a:spcPts val="0"/>
              </a:spcAft>
              <a:buClr>
                <a:schemeClr val="dk1"/>
              </a:buClr>
              <a:buSzPts val="1760"/>
              <a:buChar char="•"/>
              <a:defRPr sz="1760"/>
            </a:lvl7pPr>
            <a:lvl8pPr marL="3657600" lvl="7" indent="-340359" algn="l">
              <a:spcBef>
                <a:spcPts val="352"/>
              </a:spcBef>
              <a:spcAft>
                <a:spcPts val="0"/>
              </a:spcAft>
              <a:buClr>
                <a:schemeClr val="dk1"/>
              </a:buClr>
              <a:buSzPts val="1760"/>
              <a:buChar char="•"/>
              <a:defRPr sz="1760"/>
            </a:lvl8pPr>
            <a:lvl9pPr marL="4114800" lvl="8" indent="-340359" algn="l">
              <a:spcBef>
                <a:spcPts val="352"/>
              </a:spcBef>
              <a:spcAft>
                <a:spcPts val="0"/>
              </a:spcAft>
              <a:buClr>
                <a:schemeClr val="dk1"/>
              </a:buClr>
              <a:buSzPts val="1760"/>
              <a:buChar char="•"/>
              <a:defRPr sz="1760"/>
            </a:lvl9pPr>
          </a:lstStyle>
          <a:p>
            <a:endParaRPr/>
          </a:p>
        </p:txBody>
      </p:sp>
      <p:sp>
        <p:nvSpPr>
          <p:cNvPr id="121" name="Google Shape;121;p75"/>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75"/>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75"/>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Sólo el título" type="titleOnly">
  <p:cSld name="TITLE_ONLY">
    <p:spTree>
      <p:nvGrpSpPr>
        <p:cNvPr id="1" name="Shape 124"/>
        <p:cNvGrpSpPr/>
        <p:nvPr/>
      </p:nvGrpSpPr>
      <p:grpSpPr>
        <a:xfrm>
          <a:off x="0" y="0"/>
          <a:ext cx="0" cy="0"/>
          <a:chOff x="0" y="0"/>
          <a:chExt cx="0" cy="0"/>
        </a:xfrm>
      </p:grpSpPr>
      <p:sp>
        <p:nvSpPr>
          <p:cNvPr id="125" name="Google Shape;125;p76"/>
          <p:cNvSpPr txBox="1">
            <a:spLocks noGrp="1"/>
          </p:cNvSpPr>
          <p:nvPr>
            <p:ph type="title"/>
          </p:nvPr>
        </p:nvSpPr>
        <p:spPr>
          <a:xfrm>
            <a:off x="502920" y="311256"/>
            <a:ext cx="9052560" cy="1295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6" name="Google Shape;126;p76"/>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76"/>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76"/>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En blanco" type="blank">
  <p:cSld name="BLANK">
    <p:spTree>
      <p:nvGrpSpPr>
        <p:cNvPr id="1" name="Shape 129"/>
        <p:cNvGrpSpPr/>
        <p:nvPr/>
      </p:nvGrpSpPr>
      <p:grpSpPr>
        <a:xfrm>
          <a:off x="0" y="0"/>
          <a:ext cx="0" cy="0"/>
          <a:chOff x="0" y="0"/>
          <a:chExt cx="0" cy="0"/>
        </a:xfrm>
      </p:grpSpPr>
      <p:sp>
        <p:nvSpPr>
          <p:cNvPr id="130" name="Google Shape;130;p77"/>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77"/>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77"/>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Contenido con título" type="objTx">
  <p:cSld name="OBJECT_WITH_CAPTION_TEXT">
    <p:spTree>
      <p:nvGrpSpPr>
        <p:cNvPr id="1" name="Shape 133"/>
        <p:cNvGrpSpPr/>
        <p:nvPr/>
      </p:nvGrpSpPr>
      <p:grpSpPr>
        <a:xfrm>
          <a:off x="0" y="0"/>
          <a:ext cx="0" cy="0"/>
          <a:chOff x="0" y="0"/>
          <a:chExt cx="0" cy="0"/>
        </a:xfrm>
      </p:grpSpPr>
      <p:sp>
        <p:nvSpPr>
          <p:cNvPr id="134" name="Google Shape;134;p78"/>
          <p:cNvSpPr txBox="1">
            <a:spLocks noGrp="1"/>
          </p:cNvSpPr>
          <p:nvPr>
            <p:ph type="title"/>
          </p:nvPr>
        </p:nvSpPr>
        <p:spPr>
          <a:xfrm>
            <a:off x="502921" y="309457"/>
            <a:ext cx="3309144" cy="131699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2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5" name="Google Shape;135;p78"/>
          <p:cNvSpPr txBox="1">
            <a:spLocks noGrp="1"/>
          </p:cNvSpPr>
          <p:nvPr>
            <p:ph type="body" idx="1"/>
          </p:nvPr>
        </p:nvSpPr>
        <p:spPr>
          <a:xfrm>
            <a:off x="3932555" y="309457"/>
            <a:ext cx="5622925" cy="6633528"/>
          </a:xfrm>
          <a:prstGeom prst="rect">
            <a:avLst/>
          </a:prstGeom>
          <a:noFill/>
          <a:ln>
            <a:noFill/>
          </a:ln>
        </p:spPr>
        <p:txBody>
          <a:bodyPr spcFirstLastPara="1" wrap="square" lIns="91425" tIns="45700" rIns="91425" bIns="45700" anchor="t" anchorCtr="0">
            <a:noAutofit/>
          </a:bodyPr>
          <a:lstStyle>
            <a:lvl1pPr marL="457200" lvl="0" indent="-452119" algn="l">
              <a:spcBef>
                <a:spcPts val="704"/>
              </a:spcBef>
              <a:spcAft>
                <a:spcPts val="0"/>
              </a:spcAft>
              <a:buClr>
                <a:schemeClr val="dk1"/>
              </a:buClr>
              <a:buSzPts val="3520"/>
              <a:buChar char="•"/>
              <a:defRPr sz="3520"/>
            </a:lvl1pPr>
            <a:lvl2pPr marL="914400" lvl="1" indent="-424180" algn="l">
              <a:spcBef>
                <a:spcPts val="616"/>
              </a:spcBef>
              <a:spcAft>
                <a:spcPts val="0"/>
              </a:spcAft>
              <a:buClr>
                <a:schemeClr val="dk1"/>
              </a:buClr>
              <a:buSzPts val="3080"/>
              <a:buChar char="–"/>
              <a:defRPr sz="3080"/>
            </a:lvl2pPr>
            <a:lvl3pPr marL="1371600" lvl="2" indent="-396239" algn="l">
              <a:spcBef>
                <a:spcPts val="528"/>
              </a:spcBef>
              <a:spcAft>
                <a:spcPts val="0"/>
              </a:spcAft>
              <a:buClr>
                <a:schemeClr val="dk1"/>
              </a:buClr>
              <a:buSzPts val="2640"/>
              <a:buChar char="•"/>
              <a:defRPr sz="2640"/>
            </a:lvl3pPr>
            <a:lvl4pPr marL="1828800" lvl="3" indent="-368300" algn="l">
              <a:spcBef>
                <a:spcPts val="440"/>
              </a:spcBef>
              <a:spcAft>
                <a:spcPts val="0"/>
              </a:spcAft>
              <a:buClr>
                <a:schemeClr val="dk1"/>
              </a:buClr>
              <a:buSzPts val="2200"/>
              <a:buChar char="–"/>
              <a:defRPr sz="2200"/>
            </a:lvl4pPr>
            <a:lvl5pPr marL="2286000" lvl="4" indent="-368300" algn="l">
              <a:spcBef>
                <a:spcPts val="440"/>
              </a:spcBef>
              <a:spcAft>
                <a:spcPts val="0"/>
              </a:spcAft>
              <a:buClr>
                <a:schemeClr val="dk1"/>
              </a:buClr>
              <a:buSzPts val="2200"/>
              <a:buChar char="»"/>
              <a:defRPr sz="2200"/>
            </a:lvl5pPr>
            <a:lvl6pPr marL="2743200" lvl="5" indent="-368300" algn="l">
              <a:spcBef>
                <a:spcPts val="440"/>
              </a:spcBef>
              <a:spcAft>
                <a:spcPts val="0"/>
              </a:spcAft>
              <a:buClr>
                <a:schemeClr val="dk1"/>
              </a:buClr>
              <a:buSzPts val="2200"/>
              <a:buChar char="•"/>
              <a:defRPr sz="2200"/>
            </a:lvl6pPr>
            <a:lvl7pPr marL="3200400" lvl="6" indent="-368300" algn="l">
              <a:spcBef>
                <a:spcPts val="440"/>
              </a:spcBef>
              <a:spcAft>
                <a:spcPts val="0"/>
              </a:spcAft>
              <a:buClr>
                <a:schemeClr val="dk1"/>
              </a:buClr>
              <a:buSzPts val="2200"/>
              <a:buChar char="•"/>
              <a:defRPr sz="2200"/>
            </a:lvl7pPr>
            <a:lvl8pPr marL="3657600" lvl="7" indent="-368300" algn="l">
              <a:spcBef>
                <a:spcPts val="440"/>
              </a:spcBef>
              <a:spcAft>
                <a:spcPts val="0"/>
              </a:spcAft>
              <a:buClr>
                <a:schemeClr val="dk1"/>
              </a:buClr>
              <a:buSzPts val="2200"/>
              <a:buChar char="•"/>
              <a:defRPr sz="2200"/>
            </a:lvl8pPr>
            <a:lvl9pPr marL="4114800" lvl="8" indent="-368300" algn="l">
              <a:spcBef>
                <a:spcPts val="440"/>
              </a:spcBef>
              <a:spcAft>
                <a:spcPts val="0"/>
              </a:spcAft>
              <a:buClr>
                <a:schemeClr val="dk1"/>
              </a:buClr>
              <a:buSzPts val="2200"/>
              <a:buChar char="•"/>
              <a:defRPr sz="2200"/>
            </a:lvl9pPr>
          </a:lstStyle>
          <a:p>
            <a:endParaRPr/>
          </a:p>
        </p:txBody>
      </p:sp>
      <p:sp>
        <p:nvSpPr>
          <p:cNvPr id="136" name="Google Shape;136;p78"/>
          <p:cNvSpPr txBox="1">
            <a:spLocks noGrp="1"/>
          </p:cNvSpPr>
          <p:nvPr>
            <p:ph type="body" idx="2"/>
          </p:nvPr>
        </p:nvSpPr>
        <p:spPr>
          <a:xfrm>
            <a:off x="502921" y="1626447"/>
            <a:ext cx="3309144" cy="5316538"/>
          </a:xfrm>
          <a:prstGeom prst="rect">
            <a:avLst/>
          </a:prstGeom>
          <a:noFill/>
          <a:ln>
            <a:noFill/>
          </a:ln>
        </p:spPr>
        <p:txBody>
          <a:bodyPr spcFirstLastPara="1" wrap="square" lIns="91425" tIns="45700" rIns="91425" bIns="45700" anchor="t" anchorCtr="0">
            <a:noAutofit/>
          </a:bodyPr>
          <a:lstStyle>
            <a:lvl1pPr marL="457200" lvl="0" indent="-228600" algn="l">
              <a:spcBef>
                <a:spcPts val="308"/>
              </a:spcBef>
              <a:spcAft>
                <a:spcPts val="0"/>
              </a:spcAft>
              <a:buClr>
                <a:schemeClr val="dk1"/>
              </a:buClr>
              <a:buSzPts val="1540"/>
              <a:buNone/>
              <a:defRPr sz="1540"/>
            </a:lvl1pPr>
            <a:lvl2pPr marL="914400" lvl="1" indent="-228600" algn="l">
              <a:spcBef>
                <a:spcPts val="264"/>
              </a:spcBef>
              <a:spcAft>
                <a:spcPts val="0"/>
              </a:spcAft>
              <a:buClr>
                <a:schemeClr val="dk1"/>
              </a:buClr>
              <a:buSzPts val="1320"/>
              <a:buNone/>
              <a:defRPr sz="1320"/>
            </a:lvl2pPr>
            <a:lvl3pPr marL="1371600" lvl="2" indent="-228600" algn="l">
              <a:spcBef>
                <a:spcPts val="220"/>
              </a:spcBef>
              <a:spcAft>
                <a:spcPts val="0"/>
              </a:spcAft>
              <a:buClr>
                <a:schemeClr val="dk1"/>
              </a:buClr>
              <a:buSzPts val="1100"/>
              <a:buNone/>
              <a:defRPr sz="1100"/>
            </a:lvl3pPr>
            <a:lvl4pPr marL="1828800" lvl="3" indent="-228600" algn="l">
              <a:spcBef>
                <a:spcPts val="198"/>
              </a:spcBef>
              <a:spcAft>
                <a:spcPts val="0"/>
              </a:spcAft>
              <a:buClr>
                <a:schemeClr val="dk1"/>
              </a:buClr>
              <a:buSzPts val="990"/>
              <a:buNone/>
              <a:defRPr sz="989"/>
            </a:lvl4pPr>
            <a:lvl5pPr marL="2286000" lvl="4" indent="-228600" algn="l">
              <a:spcBef>
                <a:spcPts val="198"/>
              </a:spcBef>
              <a:spcAft>
                <a:spcPts val="0"/>
              </a:spcAft>
              <a:buClr>
                <a:schemeClr val="dk1"/>
              </a:buClr>
              <a:buSzPts val="990"/>
              <a:buNone/>
              <a:defRPr sz="989"/>
            </a:lvl5pPr>
            <a:lvl6pPr marL="2743200" lvl="5" indent="-228600" algn="l">
              <a:spcBef>
                <a:spcPts val="198"/>
              </a:spcBef>
              <a:spcAft>
                <a:spcPts val="0"/>
              </a:spcAft>
              <a:buClr>
                <a:schemeClr val="dk1"/>
              </a:buClr>
              <a:buSzPts val="990"/>
              <a:buNone/>
              <a:defRPr sz="989"/>
            </a:lvl6pPr>
            <a:lvl7pPr marL="3200400" lvl="6" indent="-228600" algn="l">
              <a:spcBef>
                <a:spcPts val="198"/>
              </a:spcBef>
              <a:spcAft>
                <a:spcPts val="0"/>
              </a:spcAft>
              <a:buClr>
                <a:schemeClr val="dk1"/>
              </a:buClr>
              <a:buSzPts val="990"/>
              <a:buNone/>
              <a:defRPr sz="989"/>
            </a:lvl7pPr>
            <a:lvl8pPr marL="3657600" lvl="7" indent="-228600" algn="l">
              <a:spcBef>
                <a:spcPts val="198"/>
              </a:spcBef>
              <a:spcAft>
                <a:spcPts val="0"/>
              </a:spcAft>
              <a:buClr>
                <a:schemeClr val="dk1"/>
              </a:buClr>
              <a:buSzPts val="990"/>
              <a:buNone/>
              <a:defRPr sz="989"/>
            </a:lvl8pPr>
            <a:lvl9pPr marL="4114800" lvl="8" indent="-228600" algn="l">
              <a:spcBef>
                <a:spcPts val="198"/>
              </a:spcBef>
              <a:spcAft>
                <a:spcPts val="0"/>
              </a:spcAft>
              <a:buClr>
                <a:schemeClr val="dk1"/>
              </a:buClr>
              <a:buSzPts val="990"/>
              <a:buNone/>
              <a:defRPr sz="989"/>
            </a:lvl9pPr>
          </a:lstStyle>
          <a:p>
            <a:endParaRPr/>
          </a:p>
        </p:txBody>
      </p:sp>
      <p:sp>
        <p:nvSpPr>
          <p:cNvPr id="137" name="Google Shape;137;p78"/>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78"/>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78"/>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2"/>
          <p:cNvSpPr txBox="1">
            <a:spLocks noGrp="1"/>
          </p:cNvSpPr>
          <p:nvPr>
            <p:ph type="title"/>
          </p:nvPr>
        </p:nvSpPr>
        <p:spPr>
          <a:xfrm>
            <a:off x="502920" y="311256"/>
            <a:ext cx="9052560" cy="1295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82"/>
          <p:cNvSpPr txBox="1">
            <a:spLocks noGrp="1"/>
          </p:cNvSpPr>
          <p:nvPr>
            <p:ph type="body" idx="1"/>
          </p:nvPr>
        </p:nvSpPr>
        <p:spPr>
          <a:xfrm>
            <a:off x="502920" y="1813560"/>
            <a:ext cx="9052560" cy="512942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82"/>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82"/>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82"/>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Imagen con título" type="picTx">
  <p:cSld name="PICTURE_WITH_CAPTION_TEXT">
    <p:spTree>
      <p:nvGrpSpPr>
        <p:cNvPr id="1" name="Shape 140"/>
        <p:cNvGrpSpPr/>
        <p:nvPr/>
      </p:nvGrpSpPr>
      <p:grpSpPr>
        <a:xfrm>
          <a:off x="0" y="0"/>
          <a:ext cx="0" cy="0"/>
          <a:chOff x="0" y="0"/>
          <a:chExt cx="0" cy="0"/>
        </a:xfrm>
      </p:grpSpPr>
      <p:sp>
        <p:nvSpPr>
          <p:cNvPr id="141" name="Google Shape;141;p79"/>
          <p:cNvSpPr txBox="1">
            <a:spLocks noGrp="1"/>
          </p:cNvSpPr>
          <p:nvPr>
            <p:ph type="title"/>
          </p:nvPr>
        </p:nvSpPr>
        <p:spPr>
          <a:xfrm>
            <a:off x="1971517" y="5440680"/>
            <a:ext cx="6035040" cy="642303"/>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2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2" name="Google Shape;142;p79"/>
          <p:cNvSpPr>
            <a:spLocks noGrp="1"/>
          </p:cNvSpPr>
          <p:nvPr>
            <p:ph type="pic" idx="2"/>
          </p:nvPr>
        </p:nvSpPr>
        <p:spPr>
          <a:xfrm>
            <a:off x="1971517" y="694478"/>
            <a:ext cx="6035040" cy="4663440"/>
          </a:xfrm>
          <a:prstGeom prst="rect">
            <a:avLst/>
          </a:prstGeom>
          <a:noFill/>
          <a:ln>
            <a:noFill/>
          </a:ln>
        </p:spPr>
        <p:txBody>
          <a:bodyPr spcFirstLastPara="1" wrap="square" lIns="91425" tIns="45700" rIns="91425" bIns="45700" anchor="t" anchorCtr="0">
            <a:normAutofit/>
          </a:bodyPr>
          <a:lstStyle>
            <a:lvl1pPr marR="0" lvl="0" algn="l" rtl="0">
              <a:spcBef>
                <a:spcPts val="704"/>
              </a:spcBef>
              <a:spcAft>
                <a:spcPts val="0"/>
              </a:spcAft>
              <a:buClr>
                <a:schemeClr val="dk1"/>
              </a:buClr>
              <a:buSzPts val="3520"/>
              <a:buFont typeface="Arial"/>
              <a:buNone/>
              <a:defRPr sz="3520" b="0" i="0" u="none" strike="noStrike" cap="none">
                <a:solidFill>
                  <a:schemeClr val="dk1"/>
                </a:solidFill>
                <a:latin typeface="Calibri"/>
                <a:ea typeface="Calibri"/>
                <a:cs typeface="Calibri"/>
                <a:sym typeface="Calibri"/>
              </a:defRPr>
            </a:lvl1pPr>
            <a:lvl2pPr marR="0" lvl="1" algn="l" rtl="0">
              <a:spcBef>
                <a:spcPts val="616"/>
              </a:spcBef>
              <a:spcAft>
                <a:spcPts val="0"/>
              </a:spcAft>
              <a:buClr>
                <a:schemeClr val="dk1"/>
              </a:buClr>
              <a:buSzPts val="3080"/>
              <a:buFont typeface="Arial"/>
              <a:buNone/>
              <a:defRPr sz="3080" b="0" i="0" u="none" strike="noStrike" cap="none">
                <a:solidFill>
                  <a:schemeClr val="dk1"/>
                </a:solidFill>
                <a:latin typeface="Calibri"/>
                <a:ea typeface="Calibri"/>
                <a:cs typeface="Calibri"/>
                <a:sym typeface="Calibri"/>
              </a:defRPr>
            </a:lvl2pPr>
            <a:lvl3pPr marR="0" lvl="2" algn="l" rtl="0">
              <a:spcBef>
                <a:spcPts val="528"/>
              </a:spcBef>
              <a:spcAft>
                <a:spcPts val="0"/>
              </a:spcAft>
              <a:buClr>
                <a:schemeClr val="dk1"/>
              </a:buClr>
              <a:buSzPts val="2640"/>
              <a:buFont typeface="Arial"/>
              <a:buNone/>
              <a:defRPr sz="2640" b="0" i="0" u="none" strike="noStrike" cap="none">
                <a:solidFill>
                  <a:schemeClr val="dk1"/>
                </a:solidFill>
                <a:latin typeface="Calibri"/>
                <a:ea typeface="Calibri"/>
                <a:cs typeface="Calibri"/>
                <a:sym typeface="Calibri"/>
              </a:defRPr>
            </a:lvl3pPr>
            <a:lvl4pPr marR="0" lvl="3"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4pPr>
            <a:lvl5pPr marR="0" lvl="4"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5pPr>
            <a:lvl6pPr marR="0" lvl="5"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6pPr>
            <a:lvl7pPr marR="0" lvl="6"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7pPr>
            <a:lvl8pPr marR="0" lvl="7"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8pPr>
            <a:lvl9pPr marR="0" lvl="8"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9pPr>
          </a:lstStyle>
          <a:p>
            <a:endParaRPr/>
          </a:p>
        </p:txBody>
      </p:sp>
      <p:sp>
        <p:nvSpPr>
          <p:cNvPr id="143" name="Google Shape;143;p79"/>
          <p:cNvSpPr txBox="1">
            <a:spLocks noGrp="1"/>
          </p:cNvSpPr>
          <p:nvPr>
            <p:ph type="body" idx="1"/>
          </p:nvPr>
        </p:nvSpPr>
        <p:spPr>
          <a:xfrm>
            <a:off x="1971517" y="6082983"/>
            <a:ext cx="6035040" cy="912177"/>
          </a:xfrm>
          <a:prstGeom prst="rect">
            <a:avLst/>
          </a:prstGeom>
          <a:noFill/>
          <a:ln>
            <a:noFill/>
          </a:ln>
        </p:spPr>
        <p:txBody>
          <a:bodyPr spcFirstLastPara="1" wrap="square" lIns="91425" tIns="45700" rIns="91425" bIns="45700" anchor="t" anchorCtr="0">
            <a:noAutofit/>
          </a:bodyPr>
          <a:lstStyle>
            <a:lvl1pPr marL="457200" lvl="0" indent="-228600" algn="l">
              <a:spcBef>
                <a:spcPts val="308"/>
              </a:spcBef>
              <a:spcAft>
                <a:spcPts val="0"/>
              </a:spcAft>
              <a:buClr>
                <a:schemeClr val="dk1"/>
              </a:buClr>
              <a:buSzPts val="1540"/>
              <a:buNone/>
              <a:defRPr sz="1540"/>
            </a:lvl1pPr>
            <a:lvl2pPr marL="914400" lvl="1" indent="-228600" algn="l">
              <a:spcBef>
                <a:spcPts val="264"/>
              </a:spcBef>
              <a:spcAft>
                <a:spcPts val="0"/>
              </a:spcAft>
              <a:buClr>
                <a:schemeClr val="dk1"/>
              </a:buClr>
              <a:buSzPts val="1320"/>
              <a:buNone/>
              <a:defRPr sz="1320"/>
            </a:lvl2pPr>
            <a:lvl3pPr marL="1371600" lvl="2" indent="-228600" algn="l">
              <a:spcBef>
                <a:spcPts val="220"/>
              </a:spcBef>
              <a:spcAft>
                <a:spcPts val="0"/>
              </a:spcAft>
              <a:buClr>
                <a:schemeClr val="dk1"/>
              </a:buClr>
              <a:buSzPts val="1100"/>
              <a:buNone/>
              <a:defRPr sz="1100"/>
            </a:lvl3pPr>
            <a:lvl4pPr marL="1828800" lvl="3" indent="-228600" algn="l">
              <a:spcBef>
                <a:spcPts val="198"/>
              </a:spcBef>
              <a:spcAft>
                <a:spcPts val="0"/>
              </a:spcAft>
              <a:buClr>
                <a:schemeClr val="dk1"/>
              </a:buClr>
              <a:buSzPts val="990"/>
              <a:buNone/>
              <a:defRPr sz="989"/>
            </a:lvl4pPr>
            <a:lvl5pPr marL="2286000" lvl="4" indent="-228600" algn="l">
              <a:spcBef>
                <a:spcPts val="198"/>
              </a:spcBef>
              <a:spcAft>
                <a:spcPts val="0"/>
              </a:spcAft>
              <a:buClr>
                <a:schemeClr val="dk1"/>
              </a:buClr>
              <a:buSzPts val="990"/>
              <a:buNone/>
              <a:defRPr sz="989"/>
            </a:lvl5pPr>
            <a:lvl6pPr marL="2743200" lvl="5" indent="-228600" algn="l">
              <a:spcBef>
                <a:spcPts val="198"/>
              </a:spcBef>
              <a:spcAft>
                <a:spcPts val="0"/>
              </a:spcAft>
              <a:buClr>
                <a:schemeClr val="dk1"/>
              </a:buClr>
              <a:buSzPts val="990"/>
              <a:buNone/>
              <a:defRPr sz="989"/>
            </a:lvl6pPr>
            <a:lvl7pPr marL="3200400" lvl="6" indent="-228600" algn="l">
              <a:spcBef>
                <a:spcPts val="198"/>
              </a:spcBef>
              <a:spcAft>
                <a:spcPts val="0"/>
              </a:spcAft>
              <a:buClr>
                <a:schemeClr val="dk1"/>
              </a:buClr>
              <a:buSzPts val="990"/>
              <a:buNone/>
              <a:defRPr sz="989"/>
            </a:lvl7pPr>
            <a:lvl8pPr marL="3657600" lvl="7" indent="-228600" algn="l">
              <a:spcBef>
                <a:spcPts val="198"/>
              </a:spcBef>
              <a:spcAft>
                <a:spcPts val="0"/>
              </a:spcAft>
              <a:buClr>
                <a:schemeClr val="dk1"/>
              </a:buClr>
              <a:buSzPts val="990"/>
              <a:buNone/>
              <a:defRPr sz="989"/>
            </a:lvl8pPr>
            <a:lvl9pPr marL="4114800" lvl="8" indent="-228600" algn="l">
              <a:spcBef>
                <a:spcPts val="198"/>
              </a:spcBef>
              <a:spcAft>
                <a:spcPts val="0"/>
              </a:spcAft>
              <a:buClr>
                <a:schemeClr val="dk1"/>
              </a:buClr>
              <a:buSzPts val="990"/>
              <a:buNone/>
              <a:defRPr sz="989"/>
            </a:lvl9pPr>
          </a:lstStyle>
          <a:p>
            <a:endParaRPr/>
          </a:p>
        </p:txBody>
      </p:sp>
      <p:sp>
        <p:nvSpPr>
          <p:cNvPr id="144" name="Google Shape;144;p79"/>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5" name="Google Shape;145;p79"/>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6" name="Google Shape;146;p79"/>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Título y texto vertical" type="vertTx">
  <p:cSld name="VERTICAL_TEXT">
    <p:spTree>
      <p:nvGrpSpPr>
        <p:cNvPr id="1" name="Shape 147"/>
        <p:cNvGrpSpPr/>
        <p:nvPr/>
      </p:nvGrpSpPr>
      <p:grpSpPr>
        <a:xfrm>
          <a:off x="0" y="0"/>
          <a:ext cx="0" cy="0"/>
          <a:chOff x="0" y="0"/>
          <a:chExt cx="0" cy="0"/>
        </a:xfrm>
      </p:grpSpPr>
      <p:sp>
        <p:nvSpPr>
          <p:cNvPr id="148" name="Google Shape;148;p80"/>
          <p:cNvSpPr txBox="1">
            <a:spLocks noGrp="1"/>
          </p:cNvSpPr>
          <p:nvPr>
            <p:ph type="title"/>
          </p:nvPr>
        </p:nvSpPr>
        <p:spPr>
          <a:xfrm>
            <a:off x="502920" y="311256"/>
            <a:ext cx="9052560" cy="1295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9" name="Google Shape;149;p80"/>
          <p:cNvSpPr txBox="1">
            <a:spLocks noGrp="1"/>
          </p:cNvSpPr>
          <p:nvPr>
            <p:ph type="body" idx="1"/>
          </p:nvPr>
        </p:nvSpPr>
        <p:spPr>
          <a:xfrm rot="5400000">
            <a:off x="2464487" y="-148007"/>
            <a:ext cx="5129425" cy="905256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0" name="Google Shape;150;p80"/>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80"/>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2" name="Google Shape;152;p80"/>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Título vertical y texto" type="vertTitleAndTx">
  <p:cSld name="VERTICAL_TITLE_AND_VERTICAL_TEXT">
    <p:spTree>
      <p:nvGrpSpPr>
        <p:cNvPr id="1" name="Shape 153"/>
        <p:cNvGrpSpPr/>
        <p:nvPr/>
      </p:nvGrpSpPr>
      <p:grpSpPr>
        <a:xfrm>
          <a:off x="0" y="0"/>
          <a:ext cx="0" cy="0"/>
          <a:chOff x="0" y="0"/>
          <a:chExt cx="0" cy="0"/>
        </a:xfrm>
      </p:grpSpPr>
      <p:sp>
        <p:nvSpPr>
          <p:cNvPr id="154" name="Google Shape;154;p81"/>
          <p:cNvSpPr txBox="1">
            <a:spLocks noGrp="1"/>
          </p:cNvSpPr>
          <p:nvPr>
            <p:ph type="title"/>
          </p:nvPr>
        </p:nvSpPr>
        <p:spPr>
          <a:xfrm rot="5400000">
            <a:off x="5108046" y="2495551"/>
            <a:ext cx="6631728" cy="226314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55" name="Google Shape;155;p81"/>
          <p:cNvSpPr txBox="1">
            <a:spLocks noGrp="1"/>
          </p:cNvSpPr>
          <p:nvPr>
            <p:ph type="body" idx="1"/>
          </p:nvPr>
        </p:nvSpPr>
        <p:spPr>
          <a:xfrm rot="5400000">
            <a:off x="497946" y="316231"/>
            <a:ext cx="6631728" cy="662178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6" name="Google Shape;156;p81"/>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7" name="Google Shape;157;p81"/>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8" name="Google Shape;158;p81"/>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Blank" type="obj">
  <p:cSld name="OBJECT">
    <p:spTree>
      <p:nvGrpSpPr>
        <p:cNvPr id="1" name="Shape 167"/>
        <p:cNvGrpSpPr/>
        <p:nvPr/>
      </p:nvGrpSpPr>
      <p:grpSpPr>
        <a:xfrm>
          <a:off x="0" y="0"/>
          <a:ext cx="0" cy="0"/>
          <a:chOff x="0" y="0"/>
          <a:chExt cx="0" cy="0"/>
        </a:xfrm>
      </p:grpSpPr>
      <p:sp>
        <p:nvSpPr>
          <p:cNvPr id="168" name="Google Shape;168;p67"/>
          <p:cNvSpPr txBox="1">
            <a:spLocks noGrp="1"/>
          </p:cNvSpPr>
          <p:nvPr>
            <p:ph type="ftr" idx="11"/>
          </p:nvPr>
        </p:nvSpPr>
        <p:spPr>
          <a:xfrm>
            <a:off x="797886" y="7194417"/>
            <a:ext cx="743585" cy="14859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800" b="1" i="1">
                <a:solidFill>
                  <a:srgbClr val="993366"/>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9" name="Google Shape;169;p67"/>
          <p:cNvSpPr txBox="1">
            <a:spLocks noGrp="1"/>
          </p:cNvSpPr>
          <p:nvPr>
            <p:ph type="dt" idx="10"/>
          </p:nvPr>
        </p:nvSpPr>
        <p:spPr>
          <a:xfrm>
            <a:off x="502920" y="7228332"/>
            <a:ext cx="2313432" cy="3886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0" name="Google Shape;170;p67"/>
          <p:cNvSpPr txBox="1">
            <a:spLocks noGrp="1"/>
          </p:cNvSpPr>
          <p:nvPr>
            <p:ph type="sldNum" idx="12"/>
          </p:nvPr>
        </p:nvSpPr>
        <p:spPr>
          <a:xfrm>
            <a:off x="7242048" y="7228332"/>
            <a:ext cx="2313432" cy="3886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‹Nº›</a:t>
            </a:fld>
            <a:endParaRPr sz="1800">
              <a:latin typeface="Calibri"/>
              <a:ea typeface="Calibri"/>
              <a:cs typeface="Calibri"/>
              <a:sym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171"/>
        <p:cNvGrpSpPr/>
        <p:nvPr/>
      </p:nvGrpSpPr>
      <p:grpSpPr>
        <a:xfrm>
          <a:off x="0" y="0"/>
          <a:ext cx="0" cy="0"/>
          <a:chOff x="0" y="0"/>
          <a:chExt cx="0" cy="0"/>
        </a:xfrm>
      </p:grpSpPr>
      <p:sp>
        <p:nvSpPr>
          <p:cNvPr id="172" name="Google Shape;172;p68"/>
          <p:cNvSpPr txBox="1">
            <a:spLocks noGrp="1"/>
          </p:cNvSpPr>
          <p:nvPr>
            <p:ph type="ctrTitle"/>
          </p:nvPr>
        </p:nvSpPr>
        <p:spPr>
          <a:xfrm>
            <a:off x="754380" y="2409444"/>
            <a:ext cx="8549640" cy="163220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3" name="Google Shape;173;p68"/>
          <p:cNvSpPr txBox="1">
            <a:spLocks noGrp="1"/>
          </p:cNvSpPr>
          <p:nvPr>
            <p:ph type="subTitle" idx="1"/>
          </p:nvPr>
        </p:nvSpPr>
        <p:spPr>
          <a:xfrm>
            <a:off x="1508760" y="4352544"/>
            <a:ext cx="7040880" cy="19431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4" name="Google Shape;174;p68"/>
          <p:cNvSpPr txBox="1">
            <a:spLocks noGrp="1"/>
          </p:cNvSpPr>
          <p:nvPr>
            <p:ph type="ftr" idx="11"/>
          </p:nvPr>
        </p:nvSpPr>
        <p:spPr>
          <a:xfrm>
            <a:off x="797886" y="7194417"/>
            <a:ext cx="743585" cy="14859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800" b="1" i="1">
                <a:solidFill>
                  <a:srgbClr val="993366"/>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5" name="Google Shape;175;p68"/>
          <p:cNvSpPr txBox="1">
            <a:spLocks noGrp="1"/>
          </p:cNvSpPr>
          <p:nvPr>
            <p:ph type="dt" idx="10"/>
          </p:nvPr>
        </p:nvSpPr>
        <p:spPr>
          <a:xfrm>
            <a:off x="502920" y="7228332"/>
            <a:ext cx="2313432" cy="3886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6" name="Google Shape;176;p68"/>
          <p:cNvSpPr txBox="1">
            <a:spLocks noGrp="1"/>
          </p:cNvSpPr>
          <p:nvPr>
            <p:ph type="sldNum" idx="12"/>
          </p:nvPr>
        </p:nvSpPr>
        <p:spPr>
          <a:xfrm>
            <a:off x="7242048" y="7228332"/>
            <a:ext cx="2313432" cy="3886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‹Nº›</a:t>
            </a:fld>
            <a:endParaRPr sz="1800">
              <a:latin typeface="Calibri"/>
              <a:ea typeface="Calibri"/>
              <a:cs typeface="Calibri"/>
              <a:sym typeface="Calibri"/>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177"/>
        <p:cNvGrpSpPr/>
        <p:nvPr/>
      </p:nvGrpSpPr>
      <p:grpSpPr>
        <a:xfrm>
          <a:off x="0" y="0"/>
          <a:ext cx="0" cy="0"/>
          <a:chOff x="0" y="0"/>
          <a:chExt cx="0" cy="0"/>
        </a:xfrm>
      </p:grpSpPr>
      <p:sp>
        <p:nvSpPr>
          <p:cNvPr id="178" name="Google Shape;178;p69"/>
          <p:cNvSpPr txBox="1">
            <a:spLocks noGrp="1"/>
          </p:cNvSpPr>
          <p:nvPr>
            <p:ph type="title"/>
          </p:nvPr>
        </p:nvSpPr>
        <p:spPr>
          <a:xfrm>
            <a:off x="502920" y="310896"/>
            <a:ext cx="9052560" cy="124358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9" name="Google Shape;179;p69"/>
          <p:cNvSpPr txBox="1">
            <a:spLocks noGrp="1"/>
          </p:cNvSpPr>
          <p:nvPr>
            <p:ph type="body" idx="1"/>
          </p:nvPr>
        </p:nvSpPr>
        <p:spPr>
          <a:xfrm>
            <a:off x="502920" y="1787652"/>
            <a:ext cx="9052560" cy="5129784"/>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80" name="Google Shape;180;p69"/>
          <p:cNvSpPr txBox="1">
            <a:spLocks noGrp="1"/>
          </p:cNvSpPr>
          <p:nvPr>
            <p:ph type="ftr" idx="11"/>
          </p:nvPr>
        </p:nvSpPr>
        <p:spPr>
          <a:xfrm>
            <a:off x="797886" y="7194417"/>
            <a:ext cx="743585" cy="14859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800" b="1" i="1">
                <a:solidFill>
                  <a:srgbClr val="993366"/>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1" name="Google Shape;181;p69"/>
          <p:cNvSpPr txBox="1">
            <a:spLocks noGrp="1"/>
          </p:cNvSpPr>
          <p:nvPr>
            <p:ph type="dt" idx="10"/>
          </p:nvPr>
        </p:nvSpPr>
        <p:spPr>
          <a:xfrm>
            <a:off x="502920" y="7228332"/>
            <a:ext cx="2313432" cy="3886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2" name="Google Shape;182;p69"/>
          <p:cNvSpPr txBox="1">
            <a:spLocks noGrp="1"/>
          </p:cNvSpPr>
          <p:nvPr>
            <p:ph type="sldNum" idx="12"/>
          </p:nvPr>
        </p:nvSpPr>
        <p:spPr>
          <a:xfrm>
            <a:off x="7242048" y="7228332"/>
            <a:ext cx="2313432" cy="3886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‹Nº›</a:t>
            </a:fld>
            <a:endParaRPr sz="1800">
              <a:latin typeface="Calibri"/>
              <a:ea typeface="Calibri"/>
              <a:cs typeface="Calibri"/>
              <a:sym typeface="Calibri"/>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Two Content">
  <p:cSld name="Two Content">
    <p:spTree>
      <p:nvGrpSpPr>
        <p:cNvPr id="1" name="Shape 183"/>
        <p:cNvGrpSpPr/>
        <p:nvPr/>
      </p:nvGrpSpPr>
      <p:grpSpPr>
        <a:xfrm>
          <a:off x="0" y="0"/>
          <a:ext cx="0" cy="0"/>
          <a:chOff x="0" y="0"/>
          <a:chExt cx="0" cy="0"/>
        </a:xfrm>
      </p:grpSpPr>
      <p:sp>
        <p:nvSpPr>
          <p:cNvPr id="184" name="Google Shape;184;p70"/>
          <p:cNvSpPr txBox="1">
            <a:spLocks noGrp="1"/>
          </p:cNvSpPr>
          <p:nvPr>
            <p:ph type="title"/>
          </p:nvPr>
        </p:nvSpPr>
        <p:spPr>
          <a:xfrm>
            <a:off x="502920" y="310896"/>
            <a:ext cx="9052560" cy="124358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5" name="Google Shape;185;p70"/>
          <p:cNvSpPr txBox="1">
            <a:spLocks noGrp="1"/>
          </p:cNvSpPr>
          <p:nvPr>
            <p:ph type="body" idx="1"/>
          </p:nvPr>
        </p:nvSpPr>
        <p:spPr>
          <a:xfrm>
            <a:off x="502920" y="1787652"/>
            <a:ext cx="4375404" cy="5129784"/>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86" name="Google Shape;186;p70"/>
          <p:cNvSpPr txBox="1">
            <a:spLocks noGrp="1"/>
          </p:cNvSpPr>
          <p:nvPr>
            <p:ph type="body" idx="2"/>
          </p:nvPr>
        </p:nvSpPr>
        <p:spPr>
          <a:xfrm>
            <a:off x="5180076" y="1787652"/>
            <a:ext cx="4375404" cy="5129784"/>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87" name="Google Shape;187;p70"/>
          <p:cNvSpPr txBox="1">
            <a:spLocks noGrp="1"/>
          </p:cNvSpPr>
          <p:nvPr>
            <p:ph type="ftr" idx="11"/>
          </p:nvPr>
        </p:nvSpPr>
        <p:spPr>
          <a:xfrm>
            <a:off x="797886" y="7194417"/>
            <a:ext cx="743585" cy="14859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800" b="1" i="1">
                <a:solidFill>
                  <a:srgbClr val="993366"/>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8" name="Google Shape;188;p70"/>
          <p:cNvSpPr txBox="1">
            <a:spLocks noGrp="1"/>
          </p:cNvSpPr>
          <p:nvPr>
            <p:ph type="dt" idx="10"/>
          </p:nvPr>
        </p:nvSpPr>
        <p:spPr>
          <a:xfrm>
            <a:off x="502920" y="7228332"/>
            <a:ext cx="2313432" cy="3886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9" name="Google Shape;189;p70"/>
          <p:cNvSpPr txBox="1">
            <a:spLocks noGrp="1"/>
          </p:cNvSpPr>
          <p:nvPr>
            <p:ph type="sldNum" idx="12"/>
          </p:nvPr>
        </p:nvSpPr>
        <p:spPr>
          <a:xfrm>
            <a:off x="7242048" y="7228332"/>
            <a:ext cx="2313432" cy="3886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‹Nº›</a:t>
            </a:fld>
            <a:endParaRPr sz="1800">
              <a:latin typeface="Calibri"/>
              <a:ea typeface="Calibri"/>
              <a:cs typeface="Calibri"/>
              <a:sym typeface="Calibri"/>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Title Only">
  <p:cSld name="Title Only">
    <p:spTree>
      <p:nvGrpSpPr>
        <p:cNvPr id="1" name="Shape 190"/>
        <p:cNvGrpSpPr/>
        <p:nvPr/>
      </p:nvGrpSpPr>
      <p:grpSpPr>
        <a:xfrm>
          <a:off x="0" y="0"/>
          <a:ext cx="0" cy="0"/>
          <a:chOff x="0" y="0"/>
          <a:chExt cx="0" cy="0"/>
        </a:xfrm>
      </p:grpSpPr>
      <p:sp>
        <p:nvSpPr>
          <p:cNvPr id="191" name="Google Shape;191;p71"/>
          <p:cNvSpPr txBox="1">
            <a:spLocks noGrp="1"/>
          </p:cNvSpPr>
          <p:nvPr>
            <p:ph type="title"/>
          </p:nvPr>
        </p:nvSpPr>
        <p:spPr>
          <a:xfrm>
            <a:off x="502920" y="310896"/>
            <a:ext cx="9052560" cy="124358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2" name="Google Shape;192;p71"/>
          <p:cNvSpPr txBox="1">
            <a:spLocks noGrp="1"/>
          </p:cNvSpPr>
          <p:nvPr>
            <p:ph type="ftr" idx="11"/>
          </p:nvPr>
        </p:nvSpPr>
        <p:spPr>
          <a:xfrm>
            <a:off x="797886" y="7194417"/>
            <a:ext cx="743585" cy="14859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800" b="1" i="1">
                <a:solidFill>
                  <a:srgbClr val="993366"/>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3" name="Google Shape;193;p71"/>
          <p:cNvSpPr txBox="1">
            <a:spLocks noGrp="1"/>
          </p:cNvSpPr>
          <p:nvPr>
            <p:ph type="dt" idx="10"/>
          </p:nvPr>
        </p:nvSpPr>
        <p:spPr>
          <a:xfrm>
            <a:off x="502920" y="7228332"/>
            <a:ext cx="2313432" cy="3886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4" name="Google Shape;194;p71"/>
          <p:cNvSpPr txBox="1">
            <a:spLocks noGrp="1"/>
          </p:cNvSpPr>
          <p:nvPr>
            <p:ph type="sldNum" idx="12"/>
          </p:nvPr>
        </p:nvSpPr>
        <p:spPr>
          <a:xfrm>
            <a:off x="7242048" y="7228332"/>
            <a:ext cx="2313432" cy="3886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‹Nº›</a:t>
            </a:fld>
            <a:endParaRPr sz="1800">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83"/>
          <p:cNvSpPr txBox="1">
            <a:spLocks noGrp="1"/>
          </p:cNvSpPr>
          <p:nvPr>
            <p:ph type="title"/>
          </p:nvPr>
        </p:nvSpPr>
        <p:spPr>
          <a:xfrm>
            <a:off x="794544" y="4994487"/>
            <a:ext cx="8549640" cy="154368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4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83"/>
          <p:cNvSpPr txBox="1">
            <a:spLocks noGrp="1"/>
          </p:cNvSpPr>
          <p:nvPr>
            <p:ph type="body" idx="1"/>
          </p:nvPr>
        </p:nvSpPr>
        <p:spPr>
          <a:xfrm>
            <a:off x="794544" y="3294275"/>
            <a:ext cx="8549640" cy="1700212"/>
          </a:xfrm>
          <a:prstGeom prst="rect">
            <a:avLst/>
          </a:prstGeom>
          <a:noFill/>
          <a:ln>
            <a:noFill/>
          </a:ln>
        </p:spPr>
        <p:txBody>
          <a:bodyPr spcFirstLastPara="1" wrap="square" lIns="91425" tIns="45700" rIns="91425" bIns="45700" anchor="b" anchorCtr="0">
            <a:noAutofit/>
          </a:bodyPr>
          <a:lstStyle>
            <a:lvl1pPr marL="457200" lvl="0" indent="-228600" algn="l">
              <a:spcBef>
                <a:spcPts val="440"/>
              </a:spcBef>
              <a:spcAft>
                <a:spcPts val="0"/>
              </a:spcAft>
              <a:buClr>
                <a:srgbClr val="888888"/>
              </a:buClr>
              <a:buSzPts val="2200"/>
              <a:buNone/>
              <a:defRPr sz="2200">
                <a:solidFill>
                  <a:srgbClr val="888888"/>
                </a:solidFill>
              </a:defRPr>
            </a:lvl1pPr>
            <a:lvl2pPr marL="914400" lvl="1" indent="-228600" algn="l">
              <a:spcBef>
                <a:spcPts val="396"/>
              </a:spcBef>
              <a:spcAft>
                <a:spcPts val="0"/>
              </a:spcAft>
              <a:buClr>
                <a:srgbClr val="888888"/>
              </a:buClr>
              <a:buSzPts val="1980"/>
              <a:buNone/>
              <a:defRPr sz="1979">
                <a:solidFill>
                  <a:srgbClr val="888888"/>
                </a:solidFill>
              </a:defRPr>
            </a:lvl2pPr>
            <a:lvl3pPr marL="1371600" lvl="2" indent="-228600" algn="l">
              <a:spcBef>
                <a:spcPts val="352"/>
              </a:spcBef>
              <a:spcAft>
                <a:spcPts val="0"/>
              </a:spcAft>
              <a:buClr>
                <a:srgbClr val="888888"/>
              </a:buClr>
              <a:buSzPts val="1760"/>
              <a:buNone/>
              <a:defRPr sz="1760">
                <a:solidFill>
                  <a:srgbClr val="888888"/>
                </a:solidFill>
              </a:defRPr>
            </a:lvl3pPr>
            <a:lvl4pPr marL="1828800" lvl="3" indent="-228600" algn="l">
              <a:spcBef>
                <a:spcPts val="308"/>
              </a:spcBef>
              <a:spcAft>
                <a:spcPts val="0"/>
              </a:spcAft>
              <a:buClr>
                <a:srgbClr val="888888"/>
              </a:buClr>
              <a:buSzPts val="1540"/>
              <a:buNone/>
              <a:defRPr sz="1540">
                <a:solidFill>
                  <a:srgbClr val="888888"/>
                </a:solidFill>
              </a:defRPr>
            </a:lvl4pPr>
            <a:lvl5pPr marL="2286000" lvl="4" indent="-228600" algn="l">
              <a:spcBef>
                <a:spcPts val="308"/>
              </a:spcBef>
              <a:spcAft>
                <a:spcPts val="0"/>
              </a:spcAft>
              <a:buClr>
                <a:srgbClr val="888888"/>
              </a:buClr>
              <a:buSzPts val="1540"/>
              <a:buNone/>
              <a:defRPr sz="1540">
                <a:solidFill>
                  <a:srgbClr val="888888"/>
                </a:solidFill>
              </a:defRPr>
            </a:lvl5pPr>
            <a:lvl6pPr marL="2743200" lvl="5" indent="-228600" algn="l">
              <a:spcBef>
                <a:spcPts val="308"/>
              </a:spcBef>
              <a:spcAft>
                <a:spcPts val="0"/>
              </a:spcAft>
              <a:buClr>
                <a:srgbClr val="888888"/>
              </a:buClr>
              <a:buSzPts val="1540"/>
              <a:buNone/>
              <a:defRPr sz="1540">
                <a:solidFill>
                  <a:srgbClr val="888888"/>
                </a:solidFill>
              </a:defRPr>
            </a:lvl6pPr>
            <a:lvl7pPr marL="3200400" lvl="6" indent="-228600" algn="l">
              <a:spcBef>
                <a:spcPts val="308"/>
              </a:spcBef>
              <a:spcAft>
                <a:spcPts val="0"/>
              </a:spcAft>
              <a:buClr>
                <a:srgbClr val="888888"/>
              </a:buClr>
              <a:buSzPts val="1540"/>
              <a:buNone/>
              <a:defRPr sz="1540">
                <a:solidFill>
                  <a:srgbClr val="888888"/>
                </a:solidFill>
              </a:defRPr>
            </a:lvl7pPr>
            <a:lvl8pPr marL="3657600" lvl="7" indent="-228600" algn="l">
              <a:spcBef>
                <a:spcPts val="308"/>
              </a:spcBef>
              <a:spcAft>
                <a:spcPts val="0"/>
              </a:spcAft>
              <a:buClr>
                <a:srgbClr val="888888"/>
              </a:buClr>
              <a:buSzPts val="1540"/>
              <a:buNone/>
              <a:defRPr sz="1540">
                <a:solidFill>
                  <a:srgbClr val="888888"/>
                </a:solidFill>
              </a:defRPr>
            </a:lvl8pPr>
            <a:lvl9pPr marL="4114800" lvl="8" indent="-228600" algn="l">
              <a:spcBef>
                <a:spcPts val="308"/>
              </a:spcBef>
              <a:spcAft>
                <a:spcPts val="0"/>
              </a:spcAft>
              <a:buClr>
                <a:srgbClr val="888888"/>
              </a:buClr>
              <a:buSzPts val="1540"/>
              <a:buNone/>
              <a:defRPr sz="1540">
                <a:solidFill>
                  <a:srgbClr val="888888"/>
                </a:solidFill>
              </a:defRPr>
            </a:lvl9pPr>
          </a:lstStyle>
          <a:p>
            <a:endParaRPr/>
          </a:p>
        </p:txBody>
      </p:sp>
      <p:sp>
        <p:nvSpPr>
          <p:cNvPr id="30" name="Google Shape;30;p83"/>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83"/>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83"/>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84"/>
          <p:cNvSpPr txBox="1">
            <a:spLocks noGrp="1"/>
          </p:cNvSpPr>
          <p:nvPr>
            <p:ph type="title"/>
          </p:nvPr>
        </p:nvSpPr>
        <p:spPr>
          <a:xfrm>
            <a:off x="502920" y="311256"/>
            <a:ext cx="9052560" cy="1295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84"/>
          <p:cNvSpPr txBox="1">
            <a:spLocks noGrp="1"/>
          </p:cNvSpPr>
          <p:nvPr>
            <p:ph type="body" idx="1"/>
          </p:nvPr>
        </p:nvSpPr>
        <p:spPr>
          <a:xfrm>
            <a:off x="502920" y="1813560"/>
            <a:ext cx="4442460" cy="5129425"/>
          </a:xfrm>
          <a:prstGeom prst="rect">
            <a:avLst/>
          </a:prstGeom>
          <a:noFill/>
          <a:ln>
            <a:noFill/>
          </a:ln>
        </p:spPr>
        <p:txBody>
          <a:bodyPr spcFirstLastPara="1" wrap="square" lIns="91425" tIns="45700" rIns="91425" bIns="45700" anchor="t" anchorCtr="0">
            <a:noAutofit/>
          </a:bodyPr>
          <a:lstStyle>
            <a:lvl1pPr marL="457200" lvl="0" indent="-424180" algn="l">
              <a:spcBef>
                <a:spcPts val="616"/>
              </a:spcBef>
              <a:spcAft>
                <a:spcPts val="0"/>
              </a:spcAft>
              <a:buClr>
                <a:schemeClr val="dk1"/>
              </a:buClr>
              <a:buSzPts val="3080"/>
              <a:buChar char="•"/>
              <a:defRPr sz="3080"/>
            </a:lvl1pPr>
            <a:lvl2pPr marL="914400" lvl="1" indent="-396240" algn="l">
              <a:spcBef>
                <a:spcPts val="528"/>
              </a:spcBef>
              <a:spcAft>
                <a:spcPts val="0"/>
              </a:spcAft>
              <a:buClr>
                <a:schemeClr val="dk1"/>
              </a:buClr>
              <a:buSzPts val="2640"/>
              <a:buChar char="–"/>
              <a:defRPr sz="2640"/>
            </a:lvl2pPr>
            <a:lvl3pPr marL="1371600" lvl="2" indent="-368300" algn="l">
              <a:spcBef>
                <a:spcPts val="440"/>
              </a:spcBef>
              <a:spcAft>
                <a:spcPts val="0"/>
              </a:spcAft>
              <a:buClr>
                <a:schemeClr val="dk1"/>
              </a:buClr>
              <a:buSzPts val="2200"/>
              <a:buChar char="•"/>
              <a:defRPr sz="2200"/>
            </a:lvl3pPr>
            <a:lvl4pPr marL="1828800" lvl="3" indent="-354330" algn="l">
              <a:spcBef>
                <a:spcPts val="396"/>
              </a:spcBef>
              <a:spcAft>
                <a:spcPts val="0"/>
              </a:spcAft>
              <a:buClr>
                <a:schemeClr val="dk1"/>
              </a:buClr>
              <a:buSzPts val="1980"/>
              <a:buChar char="–"/>
              <a:defRPr sz="1979"/>
            </a:lvl4pPr>
            <a:lvl5pPr marL="2286000" lvl="4" indent="-354329" algn="l">
              <a:spcBef>
                <a:spcPts val="396"/>
              </a:spcBef>
              <a:spcAft>
                <a:spcPts val="0"/>
              </a:spcAft>
              <a:buClr>
                <a:schemeClr val="dk1"/>
              </a:buClr>
              <a:buSzPts val="1980"/>
              <a:buChar char="»"/>
              <a:defRPr sz="1979"/>
            </a:lvl5pPr>
            <a:lvl6pPr marL="2743200" lvl="5" indent="-354329" algn="l">
              <a:spcBef>
                <a:spcPts val="396"/>
              </a:spcBef>
              <a:spcAft>
                <a:spcPts val="0"/>
              </a:spcAft>
              <a:buClr>
                <a:schemeClr val="dk1"/>
              </a:buClr>
              <a:buSzPts val="1980"/>
              <a:buChar char="•"/>
              <a:defRPr sz="1979"/>
            </a:lvl6pPr>
            <a:lvl7pPr marL="3200400" lvl="6" indent="-354329" algn="l">
              <a:spcBef>
                <a:spcPts val="396"/>
              </a:spcBef>
              <a:spcAft>
                <a:spcPts val="0"/>
              </a:spcAft>
              <a:buClr>
                <a:schemeClr val="dk1"/>
              </a:buClr>
              <a:buSzPts val="1980"/>
              <a:buChar char="•"/>
              <a:defRPr sz="1979"/>
            </a:lvl7pPr>
            <a:lvl8pPr marL="3657600" lvl="7" indent="-354329" algn="l">
              <a:spcBef>
                <a:spcPts val="396"/>
              </a:spcBef>
              <a:spcAft>
                <a:spcPts val="0"/>
              </a:spcAft>
              <a:buClr>
                <a:schemeClr val="dk1"/>
              </a:buClr>
              <a:buSzPts val="1980"/>
              <a:buChar char="•"/>
              <a:defRPr sz="1979"/>
            </a:lvl8pPr>
            <a:lvl9pPr marL="4114800" lvl="8" indent="-354329" algn="l">
              <a:spcBef>
                <a:spcPts val="396"/>
              </a:spcBef>
              <a:spcAft>
                <a:spcPts val="0"/>
              </a:spcAft>
              <a:buClr>
                <a:schemeClr val="dk1"/>
              </a:buClr>
              <a:buSzPts val="1980"/>
              <a:buChar char="•"/>
              <a:defRPr sz="1979"/>
            </a:lvl9pPr>
          </a:lstStyle>
          <a:p>
            <a:endParaRPr/>
          </a:p>
        </p:txBody>
      </p:sp>
      <p:sp>
        <p:nvSpPr>
          <p:cNvPr id="36" name="Google Shape;36;p84"/>
          <p:cNvSpPr txBox="1">
            <a:spLocks noGrp="1"/>
          </p:cNvSpPr>
          <p:nvPr>
            <p:ph type="body" idx="2"/>
          </p:nvPr>
        </p:nvSpPr>
        <p:spPr>
          <a:xfrm>
            <a:off x="5113020" y="1813560"/>
            <a:ext cx="4442460" cy="5129425"/>
          </a:xfrm>
          <a:prstGeom prst="rect">
            <a:avLst/>
          </a:prstGeom>
          <a:noFill/>
          <a:ln>
            <a:noFill/>
          </a:ln>
        </p:spPr>
        <p:txBody>
          <a:bodyPr spcFirstLastPara="1" wrap="square" lIns="91425" tIns="45700" rIns="91425" bIns="45700" anchor="t" anchorCtr="0">
            <a:noAutofit/>
          </a:bodyPr>
          <a:lstStyle>
            <a:lvl1pPr marL="457200" lvl="0" indent="-424180" algn="l">
              <a:spcBef>
                <a:spcPts val="616"/>
              </a:spcBef>
              <a:spcAft>
                <a:spcPts val="0"/>
              </a:spcAft>
              <a:buClr>
                <a:schemeClr val="dk1"/>
              </a:buClr>
              <a:buSzPts val="3080"/>
              <a:buChar char="•"/>
              <a:defRPr sz="3080"/>
            </a:lvl1pPr>
            <a:lvl2pPr marL="914400" lvl="1" indent="-396240" algn="l">
              <a:spcBef>
                <a:spcPts val="528"/>
              </a:spcBef>
              <a:spcAft>
                <a:spcPts val="0"/>
              </a:spcAft>
              <a:buClr>
                <a:schemeClr val="dk1"/>
              </a:buClr>
              <a:buSzPts val="2640"/>
              <a:buChar char="–"/>
              <a:defRPr sz="2640"/>
            </a:lvl2pPr>
            <a:lvl3pPr marL="1371600" lvl="2" indent="-368300" algn="l">
              <a:spcBef>
                <a:spcPts val="440"/>
              </a:spcBef>
              <a:spcAft>
                <a:spcPts val="0"/>
              </a:spcAft>
              <a:buClr>
                <a:schemeClr val="dk1"/>
              </a:buClr>
              <a:buSzPts val="2200"/>
              <a:buChar char="•"/>
              <a:defRPr sz="2200"/>
            </a:lvl3pPr>
            <a:lvl4pPr marL="1828800" lvl="3" indent="-354330" algn="l">
              <a:spcBef>
                <a:spcPts val="396"/>
              </a:spcBef>
              <a:spcAft>
                <a:spcPts val="0"/>
              </a:spcAft>
              <a:buClr>
                <a:schemeClr val="dk1"/>
              </a:buClr>
              <a:buSzPts val="1980"/>
              <a:buChar char="–"/>
              <a:defRPr sz="1979"/>
            </a:lvl4pPr>
            <a:lvl5pPr marL="2286000" lvl="4" indent="-354329" algn="l">
              <a:spcBef>
                <a:spcPts val="396"/>
              </a:spcBef>
              <a:spcAft>
                <a:spcPts val="0"/>
              </a:spcAft>
              <a:buClr>
                <a:schemeClr val="dk1"/>
              </a:buClr>
              <a:buSzPts val="1980"/>
              <a:buChar char="»"/>
              <a:defRPr sz="1979"/>
            </a:lvl5pPr>
            <a:lvl6pPr marL="2743200" lvl="5" indent="-354329" algn="l">
              <a:spcBef>
                <a:spcPts val="396"/>
              </a:spcBef>
              <a:spcAft>
                <a:spcPts val="0"/>
              </a:spcAft>
              <a:buClr>
                <a:schemeClr val="dk1"/>
              </a:buClr>
              <a:buSzPts val="1980"/>
              <a:buChar char="•"/>
              <a:defRPr sz="1979"/>
            </a:lvl6pPr>
            <a:lvl7pPr marL="3200400" lvl="6" indent="-354329" algn="l">
              <a:spcBef>
                <a:spcPts val="396"/>
              </a:spcBef>
              <a:spcAft>
                <a:spcPts val="0"/>
              </a:spcAft>
              <a:buClr>
                <a:schemeClr val="dk1"/>
              </a:buClr>
              <a:buSzPts val="1980"/>
              <a:buChar char="•"/>
              <a:defRPr sz="1979"/>
            </a:lvl7pPr>
            <a:lvl8pPr marL="3657600" lvl="7" indent="-354329" algn="l">
              <a:spcBef>
                <a:spcPts val="396"/>
              </a:spcBef>
              <a:spcAft>
                <a:spcPts val="0"/>
              </a:spcAft>
              <a:buClr>
                <a:schemeClr val="dk1"/>
              </a:buClr>
              <a:buSzPts val="1980"/>
              <a:buChar char="•"/>
              <a:defRPr sz="1979"/>
            </a:lvl8pPr>
            <a:lvl9pPr marL="4114800" lvl="8" indent="-354329" algn="l">
              <a:spcBef>
                <a:spcPts val="396"/>
              </a:spcBef>
              <a:spcAft>
                <a:spcPts val="0"/>
              </a:spcAft>
              <a:buClr>
                <a:schemeClr val="dk1"/>
              </a:buClr>
              <a:buSzPts val="1980"/>
              <a:buChar char="•"/>
              <a:defRPr sz="1979"/>
            </a:lvl9pPr>
          </a:lstStyle>
          <a:p>
            <a:endParaRPr/>
          </a:p>
        </p:txBody>
      </p:sp>
      <p:sp>
        <p:nvSpPr>
          <p:cNvPr id="37" name="Google Shape;37;p84"/>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84"/>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84"/>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85"/>
          <p:cNvSpPr txBox="1">
            <a:spLocks noGrp="1"/>
          </p:cNvSpPr>
          <p:nvPr>
            <p:ph type="title"/>
          </p:nvPr>
        </p:nvSpPr>
        <p:spPr>
          <a:xfrm>
            <a:off x="502920" y="311256"/>
            <a:ext cx="9052560" cy="1295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85"/>
          <p:cNvSpPr txBox="1">
            <a:spLocks noGrp="1"/>
          </p:cNvSpPr>
          <p:nvPr>
            <p:ph type="body" idx="1"/>
          </p:nvPr>
        </p:nvSpPr>
        <p:spPr>
          <a:xfrm>
            <a:off x="502920" y="1739795"/>
            <a:ext cx="4444207" cy="725064"/>
          </a:xfrm>
          <a:prstGeom prst="rect">
            <a:avLst/>
          </a:prstGeom>
          <a:noFill/>
          <a:ln>
            <a:noFill/>
          </a:ln>
        </p:spPr>
        <p:txBody>
          <a:bodyPr spcFirstLastPara="1" wrap="square" lIns="91425" tIns="45700" rIns="91425" bIns="45700" anchor="b" anchorCtr="0">
            <a:noAutofit/>
          </a:bodyPr>
          <a:lstStyle>
            <a:lvl1pPr marL="457200" lvl="0" indent="-228600" algn="l">
              <a:spcBef>
                <a:spcPts val="528"/>
              </a:spcBef>
              <a:spcAft>
                <a:spcPts val="0"/>
              </a:spcAft>
              <a:buClr>
                <a:schemeClr val="dk1"/>
              </a:buClr>
              <a:buSzPts val="2640"/>
              <a:buNone/>
              <a:defRPr sz="2640" b="1"/>
            </a:lvl1pPr>
            <a:lvl2pPr marL="914400" lvl="1" indent="-228600" algn="l">
              <a:spcBef>
                <a:spcPts val="440"/>
              </a:spcBef>
              <a:spcAft>
                <a:spcPts val="0"/>
              </a:spcAft>
              <a:buClr>
                <a:schemeClr val="dk1"/>
              </a:buClr>
              <a:buSzPts val="2200"/>
              <a:buNone/>
              <a:defRPr sz="2200" b="1"/>
            </a:lvl2pPr>
            <a:lvl3pPr marL="1371600" lvl="2" indent="-228600" algn="l">
              <a:spcBef>
                <a:spcPts val="396"/>
              </a:spcBef>
              <a:spcAft>
                <a:spcPts val="0"/>
              </a:spcAft>
              <a:buClr>
                <a:schemeClr val="dk1"/>
              </a:buClr>
              <a:buSzPts val="1980"/>
              <a:buNone/>
              <a:defRPr sz="1979" b="1"/>
            </a:lvl3pPr>
            <a:lvl4pPr marL="1828800" lvl="3" indent="-228600" algn="l">
              <a:spcBef>
                <a:spcPts val="352"/>
              </a:spcBef>
              <a:spcAft>
                <a:spcPts val="0"/>
              </a:spcAft>
              <a:buClr>
                <a:schemeClr val="dk1"/>
              </a:buClr>
              <a:buSzPts val="1760"/>
              <a:buNone/>
              <a:defRPr sz="1760" b="1"/>
            </a:lvl4pPr>
            <a:lvl5pPr marL="2286000" lvl="4" indent="-228600" algn="l">
              <a:spcBef>
                <a:spcPts val="352"/>
              </a:spcBef>
              <a:spcAft>
                <a:spcPts val="0"/>
              </a:spcAft>
              <a:buClr>
                <a:schemeClr val="dk1"/>
              </a:buClr>
              <a:buSzPts val="1760"/>
              <a:buNone/>
              <a:defRPr sz="1760" b="1"/>
            </a:lvl5pPr>
            <a:lvl6pPr marL="2743200" lvl="5" indent="-228600" algn="l">
              <a:spcBef>
                <a:spcPts val="352"/>
              </a:spcBef>
              <a:spcAft>
                <a:spcPts val="0"/>
              </a:spcAft>
              <a:buClr>
                <a:schemeClr val="dk1"/>
              </a:buClr>
              <a:buSzPts val="1760"/>
              <a:buNone/>
              <a:defRPr sz="1760" b="1"/>
            </a:lvl6pPr>
            <a:lvl7pPr marL="3200400" lvl="6" indent="-228600" algn="l">
              <a:spcBef>
                <a:spcPts val="352"/>
              </a:spcBef>
              <a:spcAft>
                <a:spcPts val="0"/>
              </a:spcAft>
              <a:buClr>
                <a:schemeClr val="dk1"/>
              </a:buClr>
              <a:buSzPts val="1760"/>
              <a:buNone/>
              <a:defRPr sz="1760" b="1"/>
            </a:lvl7pPr>
            <a:lvl8pPr marL="3657600" lvl="7" indent="-228600" algn="l">
              <a:spcBef>
                <a:spcPts val="352"/>
              </a:spcBef>
              <a:spcAft>
                <a:spcPts val="0"/>
              </a:spcAft>
              <a:buClr>
                <a:schemeClr val="dk1"/>
              </a:buClr>
              <a:buSzPts val="1760"/>
              <a:buNone/>
              <a:defRPr sz="1760" b="1"/>
            </a:lvl8pPr>
            <a:lvl9pPr marL="4114800" lvl="8" indent="-228600" algn="l">
              <a:spcBef>
                <a:spcPts val="352"/>
              </a:spcBef>
              <a:spcAft>
                <a:spcPts val="0"/>
              </a:spcAft>
              <a:buClr>
                <a:schemeClr val="dk1"/>
              </a:buClr>
              <a:buSzPts val="1760"/>
              <a:buNone/>
              <a:defRPr sz="1760" b="1"/>
            </a:lvl9pPr>
          </a:lstStyle>
          <a:p>
            <a:endParaRPr/>
          </a:p>
        </p:txBody>
      </p:sp>
      <p:sp>
        <p:nvSpPr>
          <p:cNvPr id="43" name="Google Shape;43;p85"/>
          <p:cNvSpPr txBox="1">
            <a:spLocks noGrp="1"/>
          </p:cNvSpPr>
          <p:nvPr>
            <p:ph type="body" idx="2"/>
          </p:nvPr>
        </p:nvSpPr>
        <p:spPr>
          <a:xfrm>
            <a:off x="502920" y="2464859"/>
            <a:ext cx="4444207" cy="4478126"/>
          </a:xfrm>
          <a:prstGeom prst="rect">
            <a:avLst/>
          </a:prstGeom>
          <a:noFill/>
          <a:ln>
            <a:noFill/>
          </a:ln>
        </p:spPr>
        <p:txBody>
          <a:bodyPr spcFirstLastPara="1" wrap="square" lIns="91425" tIns="45700" rIns="91425" bIns="45700" anchor="t" anchorCtr="0">
            <a:noAutofit/>
          </a:bodyPr>
          <a:lstStyle>
            <a:lvl1pPr marL="457200" lvl="0" indent="-396240" algn="l">
              <a:spcBef>
                <a:spcPts val="528"/>
              </a:spcBef>
              <a:spcAft>
                <a:spcPts val="0"/>
              </a:spcAft>
              <a:buClr>
                <a:schemeClr val="dk1"/>
              </a:buClr>
              <a:buSzPts val="2640"/>
              <a:buChar char="•"/>
              <a:defRPr sz="2640"/>
            </a:lvl1pPr>
            <a:lvl2pPr marL="914400" lvl="1" indent="-368300" algn="l">
              <a:spcBef>
                <a:spcPts val="440"/>
              </a:spcBef>
              <a:spcAft>
                <a:spcPts val="0"/>
              </a:spcAft>
              <a:buClr>
                <a:schemeClr val="dk1"/>
              </a:buClr>
              <a:buSzPts val="2200"/>
              <a:buChar char="–"/>
              <a:defRPr sz="2200"/>
            </a:lvl2pPr>
            <a:lvl3pPr marL="1371600" lvl="2" indent="-354330" algn="l">
              <a:spcBef>
                <a:spcPts val="396"/>
              </a:spcBef>
              <a:spcAft>
                <a:spcPts val="0"/>
              </a:spcAft>
              <a:buClr>
                <a:schemeClr val="dk1"/>
              </a:buClr>
              <a:buSzPts val="1980"/>
              <a:buChar char="•"/>
              <a:defRPr sz="1979"/>
            </a:lvl3pPr>
            <a:lvl4pPr marL="1828800" lvl="3" indent="-340360" algn="l">
              <a:spcBef>
                <a:spcPts val="352"/>
              </a:spcBef>
              <a:spcAft>
                <a:spcPts val="0"/>
              </a:spcAft>
              <a:buClr>
                <a:schemeClr val="dk1"/>
              </a:buClr>
              <a:buSzPts val="1760"/>
              <a:buChar char="–"/>
              <a:defRPr sz="1760"/>
            </a:lvl4pPr>
            <a:lvl5pPr marL="2286000" lvl="4" indent="-340360" algn="l">
              <a:spcBef>
                <a:spcPts val="352"/>
              </a:spcBef>
              <a:spcAft>
                <a:spcPts val="0"/>
              </a:spcAft>
              <a:buClr>
                <a:schemeClr val="dk1"/>
              </a:buClr>
              <a:buSzPts val="1760"/>
              <a:buChar char="»"/>
              <a:defRPr sz="1760"/>
            </a:lvl5pPr>
            <a:lvl6pPr marL="2743200" lvl="5" indent="-340360" algn="l">
              <a:spcBef>
                <a:spcPts val="352"/>
              </a:spcBef>
              <a:spcAft>
                <a:spcPts val="0"/>
              </a:spcAft>
              <a:buClr>
                <a:schemeClr val="dk1"/>
              </a:buClr>
              <a:buSzPts val="1760"/>
              <a:buChar char="•"/>
              <a:defRPr sz="1760"/>
            </a:lvl6pPr>
            <a:lvl7pPr marL="3200400" lvl="6" indent="-340360" algn="l">
              <a:spcBef>
                <a:spcPts val="352"/>
              </a:spcBef>
              <a:spcAft>
                <a:spcPts val="0"/>
              </a:spcAft>
              <a:buClr>
                <a:schemeClr val="dk1"/>
              </a:buClr>
              <a:buSzPts val="1760"/>
              <a:buChar char="•"/>
              <a:defRPr sz="1760"/>
            </a:lvl7pPr>
            <a:lvl8pPr marL="3657600" lvl="7" indent="-340359" algn="l">
              <a:spcBef>
                <a:spcPts val="352"/>
              </a:spcBef>
              <a:spcAft>
                <a:spcPts val="0"/>
              </a:spcAft>
              <a:buClr>
                <a:schemeClr val="dk1"/>
              </a:buClr>
              <a:buSzPts val="1760"/>
              <a:buChar char="•"/>
              <a:defRPr sz="1760"/>
            </a:lvl8pPr>
            <a:lvl9pPr marL="4114800" lvl="8" indent="-340359" algn="l">
              <a:spcBef>
                <a:spcPts val="352"/>
              </a:spcBef>
              <a:spcAft>
                <a:spcPts val="0"/>
              </a:spcAft>
              <a:buClr>
                <a:schemeClr val="dk1"/>
              </a:buClr>
              <a:buSzPts val="1760"/>
              <a:buChar char="•"/>
              <a:defRPr sz="1760"/>
            </a:lvl9pPr>
          </a:lstStyle>
          <a:p>
            <a:endParaRPr/>
          </a:p>
        </p:txBody>
      </p:sp>
      <p:sp>
        <p:nvSpPr>
          <p:cNvPr id="44" name="Google Shape;44;p85"/>
          <p:cNvSpPr txBox="1">
            <a:spLocks noGrp="1"/>
          </p:cNvSpPr>
          <p:nvPr>
            <p:ph type="body" idx="3"/>
          </p:nvPr>
        </p:nvSpPr>
        <p:spPr>
          <a:xfrm>
            <a:off x="5109528" y="1739795"/>
            <a:ext cx="4445953" cy="725064"/>
          </a:xfrm>
          <a:prstGeom prst="rect">
            <a:avLst/>
          </a:prstGeom>
          <a:noFill/>
          <a:ln>
            <a:noFill/>
          </a:ln>
        </p:spPr>
        <p:txBody>
          <a:bodyPr spcFirstLastPara="1" wrap="square" lIns="91425" tIns="45700" rIns="91425" bIns="45700" anchor="b" anchorCtr="0">
            <a:noAutofit/>
          </a:bodyPr>
          <a:lstStyle>
            <a:lvl1pPr marL="457200" lvl="0" indent="-228600" algn="l">
              <a:spcBef>
                <a:spcPts val="528"/>
              </a:spcBef>
              <a:spcAft>
                <a:spcPts val="0"/>
              </a:spcAft>
              <a:buClr>
                <a:schemeClr val="dk1"/>
              </a:buClr>
              <a:buSzPts val="2640"/>
              <a:buNone/>
              <a:defRPr sz="2640" b="1"/>
            </a:lvl1pPr>
            <a:lvl2pPr marL="914400" lvl="1" indent="-228600" algn="l">
              <a:spcBef>
                <a:spcPts val="440"/>
              </a:spcBef>
              <a:spcAft>
                <a:spcPts val="0"/>
              </a:spcAft>
              <a:buClr>
                <a:schemeClr val="dk1"/>
              </a:buClr>
              <a:buSzPts val="2200"/>
              <a:buNone/>
              <a:defRPr sz="2200" b="1"/>
            </a:lvl2pPr>
            <a:lvl3pPr marL="1371600" lvl="2" indent="-228600" algn="l">
              <a:spcBef>
                <a:spcPts val="396"/>
              </a:spcBef>
              <a:spcAft>
                <a:spcPts val="0"/>
              </a:spcAft>
              <a:buClr>
                <a:schemeClr val="dk1"/>
              </a:buClr>
              <a:buSzPts val="1980"/>
              <a:buNone/>
              <a:defRPr sz="1979" b="1"/>
            </a:lvl3pPr>
            <a:lvl4pPr marL="1828800" lvl="3" indent="-228600" algn="l">
              <a:spcBef>
                <a:spcPts val="352"/>
              </a:spcBef>
              <a:spcAft>
                <a:spcPts val="0"/>
              </a:spcAft>
              <a:buClr>
                <a:schemeClr val="dk1"/>
              </a:buClr>
              <a:buSzPts val="1760"/>
              <a:buNone/>
              <a:defRPr sz="1760" b="1"/>
            </a:lvl4pPr>
            <a:lvl5pPr marL="2286000" lvl="4" indent="-228600" algn="l">
              <a:spcBef>
                <a:spcPts val="352"/>
              </a:spcBef>
              <a:spcAft>
                <a:spcPts val="0"/>
              </a:spcAft>
              <a:buClr>
                <a:schemeClr val="dk1"/>
              </a:buClr>
              <a:buSzPts val="1760"/>
              <a:buNone/>
              <a:defRPr sz="1760" b="1"/>
            </a:lvl5pPr>
            <a:lvl6pPr marL="2743200" lvl="5" indent="-228600" algn="l">
              <a:spcBef>
                <a:spcPts val="352"/>
              </a:spcBef>
              <a:spcAft>
                <a:spcPts val="0"/>
              </a:spcAft>
              <a:buClr>
                <a:schemeClr val="dk1"/>
              </a:buClr>
              <a:buSzPts val="1760"/>
              <a:buNone/>
              <a:defRPr sz="1760" b="1"/>
            </a:lvl6pPr>
            <a:lvl7pPr marL="3200400" lvl="6" indent="-228600" algn="l">
              <a:spcBef>
                <a:spcPts val="352"/>
              </a:spcBef>
              <a:spcAft>
                <a:spcPts val="0"/>
              </a:spcAft>
              <a:buClr>
                <a:schemeClr val="dk1"/>
              </a:buClr>
              <a:buSzPts val="1760"/>
              <a:buNone/>
              <a:defRPr sz="1760" b="1"/>
            </a:lvl7pPr>
            <a:lvl8pPr marL="3657600" lvl="7" indent="-228600" algn="l">
              <a:spcBef>
                <a:spcPts val="352"/>
              </a:spcBef>
              <a:spcAft>
                <a:spcPts val="0"/>
              </a:spcAft>
              <a:buClr>
                <a:schemeClr val="dk1"/>
              </a:buClr>
              <a:buSzPts val="1760"/>
              <a:buNone/>
              <a:defRPr sz="1760" b="1"/>
            </a:lvl8pPr>
            <a:lvl9pPr marL="4114800" lvl="8" indent="-228600" algn="l">
              <a:spcBef>
                <a:spcPts val="352"/>
              </a:spcBef>
              <a:spcAft>
                <a:spcPts val="0"/>
              </a:spcAft>
              <a:buClr>
                <a:schemeClr val="dk1"/>
              </a:buClr>
              <a:buSzPts val="1760"/>
              <a:buNone/>
              <a:defRPr sz="1760" b="1"/>
            </a:lvl9pPr>
          </a:lstStyle>
          <a:p>
            <a:endParaRPr/>
          </a:p>
        </p:txBody>
      </p:sp>
      <p:sp>
        <p:nvSpPr>
          <p:cNvPr id="45" name="Google Shape;45;p85"/>
          <p:cNvSpPr txBox="1">
            <a:spLocks noGrp="1"/>
          </p:cNvSpPr>
          <p:nvPr>
            <p:ph type="body" idx="4"/>
          </p:nvPr>
        </p:nvSpPr>
        <p:spPr>
          <a:xfrm>
            <a:off x="5109528" y="2464859"/>
            <a:ext cx="4445953" cy="4478126"/>
          </a:xfrm>
          <a:prstGeom prst="rect">
            <a:avLst/>
          </a:prstGeom>
          <a:noFill/>
          <a:ln>
            <a:noFill/>
          </a:ln>
        </p:spPr>
        <p:txBody>
          <a:bodyPr spcFirstLastPara="1" wrap="square" lIns="91425" tIns="45700" rIns="91425" bIns="45700" anchor="t" anchorCtr="0">
            <a:noAutofit/>
          </a:bodyPr>
          <a:lstStyle>
            <a:lvl1pPr marL="457200" lvl="0" indent="-396240" algn="l">
              <a:spcBef>
                <a:spcPts val="528"/>
              </a:spcBef>
              <a:spcAft>
                <a:spcPts val="0"/>
              </a:spcAft>
              <a:buClr>
                <a:schemeClr val="dk1"/>
              </a:buClr>
              <a:buSzPts val="2640"/>
              <a:buChar char="•"/>
              <a:defRPr sz="2640"/>
            </a:lvl1pPr>
            <a:lvl2pPr marL="914400" lvl="1" indent="-368300" algn="l">
              <a:spcBef>
                <a:spcPts val="440"/>
              </a:spcBef>
              <a:spcAft>
                <a:spcPts val="0"/>
              </a:spcAft>
              <a:buClr>
                <a:schemeClr val="dk1"/>
              </a:buClr>
              <a:buSzPts val="2200"/>
              <a:buChar char="–"/>
              <a:defRPr sz="2200"/>
            </a:lvl2pPr>
            <a:lvl3pPr marL="1371600" lvl="2" indent="-354330" algn="l">
              <a:spcBef>
                <a:spcPts val="396"/>
              </a:spcBef>
              <a:spcAft>
                <a:spcPts val="0"/>
              </a:spcAft>
              <a:buClr>
                <a:schemeClr val="dk1"/>
              </a:buClr>
              <a:buSzPts val="1980"/>
              <a:buChar char="•"/>
              <a:defRPr sz="1979"/>
            </a:lvl3pPr>
            <a:lvl4pPr marL="1828800" lvl="3" indent="-340360" algn="l">
              <a:spcBef>
                <a:spcPts val="352"/>
              </a:spcBef>
              <a:spcAft>
                <a:spcPts val="0"/>
              </a:spcAft>
              <a:buClr>
                <a:schemeClr val="dk1"/>
              </a:buClr>
              <a:buSzPts val="1760"/>
              <a:buChar char="–"/>
              <a:defRPr sz="1760"/>
            </a:lvl4pPr>
            <a:lvl5pPr marL="2286000" lvl="4" indent="-340360" algn="l">
              <a:spcBef>
                <a:spcPts val="352"/>
              </a:spcBef>
              <a:spcAft>
                <a:spcPts val="0"/>
              </a:spcAft>
              <a:buClr>
                <a:schemeClr val="dk1"/>
              </a:buClr>
              <a:buSzPts val="1760"/>
              <a:buChar char="»"/>
              <a:defRPr sz="1760"/>
            </a:lvl5pPr>
            <a:lvl6pPr marL="2743200" lvl="5" indent="-340360" algn="l">
              <a:spcBef>
                <a:spcPts val="352"/>
              </a:spcBef>
              <a:spcAft>
                <a:spcPts val="0"/>
              </a:spcAft>
              <a:buClr>
                <a:schemeClr val="dk1"/>
              </a:buClr>
              <a:buSzPts val="1760"/>
              <a:buChar char="•"/>
              <a:defRPr sz="1760"/>
            </a:lvl6pPr>
            <a:lvl7pPr marL="3200400" lvl="6" indent="-340360" algn="l">
              <a:spcBef>
                <a:spcPts val="352"/>
              </a:spcBef>
              <a:spcAft>
                <a:spcPts val="0"/>
              </a:spcAft>
              <a:buClr>
                <a:schemeClr val="dk1"/>
              </a:buClr>
              <a:buSzPts val="1760"/>
              <a:buChar char="•"/>
              <a:defRPr sz="1760"/>
            </a:lvl7pPr>
            <a:lvl8pPr marL="3657600" lvl="7" indent="-340359" algn="l">
              <a:spcBef>
                <a:spcPts val="352"/>
              </a:spcBef>
              <a:spcAft>
                <a:spcPts val="0"/>
              </a:spcAft>
              <a:buClr>
                <a:schemeClr val="dk1"/>
              </a:buClr>
              <a:buSzPts val="1760"/>
              <a:buChar char="•"/>
              <a:defRPr sz="1760"/>
            </a:lvl8pPr>
            <a:lvl9pPr marL="4114800" lvl="8" indent="-340359" algn="l">
              <a:spcBef>
                <a:spcPts val="352"/>
              </a:spcBef>
              <a:spcAft>
                <a:spcPts val="0"/>
              </a:spcAft>
              <a:buClr>
                <a:schemeClr val="dk1"/>
              </a:buClr>
              <a:buSzPts val="1760"/>
              <a:buChar char="•"/>
              <a:defRPr sz="1760"/>
            </a:lvl9pPr>
          </a:lstStyle>
          <a:p>
            <a:endParaRPr/>
          </a:p>
        </p:txBody>
      </p:sp>
      <p:sp>
        <p:nvSpPr>
          <p:cNvPr id="46" name="Google Shape;46;p85"/>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85"/>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5"/>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ólo el título" type="titleOnly">
  <p:cSld name="TITLE_ONLY">
    <p:spTree>
      <p:nvGrpSpPr>
        <p:cNvPr id="1" name="Shape 49"/>
        <p:cNvGrpSpPr/>
        <p:nvPr/>
      </p:nvGrpSpPr>
      <p:grpSpPr>
        <a:xfrm>
          <a:off x="0" y="0"/>
          <a:ext cx="0" cy="0"/>
          <a:chOff x="0" y="0"/>
          <a:chExt cx="0" cy="0"/>
        </a:xfrm>
      </p:grpSpPr>
      <p:sp>
        <p:nvSpPr>
          <p:cNvPr id="50" name="Google Shape;50;p86"/>
          <p:cNvSpPr txBox="1">
            <a:spLocks noGrp="1"/>
          </p:cNvSpPr>
          <p:nvPr>
            <p:ph type="title"/>
          </p:nvPr>
        </p:nvSpPr>
        <p:spPr>
          <a:xfrm>
            <a:off x="502920" y="311256"/>
            <a:ext cx="9052560" cy="1295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86"/>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6"/>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6"/>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87"/>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7"/>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7"/>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88"/>
          <p:cNvSpPr txBox="1">
            <a:spLocks noGrp="1"/>
          </p:cNvSpPr>
          <p:nvPr>
            <p:ph type="title"/>
          </p:nvPr>
        </p:nvSpPr>
        <p:spPr>
          <a:xfrm>
            <a:off x="502921" y="309457"/>
            <a:ext cx="3309144" cy="131699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2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88"/>
          <p:cNvSpPr txBox="1">
            <a:spLocks noGrp="1"/>
          </p:cNvSpPr>
          <p:nvPr>
            <p:ph type="body" idx="1"/>
          </p:nvPr>
        </p:nvSpPr>
        <p:spPr>
          <a:xfrm>
            <a:off x="3932555" y="309457"/>
            <a:ext cx="5622925" cy="6633528"/>
          </a:xfrm>
          <a:prstGeom prst="rect">
            <a:avLst/>
          </a:prstGeom>
          <a:noFill/>
          <a:ln>
            <a:noFill/>
          </a:ln>
        </p:spPr>
        <p:txBody>
          <a:bodyPr spcFirstLastPara="1" wrap="square" lIns="91425" tIns="45700" rIns="91425" bIns="45700" anchor="t" anchorCtr="0">
            <a:noAutofit/>
          </a:bodyPr>
          <a:lstStyle>
            <a:lvl1pPr marL="457200" lvl="0" indent="-452119" algn="l">
              <a:spcBef>
                <a:spcPts val="704"/>
              </a:spcBef>
              <a:spcAft>
                <a:spcPts val="0"/>
              </a:spcAft>
              <a:buClr>
                <a:schemeClr val="dk1"/>
              </a:buClr>
              <a:buSzPts val="3520"/>
              <a:buChar char="•"/>
              <a:defRPr sz="3520"/>
            </a:lvl1pPr>
            <a:lvl2pPr marL="914400" lvl="1" indent="-424180" algn="l">
              <a:spcBef>
                <a:spcPts val="616"/>
              </a:spcBef>
              <a:spcAft>
                <a:spcPts val="0"/>
              </a:spcAft>
              <a:buClr>
                <a:schemeClr val="dk1"/>
              </a:buClr>
              <a:buSzPts val="3080"/>
              <a:buChar char="–"/>
              <a:defRPr sz="3080"/>
            </a:lvl2pPr>
            <a:lvl3pPr marL="1371600" lvl="2" indent="-396239" algn="l">
              <a:spcBef>
                <a:spcPts val="528"/>
              </a:spcBef>
              <a:spcAft>
                <a:spcPts val="0"/>
              </a:spcAft>
              <a:buClr>
                <a:schemeClr val="dk1"/>
              </a:buClr>
              <a:buSzPts val="2640"/>
              <a:buChar char="•"/>
              <a:defRPr sz="2640"/>
            </a:lvl3pPr>
            <a:lvl4pPr marL="1828800" lvl="3" indent="-368300" algn="l">
              <a:spcBef>
                <a:spcPts val="440"/>
              </a:spcBef>
              <a:spcAft>
                <a:spcPts val="0"/>
              </a:spcAft>
              <a:buClr>
                <a:schemeClr val="dk1"/>
              </a:buClr>
              <a:buSzPts val="2200"/>
              <a:buChar char="–"/>
              <a:defRPr sz="2200"/>
            </a:lvl4pPr>
            <a:lvl5pPr marL="2286000" lvl="4" indent="-368300" algn="l">
              <a:spcBef>
                <a:spcPts val="440"/>
              </a:spcBef>
              <a:spcAft>
                <a:spcPts val="0"/>
              </a:spcAft>
              <a:buClr>
                <a:schemeClr val="dk1"/>
              </a:buClr>
              <a:buSzPts val="2200"/>
              <a:buChar char="»"/>
              <a:defRPr sz="2200"/>
            </a:lvl5pPr>
            <a:lvl6pPr marL="2743200" lvl="5" indent="-368300" algn="l">
              <a:spcBef>
                <a:spcPts val="440"/>
              </a:spcBef>
              <a:spcAft>
                <a:spcPts val="0"/>
              </a:spcAft>
              <a:buClr>
                <a:schemeClr val="dk1"/>
              </a:buClr>
              <a:buSzPts val="2200"/>
              <a:buChar char="•"/>
              <a:defRPr sz="2200"/>
            </a:lvl6pPr>
            <a:lvl7pPr marL="3200400" lvl="6" indent="-368300" algn="l">
              <a:spcBef>
                <a:spcPts val="440"/>
              </a:spcBef>
              <a:spcAft>
                <a:spcPts val="0"/>
              </a:spcAft>
              <a:buClr>
                <a:schemeClr val="dk1"/>
              </a:buClr>
              <a:buSzPts val="2200"/>
              <a:buChar char="•"/>
              <a:defRPr sz="2200"/>
            </a:lvl7pPr>
            <a:lvl8pPr marL="3657600" lvl="7" indent="-368300" algn="l">
              <a:spcBef>
                <a:spcPts val="440"/>
              </a:spcBef>
              <a:spcAft>
                <a:spcPts val="0"/>
              </a:spcAft>
              <a:buClr>
                <a:schemeClr val="dk1"/>
              </a:buClr>
              <a:buSzPts val="2200"/>
              <a:buChar char="•"/>
              <a:defRPr sz="2200"/>
            </a:lvl8pPr>
            <a:lvl9pPr marL="4114800" lvl="8" indent="-368300" algn="l">
              <a:spcBef>
                <a:spcPts val="440"/>
              </a:spcBef>
              <a:spcAft>
                <a:spcPts val="0"/>
              </a:spcAft>
              <a:buClr>
                <a:schemeClr val="dk1"/>
              </a:buClr>
              <a:buSzPts val="2200"/>
              <a:buChar char="•"/>
              <a:defRPr sz="2200"/>
            </a:lvl9pPr>
          </a:lstStyle>
          <a:p>
            <a:endParaRPr/>
          </a:p>
        </p:txBody>
      </p:sp>
      <p:sp>
        <p:nvSpPr>
          <p:cNvPr id="61" name="Google Shape;61;p88"/>
          <p:cNvSpPr txBox="1">
            <a:spLocks noGrp="1"/>
          </p:cNvSpPr>
          <p:nvPr>
            <p:ph type="body" idx="2"/>
          </p:nvPr>
        </p:nvSpPr>
        <p:spPr>
          <a:xfrm>
            <a:off x="502921" y="1626447"/>
            <a:ext cx="3309144" cy="5316538"/>
          </a:xfrm>
          <a:prstGeom prst="rect">
            <a:avLst/>
          </a:prstGeom>
          <a:noFill/>
          <a:ln>
            <a:noFill/>
          </a:ln>
        </p:spPr>
        <p:txBody>
          <a:bodyPr spcFirstLastPara="1" wrap="square" lIns="91425" tIns="45700" rIns="91425" bIns="45700" anchor="t" anchorCtr="0">
            <a:noAutofit/>
          </a:bodyPr>
          <a:lstStyle>
            <a:lvl1pPr marL="457200" lvl="0" indent="-228600" algn="l">
              <a:spcBef>
                <a:spcPts val="308"/>
              </a:spcBef>
              <a:spcAft>
                <a:spcPts val="0"/>
              </a:spcAft>
              <a:buClr>
                <a:schemeClr val="dk1"/>
              </a:buClr>
              <a:buSzPts val="1540"/>
              <a:buNone/>
              <a:defRPr sz="1540"/>
            </a:lvl1pPr>
            <a:lvl2pPr marL="914400" lvl="1" indent="-228600" algn="l">
              <a:spcBef>
                <a:spcPts val="264"/>
              </a:spcBef>
              <a:spcAft>
                <a:spcPts val="0"/>
              </a:spcAft>
              <a:buClr>
                <a:schemeClr val="dk1"/>
              </a:buClr>
              <a:buSzPts val="1320"/>
              <a:buNone/>
              <a:defRPr sz="1320"/>
            </a:lvl2pPr>
            <a:lvl3pPr marL="1371600" lvl="2" indent="-228600" algn="l">
              <a:spcBef>
                <a:spcPts val="220"/>
              </a:spcBef>
              <a:spcAft>
                <a:spcPts val="0"/>
              </a:spcAft>
              <a:buClr>
                <a:schemeClr val="dk1"/>
              </a:buClr>
              <a:buSzPts val="1100"/>
              <a:buNone/>
              <a:defRPr sz="1100"/>
            </a:lvl3pPr>
            <a:lvl4pPr marL="1828800" lvl="3" indent="-228600" algn="l">
              <a:spcBef>
                <a:spcPts val="198"/>
              </a:spcBef>
              <a:spcAft>
                <a:spcPts val="0"/>
              </a:spcAft>
              <a:buClr>
                <a:schemeClr val="dk1"/>
              </a:buClr>
              <a:buSzPts val="990"/>
              <a:buNone/>
              <a:defRPr sz="989"/>
            </a:lvl4pPr>
            <a:lvl5pPr marL="2286000" lvl="4" indent="-228600" algn="l">
              <a:spcBef>
                <a:spcPts val="198"/>
              </a:spcBef>
              <a:spcAft>
                <a:spcPts val="0"/>
              </a:spcAft>
              <a:buClr>
                <a:schemeClr val="dk1"/>
              </a:buClr>
              <a:buSzPts val="990"/>
              <a:buNone/>
              <a:defRPr sz="989"/>
            </a:lvl5pPr>
            <a:lvl6pPr marL="2743200" lvl="5" indent="-228600" algn="l">
              <a:spcBef>
                <a:spcPts val="198"/>
              </a:spcBef>
              <a:spcAft>
                <a:spcPts val="0"/>
              </a:spcAft>
              <a:buClr>
                <a:schemeClr val="dk1"/>
              </a:buClr>
              <a:buSzPts val="990"/>
              <a:buNone/>
              <a:defRPr sz="989"/>
            </a:lvl6pPr>
            <a:lvl7pPr marL="3200400" lvl="6" indent="-228600" algn="l">
              <a:spcBef>
                <a:spcPts val="198"/>
              </a:spcBef>
              <a:spcAft>
                <a:spcPts val="0"/>
              </a:spcAft>
              <a:buClr>
                <a:schemeClr val="dk1"/>
              </a:buClr>
              <a:buSzPts val="990"/>
              <a:buNone/>
              <a:defRPr sz="989"/>
            </a:lvl7pPr>
            <a:lvl8pPr marL="3657600" lvl="7" indent="-228600" algn="l">
              <a:spcBef>
                <a:spcPts val="198"/>
              </a:spcBef>
              <a:spcAft>
                <a:spcPts val="0"/>
              </a:spcAft>
              <a:buClr>
                <a:schemeClr val="dk1"/>
              </a:buClr>
              <a:buSzPts val="990"/>
              <a:buNone/>
              <a:defRPr sz="989"/>
            </a:lvl8pPr>
            <a:lvl9pPr marL="4114800" lvl="8" indent="-228600" algn="l">
              <a:spcBef>
                <a:spcPts val="198"/>
              </a:spcBef>
              <a:spcAft>
                <a:spcPts val="0"/>
              </a:spcAft>
              <a:buClr>
                <a:schemeClr val="dk1"/>
              </a:buClr>
              <a:buSzPts val="990"/>
              <a:buNone/>
              <a:defRPr sz="989"/>
            </a:lvl9pPr>
          </a:lstStyle>
          <a:p>
            <a:endParaRPr/>
          </a:p>
        </p:txBody>
      </p:sp>
      <p:sp>
        <p:nvSpPr>
          <p:cNvPr id="62" name="Google Shape;62;p88"/>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88"/>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88"/>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89"/>
          <p:cNvSpPr txBox="1">
            <a:spLocks noGrp="1"/>
          </p:cNvSpPr>
          <p:nvPr>
            <p:ph type="title"/>
          </p:nvPr>
        </p:nvSpPr>
        <p:spPr>
          <a:xfrm>
            <a:off x="1971517" y="5440680"/>
            <a:ext cx="6035040" cy="642303"/>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2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89"/>
          <p:cNvSpPr>
            <a:spLocks noGrp="1"/>
          </p:cNvSpPr>
          <p:nvPr>
            <p:ph type="pic" idx="2"/>
          </p:nvPr>
        </p:nvSpPr>
        <p:spPr>
          <a:xfrm>
            <a:off x="1971517" y="694478"/>
            <a:ext cx="6035040" cy="4663440"/>
          </a:xfrm>
          <a:prstGeom prst="rect">
            <a:avLst/>
          </a:prstGeom>
          <a:noFill/>
          <a:ln>
            <a:noFill/>
          </a:ln>
        </p:spPr>
        <p:txBody>
          <a:bodyPr spcFirstLastPara="1" wrap="square" lIns="91425" tIns="45700" rIns="91425" bIns="45700" anchor="t" anchorCtr="0">
            <a:normAutofit/>
          </a:bodyPr>
          <a:lstStyle>
            <a:lvl1pPr marR="0" lvl="0" algn="l" rtl="0">
              <a:spcBef>
                <a:spcPts val="704"/>
              </a:spcBef>
              <a:spcAft>
                <a:spcPts val="0"/>
              </a:spcAft>
              <a:buClr>
                <a:schemeClr val="dk1"/>
              </a:buClr>
              <a:buSzPts val="3520"/>
              <a:buFont typeface="Arial"/>
              <a:buNone/>
              <a:defRPr sz="3520" b="0" i="0" u="none" strike="noStrike" cap="none">
                <a:solidFill>
                  <a:schemeClr val="dk1"/>
                </a:solidFill>
                <a:latin typeface="Calibri"/>
                <a:ea typeface="Calibri"/>
                <a:cs typeface="Calibri"/>
                <a:sym typeface="Calibri"/>
              </a:defRPr>
            </a:lvl1pPr>
            <a:lvl2pPr marR="0" lvl="1" algn="l" rtl="0">
              <a:spcBef>
                <a:spcPts val="616"/>
              </a:spcBef>
              <a:spcAft>
                <a:spcPts val="0"/>
              </a:spcAft>
              <a:buClr>
                <a:schemeClr val="dk1"/>
              </a:buClr>
              <a:buSzPts val="3080"/>
              <a:buFont typeface="Arial"/>
              <a:buNone/>
              <a:defRPr sz="3080" b="0" i="0" u="none" strike="noStrike" cap="none">
                <a:solidFill>
                  <a:schemeClr val="dk1"/>
                </a:solidFill>
                <a:latin typeface="Calibri"/>
                <a:ea typeface="Calibri"/>
                <a:cs typeface="Calibri"/>
                <a:sym typeface="Calibri"/>
              </a:defRPr>
            </a:lvl2pPr>
            <a:lvl3pPr marR="0" lvl="2" algn="l" rtl="0">
              <a:spcBef>
                <a:spcPts val="528"/>
              </a:spcBef>
              <a:spcAft>
                <a:spcPts val="0"/>
              </a:spcAft>
              <a:buClr>
                <a:schemeClr val="dk1"/>
              </a:buClr>
              <a:buSzPts val="2640"/>
              <a:buFont typeface="Arial"/>
              <a:buNone/>
              <a:defRPr sz="2640" b="0" i="0" u="none" strike="noStrike" cap="none">
                <a:solidFill>
                  <a:schemeClr val="dk1"/>
                </a:solidFill>
                <a:latin typeface="Calibri"/>
                <a:ea typeface="Calibri"/>
                <a:cs typeface="Calibri"/>
                <a:sym typeface="Calibri"/>
              </a:defRPr>
            </a:lvl3pPr>
            <a:lvl4pPr marR="0" lvl="3"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4pPr>
            <a:lvl5pPr marR="0" lvl="4"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5pPr>
            <a:lvl6pPr marR="0" lvl="5"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6pPr>
            <a:lvl7pPr marR="0" lvl="6"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7pPr>
            <a:lvl8pPr marR="0" lvl="7"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8pPr>
            <a:lvl9pPr marR="0" lvl="8"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9pPr>
          </a:lstStyle>
          <a:p>
            <a:endParaRPr/>
          </a:p>
        </p:txBody>
      </p:sp>
      <p:sp>
        <p:nvSpPr>
          <p:cNvPr id="68" name="Google Shape;68;p89"/>
          <p:cNvSpPr txBox="1">
            <a:spLocks noGrp="1"/>
          </p:cNvSpPr>
          <p:nvPr>
            <p:ph type="body" idx="1"/>
          </p:nvPr>
        </p:nvSpPr>
        <p:spPr>
          <a:xfrm>
            <a:off x="1971517" y="6082983"/>
            <a:ext cx="6035040" cy="912177"/>
          </a:xfrm>
          <a:prstGeom prst="rect">
            <a:avLst/>
          </a:prstGeom>
          <a:noFill/>
          <a:ln>
            <a:noFill/>
          </a:ln>
        </p:spPr>
        <p:txBody>
          <a:bodyPr spcFirstLastPara="1" wrap="square" lIns="91425" tIns="45700" rIns="91425" bIns="45700" anchor="t" anchorCtr="0">
            <a:noAutofit/>
          </a:bodyPr>
          <a:lstStyle>
            <a:lvl1pPr marL="457200" lvl="0" indent="-228600" algn="l">
              <a:spcBef>
                <a:spcPts val="308"/>
              </a:spcBef>
              <a:spcAft>
                <a:spcPts val="0"/>
              </a:spcAft>
              <a:buClr>
                <a:schemeClr val="dk1"/>
              </a:buClr>
              <a:buSzPts val="1540"/>
              <a:buNone/>
              <a:defRPr sz="1540"/>
            </a:lvl1pPr>
            <a:lvl2pPr marL="914400" lvl="1" indent="-228600" algn="l">
              <a:spcBef>
                <a:spcPts val="264"/>
              </a:spcBef>
              <a:spcAft>
                <a:spcPts val="0"/>
              </a:spcAft>
              <a:buClr>
                <a:schemeClr val="dk1"/>
              </a:buClr>
              <a:buSzPts val="1320"/>
              <a:buNone/>
              <a:defRPr sz="1320"/>
            </a:lvl2pPr>
            <a:lvl3pPr marL="1371600" lvl="2" indent="-228600" algn="l">
              <a:spcBef>
                <a:spcPts val="220"/>
              </a:spcBef>
              <a:spcAft>
                <a:spcPts val="0"/>
              </a:spcAft>
              <a:buClr>
                <a:schemeClr val="dk1"/>
              </a:buClr>
              <a:buSzPts val="1100"/>
              <a:buNone/>
              <a:defRPr sz="1100"/>
            </a:lvl3pPr>
            <a:lvl4pPr marL="1828800" lvl="3" indent="-228600" algn="l">
              <a:spcBef>
                <a:spcPts val="198"/>
              </a:spcBef>
              <a:spcAft>
                <a:spcPts val="0"/>
              </a:spcAft>
              <a:buClr>
                <a:schemeClr val="dk1"/>
              </a:buClr>
              <a:buSzPts val="990"/>
              <a:buNone/>
              <a:defRPr sz="989"/>
            </a:lvl4pPr>
            <a:lvl5pPr marL="2286000" lvl="4" indent="-228600" algn="l">
              <a:spcBef>
                <a:spcPts val="198"/>
              </a:spcBef>
              <a:spcAft>
                <a:spcPts val="0"/>
              </a:spcAft>
              <a:buClr>
                <a:schemeClr val="dk1"/>
              </a:buClr>
              <a:buSzPts val="990"/>
              <a:buNone/>
              <a:defRPr sz="989"/>
            </a:lvl5pPr>
            <a:lvl6pPr marL="2743200" lvl="5" indent="-228600" algn="l">
              <a:spcBef>
                <a:spcPts val="198"/>
              </a:spcBef>
              <a:spcAft>
                <a:spcPts val="0"/>
              </a:spcAft>
              <a:buClr>
                <a:schemeClr val="dk1"/>
              </a:buClr>
              <a:buSzPts val="990"/>
              <a:buNone/>
              <a:defRPr sz="989"/>
            </a:lvl6pPr>
            <a:lvl7pPr marL="3200400" lvl="6" indent="-228600" algn="l">
              <a:spcBef>
                <a:spcPts val="198"/>
              </a:spcBef>
              <a:spcAft>
                <a:spcPts val="0"/>
              </a:spcAft>
              <a:buClr>
                <a:schemeClr val="dk1"/>
              </a:buClr>
              <a:buSzPts val="990"/>
              <a:buNone/>
              <a:defRPr sz="989"/>
            </a:lvl7pPr>
            <a:lvl8pPr marL="3657600" lvl="7" indent="-228600" algn="l">
              <a:spcBef>
                <a:spcPts val="198"/>
              </a:spcBef>
              <a:spcAft>
                <a:spcPts val="0"/>
              </a:spcAft>
              <a:buClr>
                <a:schemeClr val="dk1"/>
              </a:buClr>
              <a:buSzPts val="990"/>
              <a:buNone/>
              <a:defRPr sz="989"/>
            </a:lvl8pPr>
            <a:lvl9pPr marL="4114800" lvl="8" indent="-228600" algn="l">
              <a:spcBef>
                <a:spcPts val="198"/>
              </a:spcBef>
              <a:spcAft>
                <a:spcPts val="0"/>
              </a:spcAft>
              <a:buClr>
                <a:schemeClr val="dk1"/>
              </a:buClr>
              <a:buSzPts val="990"/>
              <a:buNone/>
              <a:defRPr sz="989"/>
            </a:lvl9pPr>
          </a:lstStyle>
          <a:p>
            <a:endParaRPr/>
          </a:p>
        </p:txBody>
      </p:sp>
      <p:sp>
        <p:nvSpPr>
          <p:cNvPr id="69" name="Google Shape;69;p89"/>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89"/>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89"/>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320">
                <a:solidFill>
                  <a:srgbClr val="898989"/>
                </a:solidFill>
                <a:latin typeface="Calibri"/>
                <a:ea typeface="Calibri"/>
                <a:cs typeface="Calibri"/>
                <a:sym typeface="Calibri"/>
              </a:defRPr>
            </a:lvl1pPr>
            <a:lvl2pPr marL="0" marR="0" lvl="1" indent="0" algn="r">
              <a:spcBef>
                <a:spcPts val="0"/>
              </a:spcBef>
              <a:spcAft>
                <a:spcPts val="0"/>
              </a:spcAft>
              <a:buNone/>
              <a:defRPr sz="1320">
                <a:solidFill>
                  <a:srgbClr val="898989"/>
                </a:solidFill>
                <a:latin typeface="Calibri"/>
                <a:ea typeface="Calibri"/>
                <a:cs typeface="Calibri"/>
                <a:sym typeface="Calibri"/>
              </a:defRPr>
            </a:lvl2pPr>
            <a:lvl3pPr marL="0" marR="0" lvl="2" indent="0" algn="r">
              <a:spcBef>
                <a:spcPts val="0"/>
              </a:spcBef>
              <a:spcAft>
                <a:spcPts val="0"/>
              </a:spcAft>
              <a:buNone/>
              <a:defRPr sz="1320">
                <a:solidFill>
                  <a:srgbClr val="898989"/>
                </a:solidFill>
                <a:latin typeface="Calibri"/>
                <a:ea typeface="Calibri"/>
                <a:cs typeface="Calibri"/>
                <a:sym typeface="Calibri"/>
              </a:defRPr>
            </a:lvl3pPr>
            <a:lvl4pPr marL="0" marR="0" lvl="3" indent="0" algn="r">
              <a:spcBef>
                <a:spcPts val="0"/>
              </a:spcBef>
              <a:spcAft>
                <a:spcPts val="0"/>
              </a:spcAft>
              <a:buNone/>
              <a:defRPr sz="1320">
                <a:solidFill>
                  <a:srgbClr val="898989"/>
                </a:solidFill>
                <a:latin typeface="Calibri"/>
                <a:ea typeface="Calibri"/>
                <a:cs typeface="Calibri"/>
                <a:sym typeface="Calibri"/>
              </a:defRPr>
            </a:lvl4pPr>
            <a:lvl5pPr marL="0" marR="0" lvl="4" indent="0" algn="r">
              <a:spcBef>
                <a:spcPts val="0"/>
              </a:spcBef>
              <a:spcAft>
                <a:spcPts val="0"/>
              </a:spcAft>
              <a:buNone/>
              <a:defRPr sz="1320">
                <a:solidFill>
                  <a:srgbClr val="898989"/>
                </a:solidFill>
                <a:latin typeface="Calibri"/>
                <a:ea typeface="Calibri"/>
                <a:cs typeface="Calibri"/>
                <a:sym typeface="Calibri"/>
              </a:defRPr>
            </a:lvl5pPr>
            <a:lvl6pPr marL="0" marR="0" lvl="5" indent="0" algn="r">
              <a:spcBef>
                <a:spcPts val="0"/>
              </a:spcBef>
              <a:spcAft>
                <a:spcPts val="0"/>
              </a:spcAft>
              <a:buNone/>
              <a:defRPr sz="1320">
                <a:solidFill>
                  <a:srgbClr val="898989"/>
                </a:solidFill>
                <a:latin typeface="Calibri"/>
                <a:ea typeface="Calibri"/>
                <a:cs typeface="Calibri"/>
                <a:sym typeface="Calibri"/>
              </a:defRPr>
            </a:lvl6pPr>
            <a:lvl7pPr marL="0" marR="0" lvl="6" indent="0" algn="r">
              <a:spcBef>
                <a:spcPts val="0"/>
              </a:spcBef>
              <a:spcAft>
                <a:spcPts val="0"/>
              </a:spcAft>
              <a:buNone/>
              <a:defRPr sz="1320">
                <a:solidFill>
                  <a:srgbClr val="898989"/>
                </a:solidFill>
                <a:latin typeface="Calibri"/>
                <a:ea typeface="Calibri"/>
                <a:cs typeface="Calibri"/>
                <a:sym typeface="Calibri"/>
              </a:defRPr>
            </a:lvl7pPr>
            <a:lvl8pPr marL="0" marR="0" lvl="7" indent="0" algn="r">
              <a:spcBef>
                <a:spcPts val="0"/>
              </a:spcBef>
              <a:spcAft>
                <a:spcPts val="0"/>
              </a:spcAft>
              <a:buNone/>
              <a:defRPr sz="1320">
                <a:solidFill>
                  <a:srgbClr val="898989"/>
                </a:solidFill>
                <a:latin typeface="Calibri"/>
                <a:ea typeface="Calibri"/>
                <a:cs typeface="Calibri"/>
                <a:sym typeface="Calibri"/>
              </a:defRPr>
            </a:lvl8pPr>
            <a:lvl9pPr marL="0" marR="0" lvl="8" indent="0" algn="r">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image" Target="../media/image1.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theme" Target="../theme/theme3.xml"/><Relationship Id="rId5" Type="http://schemas.openxmlformats.org/officeDocument/2006/relationships/slideLayout" Target="../slideLayouts/slideLayout27.xml"/><Relationship Id="rId4" Type="http://schemas.openxmlformats.org/officeDocument/2006/relationships/slideLayout" Target="../slideLayouts/slideLayout26.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62"/>
          <p:cNvSpPr txBox="1">
            <a:spLocks noGrp="1"/>
          </p:cNvSpPr>
          <p:nvPr>
            <p:ph type="title"/>
          </p:nvPr>
        </p:nvSpPr>
        <p:spPr>
          <a:xfrm>
            <a:off x="502920" y="311256"/>
            <a:ext cx="9052560" cy="12954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9pPr>
          </a:lstStyle>
          <a:p>
            <a:endParaRPr/>
          </a:p>
        </p:txBody>
      </p:sp>
      <p:sp>
        <p:nvSpPr>
          <p:cNvPr id="11" name="Google Shape;11;p62"/>
          <p:cNvSpPr txBox="1">
            <a:spLocks noGrp="1"/>
          </p:cNvSpPr>
          <p:nvPr>
            <p:ph type="body" idx="1"/>
          </p:nvPr>
        </p:nvSpPr>
        <p:spPr>
          <a:xfrm>
            <a:off x="502920" y="1813560"/>
            <a:ext cx="9052560" cy="5129425"/>
          </a:xfrm>
          <a:prstGeom prst="rect">
            <a:avLst/>
          </a:prstGeom>
          <a:noFill/>
          <a:ln>
            <a:noFill/>
          </a:ln>
        </p:spPr>
        <p:txBody>
          <a:bodyPr spcFirstLastPara="1" wrap="square" lIns="91425" tIns="45700" rIns="91425" bIns="45700" anchor="t" anchorCtr="0">
            <a:noAutofit/>
          </a:bodyPr>
          <a:lstStyle>
            <a:lvl1pPr marL="457200" marR="0" lvl="0" indent="-452119" algn="l" rtl="0">
              <a:spcBef>
                <a:spcPts val="704"/>
              </a:spcBef>
              <a:spcAft>
                <a:spcPts val="0"/>
              </a:spcAft>
              <a:buClr>
                <a:schemeClr val="dk1"/>
              </a:buClr>
              <a:buSzPts val="3520"/>
              <a:buFont typeface="Arial"/>
              <a:buChar char="•"/>
              <a:defRPr sz="3520" b="0" i="0" u="none" strike="noStrike" cap="none">
                <a:solidFill>
                  <a:schemeClr val="dk1"/>
                </a:solidFill>
                <a:latin typeface="Calibri"/>
                <a:ea typeface="Calibri"/>
                <a:cs typeface="Calibri"/>
                <a:sym typeface="Calibri"/>
              </a:defRPr>
            </a:lvl1pPr>
            <a:lvl2pPr marL="914400" marR="0" lvl="1" indent="-424180" algn="l" rtl="0">
              <a:spcBef>
                <a:spcPts val="616"/>
              </a:spcBef>
              <a:spcAft>
                <a:spcPts val="0"/>
              </a:spcAft>
              <a:buClr>
                <a:schemeClr val="dk1"/>
              </a:buClr>
              <a:buSzPts val="3080"/>
              <a:buFont typeface="Arial"/>
              <a:buChar char="–"/>
              <a:defRPr sz="3080" b="0" i="0" u="none" strike="noStrike" cap="none">
                <a:solidFill>
                  <a:schemeClr val="dk1"/>
                </a:solidFill>
                <a:latin typeface="Calibri"/>
                <a:ea typeface="Calibri"/>
                <a:cs typeface="Calibri"/>
                <a:sym typeface="Calibri"/>
              </a:defRPr>
            </a:lvl2pPr>
            <a:lvl3pPr marL="1371600" marR="0" lvl="2" indent="-396239" algn="l" rtl="0">
              <a:spcBef>
                <a:spcPts val="528"/>
              </a:spcBef>
              <a:spcAft>
                <a:spcPts val="0"/>
              </a:spcAft>
              <a:buClr>
                <a:schemeClr val="dk1"/>
              </a:buClr>
              <a:buSzPts val="2640"/>
              <a:buFont typeface="Arial"/>
              <a:buChar char="•"/>
              <a:defRPr sz="2640" b="0" i="0" u="none" strike="noStrike" cap="none">
                <a:solidFill>
                  <a:schemeClr val="dk1"/>
                </a:solidFill>
                <a:latin typeface="Calibri"/>
                <a:ea typeface="Calibri"/>
                <a:cs typeface="Calibri"/>
                <a:sym typeface="Calibri"/>
              </a:defRPr>
            </a:lvl3pPr>
            <a:lvl4pPr marL="1828800" marR="0" lvl="3"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4pPr>
            <a:lvl5pPr marL="2286000" marR="0" lvl="4"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5pPr>
            <a:lvl6pPr marL="2743200" marR="0" lvl="5"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6pPr>
            <a:lvl7pPr marL="3200400" marR="0" lvl="6"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7pPr>
            <a:lvl8pPr marL="3657600" marR="0" lvl="7"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8pPr>
            <a:lvl9pPr marL="4114800" marR="0" lvl="8"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9pPr>
          </a:lstStyle>
          <a:p>
            <a:endParaRPr/>
          </a:p>
        </p:txBody>
      </p:sp>
      <p:sp>
        <p:nvSpPr>
          <p:cNvPr id="12" name="Google Shape;12;p62"/>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320" b="0" i="0" u="none" strike="noStrike" cap="none">
                <a:solidFill>
                  <a:srgbClr val="898989"/>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2"/>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32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2"/>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320"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1320"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1320"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1320"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1320"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1320"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1320"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1320"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132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84"/>
        <p:cNvGrpSpPr/>
        <p:nvPr/>
      </p:nvGrpSpPr>
      <p:grpSpPr>
        <a:xfrm>
          <a:off x="0" y="0"/>
          <a:ext cx="0" cy="0"/>
          <a:chOff x="0" y="0"/>
          <a:chExt cx="0" cy="0"/>
        </a:xfrm>
      </p:grpSpPr>
      <p:sp>
        <p:nvSpPr>
          <p:cNvPr id="85" name="Google Shape;85;p64"/>
          <p:cNvSpPr txBox="1">
            <a:spLocks noGrp="1"/>
          </p:cNvSpPr>
          <p:nvPr>
            <p:ph type="title"/>
          </p:nvPr>
        </p:nvSpPr>
        <p:spPr>
          <a:xfrm>
            <a:off x="502920" y="311256"/>
            <a:ext cx="9052560" cy="12954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840" b="0" i="0" u="none" strike="noStrike" cap="none">
                <a:solidFill>
                  <a:schemeClr val="dk1"/>
                </a:solidFill>
                <a:latin typeface="Calibri"/>
                <a:ea typeface="Calibri"/>
                <a:cs typeface="Calibri"/>
                <a:sym typeface="Calibri"/>
              </a:defRPr>
            </a:lvl9pPr>
          </a:lstStyle>
          <a:p>
            <a:endParaRPr/>
          </a:p>
        </p:txBody>
      </p:sp>
      <p:sp>
        <p:nvSpPr>
          <p:cNvPr id="86" name="Google Shape;86;p64"/>
          <p:cNvSpPr txBox="1">
            <a:spLocks noGrp="1"/>
          </p:cNvSpPr>
          <p:nvPr>
            <p:ph type="body" idx="1"/>
          </p:nvPr>
        </p:nvSpPr>
        <p:spPr>
          <a:xfrm>
            <a:off x="502920" y="1813560"/>
            <a:ext cx="9052560" cy="5129425"/>
          </a:xfrm>
          <a:prstGeom prst="rect">
            <a:avLst/>
          </a:prstGeom>
          <a:noFill/>
          <a:ln>
            <a:noFill/>
          </a:ln>
        </p:spPr>
        <p:txBody>
          <a:bodyPr spcFirstLastPara="1" wrap="square" lIns="91425" tIns="45700" rIns="91425" bIns="45700" anchor="t" anchorCtr="0">
            <a:noAutofit/>
          </a:bodyPr>
          <a:lstStyle>
            <a:lvl1pPr marL="457200" marR="0" lvl="0" indent="-452119" algn="l" rtl="0">
              <a:spcBef>
                <a:spcPts val="704"/>
              </a:spcBef>
              <a:spcAft>
                <a:spcPts val="0"/>
              </a:spcAft>
              <a:buClr>
                <a:schemeClr val="dk1"/>
              </a:buClr>
              <a:buSzPts val="3520"/>
              <a:buFont typeface="Arial"/>
              <a:buChar char="•"/>
              <a:defRPr sz="3520" b="0" i="0" u="none" strike="noStrike" cap="none">
                <a:solidFill>
                  <a:schemeClr val="dk1"/>
                </a:solidFill>
                <a:latin typeface="Calibri"/>
                <a:ea typeface="Calibri"/>
                <a:cs typeface="Calibri"/>
                <a:sym typeface="Calibri"/>
              </a:defRPr>
            </a:lvl1pPr>
            <a:lvl2pPr marL="914400" marR="0" lvl="1" indent="-424180" algn="l" rtl="0">
              <a:spcBef>
                <a:spcPts val="616"/>
              </a:spcBef>
              <a:spcAft>
                <a:spcPts val="0"/>
              </a:spcAft>
              <a:buClr>
                <a:schemeClr val="dk1"/>
              </a:buClr>
              <a:buSzPts val="3080"/>
              <a:buFont typeface="Arial"/>
              <a:buChar char="–"/>
              <a:defRPr sz="3080" b="0" i="0" u="none" strike="noStrike" cap="none">
                <a:solidFill>
                  <a:schemeClr val="dk1"/>
                </a:solidFill>
                <a:latin typeface="Calibri"/>
                <a:ea typeface="Calibri"/>
                <a:cs typeface="Calibri"/>
                <a:sym typeface="Calibri"/>
              </a:defRPr>
            </a:lvl2pPr>
            <a:lvl3pPr marL="1371600" marR="0" lvl="2" indent="-396239" algn="l" rtl="0">
              <a:spcBef>
                <a:spcPts val="528"/>
              </a:spcBef>
              <a:spcAft>
                <a:spcPts val="0"/>
              </a:spcAft>
              <a:buClr>
                <a:schemeClr val="dk1"/>
              </a:buClr>
              <a:buSzPts val="2640"/>
              <a:buFont typeface="Arial"/>
              <a:buChar char="•"/>
              <a:defRPr sz="2640" b="0" i="0" u="none" strike="noStrike" cap="none">
                <a:solidFill>
                  <a:schemeClr val="dk1"/>
                </a:solidFill>
                <a:latin typeface="Calibri"/>
                <a:ea typeface="Calibri"/>
                <a:cs typeface="Calibri"/>
                <a:sym typeface="Calibri"/>
              </a:defRPr>
            </a:lvl3pPr>
            <a:lvl4pPr marL="1828800" marR="0" lvl="3"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4pPr>
            <a:lvl5pPr marL="2286000" marR="0" lvl="4"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5pPr>
            <a:lvl6pPr marL="2743200" marR="0" lvl="5"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6pPr>
            <a:lvl7pPr marL="3200400" marR="0" lvl="6"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7pPr>
            <a:lvl8pPr marL="3657600" marR="0" lvl="7"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8pPr>
            <a:lvl9pPr marL="4114800" marR="0" lvl="8"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9pPr>
          </a:lstStyle>
          <a:p>
            <a:endParaRPr/>
          </a:p>
        </p:txBody>
      </p:sp>
      <p:sp>
        <p:nvSpPr>
          <p:cNvPr id="87" name="Google Shape;87;p64"/>
          <p:cNvSpPr txBox="1">
            <a:spLocks noGrp="1"/>
          </p:cNvSpPr>
          <p:nvPr>
            <p:ph type="dt" idx="10"/>
          </p:nvPr>
        </p:nvSpPr>
        <p:spPr>
          <a:xfrm>
            <a:off x="502920" y="7203864"/>
            <a:ext cx="2346960" cy="413808"/>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320">
                <a:solidFill>
                  <a:srgbClr val="898989"/>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8" name="Google Shape;88;p64"/>
          <p:cNvSpPr txBox="1">
            <a:spLocks noGrp="1"/>
          </p:cNvSpPr>
          <p:nvPr>
            <p:ph type="ftr" idx="11"/>
          </p:nvPr>
        </p:nvSpPr>
        <p:spPr>
          <a:xfrm>
            <a:off x="3436620" y="7203864"/>
            <a:ext cx="3185160" cy="413808"/>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32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9" name="Google Shape;89;p64"/>
          <p:cNvSpPr txBox="1">
            <a:spLocks noGrp="1"/>
          </p:cNvSpPr>
          <p:nvPr>
            <p:ph type="sldNum" idx="12"/>
          </p:nvPr>
        </p:nvSpPr>
        <p:spPr>
          <a:xfrm>
            <a:off x="7208520" y="7203864"/>
            <a:ext cx="2346960" cy="413808"/>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320">
                <a:solidFill>
                  <a:srgbClr val="898989"/>
                </a:solidFill>
                <a:latin typeface="Calibri"/>
                <a:ea typeface="Calibri"/>
                <a:cs typeface="Calibri"/>
                <a:sym typeface="Calibri"/>
              </a:defRPr>
            </a:lvl1pPr>
            <a:lvl2pPr marL="0" marR="0" lvl="1" indent="0" algn="r" rtl="0">
              <a:spcBef>
                <a:spcPts val="0"/>
              </a:spcBef>
              <a:spcAft>
                <a:spcPts val="0"/>
              </a:spcAft>
              <a:buNone/>
              <a:defRPr sz="1320">
                <a:solidFill>
                  <a:srgbClr val="898989"/>
                </a:solidFill>
                <a:latin typeface="Calibri"/>
                <a:ea typeface="Calibri"/>
                <a:cs typeface="Calibri"/>
                <a:sym typeface="Calibri"/>
              </a:defRPr>
            </a:lvl2pPr>
            <a:lvl3pPr marL="0" marR="0" lvl="2" indent="0" algn="r" rtl="0">
              <a:spcBef>
                <a:spcPts val="0"/>
              </a:spcBef>
              <a:spcAft>
                <a:spcPts val="0"/>
              </a:spcAft>
              <a:buNone/>
              <a:defRPr sz="1320">
                <a:solidFill>
                  <a:srgbClr val="898989"/>
                </a:solidFill>
                <a:latin typeface="Calibri"/>
                <a:ea typeface="Calibri"/>
                <a:cs typeface="Calibri"/>
                <a:sym typeface="Calibri"/>
              </a:defRPr>
            </a:lvl3pPr>
            <a:lvl4pPr marL="0" marR="0" lvl="3" indent="0" algn="r" rtl="0">
              <a:spcBef>
                <a:spcPts val="0"/>
              </a:spcBef>
              <a:spcAft>
                <a:spcPts val="0"/>
              </a:spcAft>
              <a:buNone/>
              <a:defRPr sz="1320">
                <a:solidFill>
                  <a:srgbClr val="898989"/>
                </a:solidFill>
                <a:latin typeface="Calibri"/>
                <a:ea typeface="Calibri"/>
                <a:cs typeface="Calibri"/>
                <a:sym typeface="Calibri"/>
              </a:defRPr>
            </a:lvl4pPr>
            <a:lvl5pPr marL="0" marR="0" lvl="4" indent="0" algn="r" rtl="0">
              <a:spcBef>
                <a:spcPts val="0"/>
              </a:spcBef>
              <a:spcAft>
                <a:spcPts val="0"/>
              </a:spcAft>
              <a:buNone/>
              <a:defRPr sz="1320">
                <a:solidFill>
                  <a:srgbClr val="898989"/>
                </a:solidFill>
                <a:latin typeface="Calibri"/>
                <a:ea typeface="Calibri"/>
                <a:cs typeface="Calibri"/>
                <a:sym typeface="Calibri"/>
              </a:defRPr>
            </a:lvl5pPr>
            <a:lvl6pPr marL="0" marR="0" lvl="5" indent="0" algn="r" rtl="0">
              <a:spcBef>
                <a:spcPts val="0"/>
              </a:spcBef>
              <a:spcAft>
                <a:spcPts val="0"/>
              </a:spcAft>
              <a:buNone/>
              <a:defRPr sz="1320">
                <a:solidFill>
                  <a:srgbClr val="898989"/>
                </a:solidFill>
                <a:latin typeface="Calibri"/>
                <a:ea typeface="Calibri"/>
                <a:cs typeface="Calibri"/>
                <a:sym typeface="Calibri"/>
              </a:defRPr>
            </a:lvl6pPr>
            <a:lvl7pPr marL="0" marR="0" lvl="6" indent="0" algn="r" rtl="0">
              <a:spcBef>
                <a:spcPts val="0"/>
              </a:spcBef>
              <a:spcAft>
                <a:spcPts val="0"/>
              </a:spcAft>
              <a:buNone/>
              <a:defRPr sz="1320">
                <a:solidFill>
                  <a:srgbClr val="898989"/>
                </a:solidFill>
                <a:latin typeface="Calibri"/>
                <a:ea typeface="Calibri"/>
                <a:cs typeface="Calibri"/>
                <a:sym typeface="Calibri"/>
              </a:defRPr>
            </a:lvl7pPr>
            <a:lvl8pPr marL="0" marR="0" lvl="7" indent="0" algn="r" rtl="0">
              <a:spcBef>
                <a:spcPts val="0"/>
              </a:spcBef>
              <a:spcAft>
                <a:spcPts val="0"/>
              </a:spcAft>
              <a:buNone/>
              <a:defRPr sz="1320">
                <a:solidFill>
                  <a:srgbClr val="898989"/>
                </a:solidFill>
                <a:latin typeface="Calibri"/>
                <a:ea typeface="Calibri"/>
                <a:cs typeface="Calibri"/>
                <a:sym typeface="Calibri"/>
              </a:defRPr>
            </a:lvl8pPr>
            <a:lvl9pPr marL="0" marR="0" lvl="8" indent="0" algn="r" rtl="0">
              <a:spcBef>
                <a:spcPts val="0"/>
              </a:spcBef>
              <a:spcAft>
                <a:spcPts val="0"/>
              </a:spcAft>
              <a:buNone/>
              <a:defRPr sz="132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7">
            <a:alphaModFix/>
          </a:blip>
          <a:stretch>
            <a:fillRect/>
          </a:stretch>
        </a:blipFill>
        <a:effectLst/>
      </p:bgPr>
    </p:bg>
    <p:spTree>
      <p:nvGrpSpPr>
        <p:cNvPr id="1" name="Shape 159"/>
        <p:cNvGrpSpPr/>
        <p:nvPr/>
      </p:nvGrpSpPr>
      <p:grpSpPr>
        <a:xfrm>
          <a:off x="0" y="0"/>
          <a:ext cx="0" cy="0"/>
          <a:chOff x="0" y="0"/>
          <a:chExt cx="0" cy="0"/>
        </a:xfrm>
      </p:grpSpPr>
      <p:pic>
        <p:nvPicPr>
          <p:cNvPr id="160" name="Google Shape;160;p66"/>
          <p:cNvPicPr preferRelativeResize="0"/>
          <p:nvPr/>
        </p:nvPicPr>
        <p:blipFill rotWithShape="1">
          <a:blip r:embed="rId8">
            <a:alphaModFix/>
          </a:blip>
          <a:srcRect/>
          <a:stretch/>
        </p:blipFill>
        <p:spPr>
          <a:xfrm>
            <a:off x="9142610" y="6844984"/>
            <a:ext cx="876300" cy="895350"/>
          </a:xfrm>
          <a:prstGeom prst="rect">
            <a:avLst/>
          </a:prstGeom>
          <a:noFill/>
          <a:ln>
            <a:noFill/>
          </a:ln>
        </p:spPr>
      </p:pic>
      <p:pic>
        <p:nvPicPr>
          <p:cNvPr id="161" name="Google Shape;161;p66"/>
          <p:cNvPicPr preferRelativeResize="0"/>
          <p:nvPr/>
        </p:nvPicPr>
        <p:blipFill rotWithShape="1">
          <a:blip r:embed="rId9">
            <a:alphaModFix/>
          </a:blip>
          <a:srcRect/>
          <a:stretch/>
        </p:blipFill>
        <p:spPr>
          <a:xfrm>
            <a:off x="7362071" y="7366955"/>
            <a:ext cx="1780047" cy="153035"/>
          </a:xfrm>
          <a:prstGeom prst="rect">
            <a:avLst/>
          </a:prstGeom>
          <a:noFill/>
          <a:ln>
            <a:noFill/>
          </a:ln>
        </p:spPr>
      </p:pic>
      <p:sp>
        <p:nvSpPr>
          <p:cNvPr id="162" name="Google Shape;162;p66"/>
          <p:cNvSpPr txBox="1">
            <a:spLocks noGrp="1"/>
          </p:cNvSpPr>
          <p:nvPr>
            <p:ph type="title"/>
          </p:nvPr>
        </p:nvSpPr>
        <p:spPr>
          <a:xfrm>
            <a:off x="502920" y="310896"/>
            <a:ext cx="9052560" cy="1243584"/>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b="0" i="0" u="none" strike="noStrike" cap="none">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63" name="Google Shape;163;p66"/>
          <p:cNvSpPr txBox="1">
            <a:spLocks noGrp="1"/>
          </p:cNvSpPr>
          <p:nvPr>
            <p:ph type="body" idx="1"/>
          </p:nvPr>
        </p:nvSpPr>
        <p:spPr>
          <a:xfrm>
            <a:off x="502920" y="1787652"/>
            <a:ext cx="9052560" cy="5129784"/>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164" name="Google Shape;164;p66"/>
          <p:cNvSpPr txBox="1">
            <a:spLocks noGrp="1"/>
          </p:cNvSpPr>
          <p:nvPr>
            <p:ph type="ftr" idx="11"/>
          </p:nvPr>
        </p:nvSpPr>
        <p:spPr>
          <a:xfrm>
            <a:off x="797886" y="7194417"/>
            <a:ext cx="743585" cy="148590"/>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800" b="1" i="1">
                <a:solidFill>
                  <a:srgbClr val="993366"/>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5" name="Google Shape;165;p66"/>
          <p:cNvSpPr txBox="1">
            <a:spLocks noGrp="1"/>
          </p:cNvSpPr>
          <p:nvPr>
            <p:ph type="dt" idx="10"/>
          </p:nvPr>
        </p:nvSpPr>
        <p:spPr>
          <a:xfrm>
            <a:off x="502920" y="7228332"/>
            <a:ext cx="2313432" cy="388620"/>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6" name="Google Shape;166;p66"/>
          <p:cNvSpPr txBox="1">
            <a:spLocks noGrp="1"/>
          </p:cNvSpPr>
          <p:nvPr>
            <p:ph type="sldNum" idx="12"/>
          </p:nvPr>
        </p:nvSpPr>
        <p:spPr>
          <a:xfrm>
            <a:off x="7242048" y="7228332"/>
            <a:ext cx="2313432" cy="388620"/>
          </a:xfrm>
          <a:prstGeom prst="rect">
            <a:avLst/>
          </a:prstGeom>
          <a:noFill/>
          <a:ln>
            <a:noFill/>
          </a:ln>
        </p:spPr>
        <p:txBody>
          <a:bodyPr spcFirstLastPara="1" wrap="square" lIns="0" tIns="0" rIns="0" bIns="0" anchor="t" anchorCtr="0">
            <a:spAutoFit/>
          </a:bodyPr>
          <a:lstStyle>
            <a:lvl1pPr marL="0" marR="0" lvl="0" indent="0" algn="r" rtl="0">
              <a:spcBef>
                <a:spcPts val="0"/>
              </a:spcBef>
              <a:buNone/>
              <a:defRPr sz="1800">
                <a:solidFill>
                  <a:srgbClr val="888888"/>
                </a:solidFill>
                <a:latin typeface="Calibri"/>
                <a:ea typeface="Calibri"/>
                <a:cs typeface="Calibri"/>
                <a:sym typeface="Calibri"/>
              </a:defRPr>
            </a:lvl1pPr>
            <a:lvl2pPr marL="0" marR="0" lvl="1" indent="0" algn="r" rtl="0">
              <a:spcBef>
                <a:spcPts val="0"/>
              </a:spcBef>
              <a:buNone/>
              <a:defRPr sz="1800">
                <a:solidFill>
                  <a:srgbClr val="888888"/>
                </a:solidFill>
                <a:latin typeface="Calibri"/>
                <a:ea typeface="Calibri"/>
                <a:cs typeface="Calibri"/>
                <a:sym typeface="Calibri"/>
              </a:defRPr>
            </a:lvl2pPr>
            <a:lvl3pPr marL="0" marR="0" lvl="2" indent="0" algn="r" rtl="0">
              <a:spcBef>
                <a:spcPts val="0"/>
              </a:spcBef>
              <a:buNone/>
              <a:defRPr sz="1800">
                <a:solidFill>
                  <a:srgbClr val="888888"/>
                </a:solidFill>
                <a:latin typeface="Calibri"/>
                <a:ea typeface="Calibri"/>
                <a:cs typeface="Calibri"/>
                <a:sym typeface="Calibri"/>
              </a:defRPr>
            </a:lvl3pPr>
            <a:lvl4pPr marL="0" marR="0" lvl="3" indent="0" algn="r" rtl="0">
              <a:spcBef>
                <a:spcPts val="0"/>
              </a:spcBef>
              <a:buNone/>
              <a:defRPr sz="1800">
                <a:solidFill>
                  <a:srgbClr val="888888"/>
                </a:solidFill>
                <a:latin typeface="Calibri"/>
                <a:ea typeface="Calibri"/>
                <a:cs typeface="Calibri"/>
                <a:sym typeface="Calibri"/>
              </a:defRPr>
            </a:lvl4pPr>
            <a:lvl5pPr marL="0" marR="0" lvl="4" indent="0" algn="r" rtl="0">
              <a:spcBef>
                <a:spcPts val="0"/>
              </a:spcBef>
              <a:buNone/>
              <a:defRPr sz="1800">
                <a:solidFill>
                  <a:srgbClr val="888888"/>
                </a:solidFill>
                <a:latin typeface="Calibri"/>
                <a:ea typeface="Calibri"/>
                <a:cs typeface="Calibri"/>
                <a:sym typeface="Calibri"/>
              </a:defRPr>
            </a:lvl5pPr>
            <a:lvl6pPr marL="0" marR="0" lvl="5" indent="0" algn="r" rtl="0">
              <a:spcBef>
                <a:spcPts val="0"/>
              </a:spcBef>
              <a:buNone/>
              <a:defRPr sz="1800">
                <a:solidFill>
                  <a:srgbClr val="888888"/>
                </a:solidFill>
                <a:latin typeface="Calibri"/>
                <a:ea typeface="Calibri"/>
                <a:cs typeface="Calibri"/>
                <a:sym typeface="Calibri"/>
              </a:defRPr>
            </a:lvl6pPr>
            <a:lvl7pPr marL="0" marR="0" lvl="6" indent="0" algn="r" rtl="0">
              <a:spcBef>
                <a:spcPts val="0"/>
              </a:spcBef>
              <a:buNone/>
              <a:defRPr sz="1800">
                <a:solidFill>
                  <a:srgbClr val="888888"/>
                </a:solidFill>
                <a:latin typeface="Calibri"/>
                <a:ea typeface="Calibri"/>
                <a:cs typeface="Calibri"/>
                <a:sym typeface="Calibri"/>
              </a:defRPr>
            </a:lvl7pPr>
            <a:lvl8pPr marL="0" marR="0" lvl="7" indent="0" algn="r" rtl="0">
              <a:spcBef>
                <a:spcPts val="0"/>
              </a:spcBef>
              <a:buNone/>
              <a:defRPr sz="1800">
                <a:solidFill>
                  <a:srgbClr val="888888"/>
                </a:solidFill>
                <a:latin typeface="Calibri"/>
                <a:ea typeface="Calibri"/>
                <a:cs typeface="Calibri"/>
                <a:sym typeface="Calibri"/>
              </a:defRPr>
            </a:lvl8pPr>
            <a:lvl9pPr marL="0" marR="0" lvl="8" indent="0" algn="r" rtl="0">
              <a:spcBef>
                <a:spcPts val="0"/>
              </a:spcBef>
              <a:buNone/>
              <a:defRPr sz="18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0.xml"/><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98"/>
        <p:cNvGrpSpPr/>
        <p:nvPr/>
      </p:nvGrpSpPr>
      <p:grpSpPr>
        <a:xfrm>
          <a:off x="0" y="0"/>
          <a:ext cx="0" cy="0"/>
          <a:chOff x="0" y="0"/>
          <a:chExt cx="0" cy="0"/>
        </a:xfrm>
      </p:grpSpPr>
      <p:sp>
        <p:nvSpPr>
          <p:cNvPr id="199" name="Google Shape;199;p1"/>
          <p:cNvSpPr txBox="1"/>
          <p:nvPr/>
        </p:nvSpPr>
        <p:spPr>
          <a:xfrm>
            <a:off x="762000" y="2286000"/>
            <a:ext cx="5870068" cy="138499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i="0" u="none" strike="noStrike" cap="none">
                <a:solidFill>
                  <a:schemeClr val="lt1"/>
                </a:solidFill>
                <a:latin typeface="Calibri"/>
                <a:ea typeface="Calibri"/>
                <a:cs typeface="Calibri"/>
                <a:sym typeface="Calibri"/>
              </a:rPr>
              <a:t>Subcoordinación de Gestión Educativa</a:t>
            </a:r>
            <a:endParaRPr/>
          </a:p>
          <a:p>
            <a:pPr marL="0" marR="0" lvl="0" indent="0" algn="l" rtl="0">
              <a:spcBef>
                <a:spcPts val="0"/>
              </a:spcBef>
              <a:spcAft>
                <a:spcPts val="0"/>
              </a:spcAft>
              <a:buNone/>
            </a:pPr>
            <a:endParaRPr sz="2800" b="1">
              <a:solidFill>
                <a:schemeClr val="lt1"/>
              </a:solidFill>
              <a:latin typeface="Calibri"/>
              <a:ea typeface="Calibri"/>
              <a:cs typeface="Calibri"/>
              <a:sym typeface="Calibri"/>
            </a:endParaRPr>
          </a:p>
          <a:p>
            <a:pPr marL="0" marR="0" lvl="0" indent="0" algn="l" rtl="0">
              <a:spcBef>
                <a:spcPts val="0"/>
              </a:spcBef>
              <a:spcAft>
                <a:spcPts val="0"/>
              </a:spcAft>
              <a:buNone/>
            </a:pPr>
            <a:r>
              <a:rPr lang="en-US" sz="2800" b="1">
                <a:solidFill>
                  <a:schemeClr val="lt1"/>
                </a:solidFill>
                <a:latin typeface="Calibri"/>
                <a:ea typeface="Calibri"/>
                <a:cs typeface="Calibri"/>
                <a:sym typeface="Calibri"/>
              </a:rPr>
              <a:t>Dirección Secundaria</a:t>
            </a:r>
            <a:endParaRPr/>
          </a:p>
        </p:txBody>
      </p:sp>
      <p:sp>
        <p:nvSpPr>
          <p:cNvPr id="200" name="Google Shape;200;p1"/>
          <p:cNvSpPr txBox="1"/>
          <p:nvPr/>
        </p:nvSpPr>
        <p:spPr>
          <a:xfrm>
            <a:off x="776748" y="4267200"/>
            <a:ext cx="6361870" cy="95410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a:solidFill>
                  <a:srgbClr val="CC0099"/>
                </a:solidFill>
                <a:latin typeface="Calibri"/>
                <a:ea typeface="Calibri"/>
                <a:cs typeface="Calibri"/>
                <a:sym typeface="Calibri"/>
              </a:rPr>
              <a:t>“Aprendizajes Esperados Fundamentales”</a:t>
            </a:r>
            <a:endParaRPr/>
          </a:p>
          <a:p>
            <a:pPr marL="0" marR="0" lvl="0" indent="0" algn="ctr" rtl="0">
              <a:spcBef>
                <a:spcPts val="0"/>
              </a:spcBef>
              <a:spcAft>
                <a:spcPts val="0"/>
              </a:spcAft>
              <a:buNone/>
            </a:pPr>
            <a:r>
              <a:rPr lang="en-US" sz="2800" b="1">
                <a:solidFill>
                  <a:srgbClr val="CC0099"/>
                </a:solidFill>
                <a:latin typeface="Calibri"/>
                <a:ea typeface="Calibri"/>
                <a:cs typeface="Calibri"/>
                <a:sym typeface="Calibri"/>
              </a:rPr>
              <a:t>Trabajar en línea desde casa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279"/>
        <p:cNvGrpSpPr/>
        <p:nvPr/>
      </p:nvGrpSpPr>
      <p:grpSpPr>
        <a:xfrm>
          <a:off x="0" y="0"/>
          <a:ext cx="0" cy="0"/>
          <a:chOff x="0" y="0"/>
          <a:chExt cx="0" cy="0"/>
        </a:xfrm>
      </p:grpSpPr>
      <p:sp>
        <p:nvSpPr>
          <p:cNvPr id="280" name="Google Shape;280;p10"/>
          <p:cNvSpPr txBox="1"/>
          <p:nvPr/>
        </p:nvSpPr>
        <p:spPr>
          <a:xfrm>
            <a:off x="2836391" y="941204"/>
            <a:ext cx="4398010" cy="615950"/>
          </a:xfrm>
          <a:prstGeom prst="rect">
            <a:avLst/>
          </a:prstGeom>
          <a:noFill/>
          <a:ln>
            <a:noFill/>
          </a:ln>
        </p:spPr>
        <p:txBody>
          <a:bodyPr spcFirstLastPara="1" wrap="square" lIns="0" tIns="13325" rIns="0" bIns="0" anchor="t" anchorCtr="0">
            <a:spAutoFit/>
          </a:bodyPr>
          <a:lstStyle/>
          <a:p>
            <a:pPr marL="0" marR="0" lvl="0" indent="0" algn="ctr" rtl="0">
              <a:lnSpc>
                <a:spcPct val="100000"/>
              </a:lnSpc>
              <a:spcBef>
                <a:spcPts val="0"/>
              </a:spcBef>
              <a:spcAft>
                <a:spcPts val="0"/>
              </a:spcAft>
              <a:buNone/>
            </a:pPr>
            <a:r>
              <a:rPr lang="en-US" sz="1600" b="1" i="1">
                <a:solidFill>
                  <a:srgbClr val="990099"/>
                </a:solidFill>
                <a:latin typeface="Calibri"/>
                <a:ea typeface="Calibri"/>
                <a:cs typeface="Calibri"/>
                <a:sym typeface="Calibri"/>
              </a:rPr>
              <a:t>Plan de Recuperación y Evaluación Aprende en Casa</a:t>
            </a:r>
            <a:endParaRPr sz="1600">
              <a:solidFill>
                <a:schemeClr val="dk1"/>
              </a:solidFill>
              <a:latin typeface="Calibri"/>
              <a:ea typeface="Calibri"/>
              <a:cs typeface="Calibri"/>
              <a:sym typeface="Calibri"/>
            </a:endParaRPr>
          </a:p>
          <a:p>
            <a:pPr marL="0" marR="0" lvl="0" indent="0" algn="ctr" rtl="0">
              <a:lnSpc>
                <a:spcPct val="100000"/>
              </a:lnSpc>
              <a:spcBef>
                <a:spcPts val="1040"/>
              </a:spcBef>
              <a:spcAft>
                <a:spcPts val="0"/>
              </a:spcAft>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281" name="Google Shape;281;p10"/>
          <p:cNvSpPr txBox="1"/>
          <p:nvPr/>
        </p:nvSpPr>
        <p:spPr>
          <a:xfrm>
            <a:off x="812241" y="1654436"/>
            <a:ext cx="87185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sp>
        <p:nvSpPr>
          <p:cNvPr id="282" name="Google Shape;282;p10"/>
          <p:cNvSpPr txBox="1"/>
          <p:nvPr/>
        </p:nvSpPr>
        <p:spPr>
          <a:xfrm>
            <a:off x="4722645" y="1654436"/>
            <a:ext cx="287083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Grado:	Plan de Estudios:</a:t>
            </a:r>
            <a:endParaRPr sz="1400">
              <a:solidFill>
                <a:schemeClr val="dk1"/>
              </a:solidFill>
              <a:latin typeface="Calibri"/>
              <a:ea typeface="Calibri"/>
              <a:cs typeface="Calibri"/>
              <a:sym typeface="Calibri"/>
            </a:endParaRPr>
          </a:p>
        </p:txBody>
      </p:sp>
      <p:graphicFrame>
        <p:nvGraphicFramePr>
          <p:cNvPr id="283" name="Google Shape;283;p10"/>
          <p:cNvGraphicFramePr/>
          <p:nvPr/>
        </p:nvGraphicFramePr>
        <p:xfrm>
          <a:off x="899040" y="2295024"/>
          <a:ext cx="8700775" cy="4249714"/>
        </p:xfrm>
        <a:graphic>
          <a:graphicData uri="http://schemas.openxmlformats.org/drawingml/2006/table">
            <a:tbl>
              <a:tblPr firstRow="1" bandRow="1">
                <a:noFill/>
                <a:tableStyleId>{D2A4610B-CAE2-4983-92D0-EE84D17280EA}</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198125">
                <a:tc gridSpan="4">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TRIMESTRE 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4612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 /Contenido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563875">
                <a:tc>
                  <a:txBody>
                    <a:bodyPr/>
                    <a:lstStyle/>
                    <a:p>
                      <a:pPr marL="66675" marR="152400" lvl="0" indent="0" algn="just" rtl="0">
                        <a:lnSpc>
                          <a:spcPct val="121666"/>
                        </a:lnSpc>
                        <a:spcBef>
                          <a:spcPts val="0"/>
                        </a:spcBef>
                        <a:spcAft>
                          <a:spcPts val="0"/>
                        </a:spcAft>
                        <a:buNone/>
                      </a:pPr>
                      <a:r>
                        <a:rPr lang="en-US" sz="1200" b="1" u="none" strike="noStrike" cap="none">
                          <a:latin typeface="Calibri"/>
                          <a:ea typeface="Calibri"/>
                          <a:cs typeface="Calibri"/>
                          <a:sym typeface="Calibri"/>
                        </a:rPr>
                        <a:t>Diversidad,  continuidad  y cambio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Biodiversidad</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67005" lvl="0" indent="0" algn="l" rtl="0">
                        <a:lnSpc>
                          <a:spcPct val="121666"/>
                        </a:lnSpc>
                        <a:spcBef>
                          <a:spcPts val="0"/>
                        </a:spcBef>
                        <a:spcAft>
                          <a:spcPts val="0"/>
                        </a:spcAft>
                        <a:buNone/>
                      </a:pPr>
                      <a:r>
                        <a:rPr lang="en-US" sz="1200" u="none" strike="noStrike" cap="none">
                          <a:latin typeface="Calibri"/>
                          <a:ea typeface="Calibri"/>
                          <a:cs typeface="Calibri"/>
                          <a:sym typeface="Calibri"/>
                        </a:rPr>
                        <a:t>Explica la importancia ética, estética,  ecológica y cultural de la biodiversidad en  México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73355" lvl="0" indent="0" algn="l" rtl="0">
                        <a:lnSpc>
                          <a:spcPct val="121666"/>
                        </a:lnSpc>
                        <a:spcBef>
                          <a:spcPts val="0"/>
                        </a:spcBef>
                        <a:spcAft>
                          <a:spcPts val="0"/>
                        </a:spcAft>
                        <a:buNone/>
                      </a:pPr>
                      <a:r>
                        <a:rPr lang="en-US" sz="1200" u="none" strike="noStrike" cap="none">
                          <a:latin typeface="Calibri"/>
                          <a:ea typeface="Calibri"/>
                          <a:cs typeface="Calibri"/>
                          <a:sym typeface="Calibri"/>
                        </a:rPr>
                        <a:t>Valorar los aspectos ético, estético, ecológico y  cultural de la biodiversidad de México, para explicar  su importancia.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1307600">
                <a:tc>
                  <a:txBody>
                    <a:bodyPr/>
                    <a:lstStyle/>
                    <a:p>
                      <a:pPr marL="66675" marR="152400" lvl="0" indent="0" algn="just" rtl="0">
                        <a:lnSpc>
                          <a:spcPct val="121666"/>
                        </a:lnSpc>
                        <a:spcBef>
                          <a:spcPts val="0"/>
                        </a:spcBef>
                        <a:spcAft>
                          <a:spcPts val="0"/>
                        </a:spcAft>
                        <a:buNone/>
                      </a:pPr>
                      <a:r>
                        <a:rPr lang="en-US" sz="1200" b="1" u="none" strike="noStrike" cap="none">
                          <a:latin typeface="Calibri"/>
                          <a:ea typeface="Calibri"/>
                          <a:cs typeface="Calibri"/>
                          <a:sym typeface="Calibri"/>
                        </a:rPr>
                        <a:t>Diversidad,  continuidad  y cambio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Tiempo y cambio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88900" lvl="0" indent="0" algn="l" rtl="0">
                        <a:lnSpc>
                          <a:spcPct val="121666"/>
                        </a:lnSpc>
                        <a:spcBef>
                          <a:spcPts val="0"/>
                        </a:spcBef>
                        <a:spcAft>
                          <a:spcPts val="0"/>
                        </a:spcAft>
                        <a:buNone/>
                      </a:pPr>
                      <a:r>
                        <a:rPr lang="en-US" sz="1200" u="none" strike="noStrike" cap="none">
                          <a:latin typeface="Calibri"/>
                          <a:ea typeface="Calibri"/>
                          <a:cs typeface="Calibri"/>
                          <a:sym typeface="Calibri"/>
                        </a:rPr>
                        <a:t>Reconoce que el conocimiento de los seres  vivos se actualiza con base en las  explicaciones de Darwin acerca del cambio  de los organismos en el tiempo (relación  entre el medioambiente, las características  adaptativas y la sobrevivencia).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93675" lvl="0" indent="0" algn="l" rtl="0">
                        <a:lnSpc>
                          <a:spcPct val="121666"/>
                        </a:lnSpc>
                        <a:spcBef>
                          <a:spcPts val="0"/>
                        </a:spcBef>
                        <a:spcAft>
                          <a:spcPts val="0"/>
                        </a:spcAft>
                        <a:buNone/>
                      </a:pPr>
                      <a:r>
                        <a:rPr lang="en-US" sz="1200" u="none" strike="noStrike" cap="none">
                          <a:latin typeface="Calibri"/>
                          <a:ea typeface="Calibri"/>
                          <a:cs typeface="Calibri"/>
                          <a:sym typeface="Calibri"/>
                        </a:rPr>
                        <a:t>Comprender, a partir de la teoría de la evolución de  Darwin, cómo cambian los seres vivos a través del  tiempo.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938775">
                <a:tc>
                  <a:txBody>
                    <a:bodyPr/>
                    <a:lstStyle/>
                    <a:p>
                      <a:pPr marL="66675" marR="64769" lvl="0" indent="0" algn="l" rtl="0">
                        <a:lnSpc>
                          <a:spcPct val="121666"/>
                        </a:lnSpc>
                        <a:spcBef>
                          <a:spcPts val="0"/>
                        </a:spcBef>
                        <a:spcAft>
                          <a:spcPts val="0"/>
                        </a:spcAft>
                        <a:buNone/>
                      </a:pPr>
                      <a:r>
                        <a:rPr lang="en-US" sz="1200" b="1" u="none" strike="noStrike" cap="none">
                          <a:latin typeface="Calibri"/>
                          <a:ea typeface="Calibri"/>
                          <a:cs typeface="Calibri"/>
                          <a:sym typeface="Calibri"/>
                        </a:rPr>
                        <a:t>Materia,  energía e  interacciones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Interacciones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60655" lvl="0" indent="0" algn="l" rtl="0">
                        <a:lnSpc>
                          <a:spcPct val="121666"/>
                        </a:lnSpc>
                        <a:spcBef>
                          <a:spcPts val="0"/>
                        </a:spcBef>
                        <a:spcAft>
                          <a:spcPts val="0"/>
                        </a:spcAft>
                        <a:buNone/>
                      </a:pPr>
                      <a:r>
                        <a:rPr lang="en-US" sz="1200" u="none" strike="noStrike" cap="none">
                          <a:latin typeface="Calibri"/>
                          <a:ea typeface="Calibri"/>
                          <a:cs typeface="Calibri"/>
                          <a:sym typeface="Calibri"/>
                        </a:rPr>
                        <a:t>Infiere el papel que juegan las  interacciones depredador-presa y la  competencia como parte del equilibrio de</a:t>
                      </a:r>
                      <a:endParaRPr sz="1200" u="none" strike="noStrike" cap="none">
                        <a:latin typeface="Calibri"/>
                        <a:ea typeface="Calibri"/>
                        <a:cs typeface="Calibri"/>
                        <a:sym typeface="Calibri"/>
                      </a:endParaRPr>
                    </a:p>
                    <a:p>
                      <a:pPr marL="66675" marR="0" lvl="0" indent="0" algn="l" rtl="0">
                        <a:lnSpc>
                          <a:spcPct val="100000"/>
                        </a:lnSpc>
                        <a:spcBef>
                          <a:spcPts val="5"/>
                        </a:spcBef>
                        <a:spcAft>
                          <a:spcPts val="0"/>
                        </a:spcAft>
                        <a:buNone/>
                      </a:pPr>
                      <a:r>
                        <a:rPr lang="en-US" sz="1200" u="none" strike="noStrike" cap="none">
                          <a:latin typeface="Calibri"/>
                          <a:ea typeface="Calibri"/>
                          <a:cs typeface="Calibri"/>
                          <a:sym typeface="Calibri"/>
                        </a:rPr>
                        <a:t>las poblaciones en un ecosistema.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39065" lvl="0" indent="0" algn="l" rtl="0">
                        <a:lnSpc>
                          <a:spcPct val="121666"/>
                        </a:lnSpc>
                        <a:spcBef>
                          <a:spcPts val="0"/>
                        </a:spcBef>
                        <a:spcAft>
                          <a:spcPts val="0"/>
                        </a:spcAft>
                        <a:buNone/>
                      </a:pPr>
                      <a:r>
                        <a:rPr lang="en-US" sz="1200" u="none" strike="noStrike" cap="none">
                          <a:latin typeface="Calibri"/>
                          <a:ea typeface="Calibri"/>
                          <a:cs typeface="Calibri"/>
                          <a:sym typeface="Calibri"/>
                        </a:rPr>
                        <a:t>Conocer y analizar las interacciones depredador-  presa y competencia, en el contexto de la regulación  de las poblaciones en los ecosistemas.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r h="935725">
                <a:tc>
                  <a:txBody>
                    <a:bodyPr/>
                    <a:lstStyle/>
                    <a:p>
                      <a:pPr marL="66675" marR="0" lvl="0" indent="0" algn="l" rtl="0">
                        <a:lnSpc>
                          <a:spcPct val="117916"/>
                        </a:lnSpc>
                        <a:spcBef>
                          <a:spcPts val="0"/>
                        </a:spcBef>
                        <a:spcAft>
                          <a:spcPts val="0"/>
                        </a:spcAft>
                        <a:buNone/>
                      </a:pPr>
                      <a:r>
                        <a:rPr lang="en-US" sz="1200" b="1" u="none" strike="noStrike" cap="none">
                          <a:latin typeface="Calibri"/>
                          <a:ea typeface="Calibri"/>
                          <a:cs typeface="Calibri"/>
                          <a:sym typeface="Calibri"/>
                        </a:rPr>
                        <a:t>Sistemas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Ecosistemas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75895" lvl="0" indent="0" algn="l" rtl="0">
                        <a:lnSpc>
                          <a:spcPct val="121666"/>
                        </a:lnSpc>
                        <a:spcBef>
                          <a:spcPts val="0"/>
                        </a:spcBef>
                        <a:spcAft>
                          <a:spcPts val="0"/>
                        </a:spcAft>
                        <a:buNone/>
                      </a:pPr>
                      <a:r>
                        <a:rPr lang="en-US" sz="1200" u="none" strike="noStrike" cap="none">
                          <a:latin typeface="Calibri"/>
                          <a:ea typeface="Calibri"/>
                          <a:cs typeface="Calibri"/>
                          <a:sym typeface="Calibri"/>
                        </a:rPr>
                        <a:t>Representa las transformaciones de la  energía en los ecosistemas, en función de  la fuente primaria y las cadenas tróficas.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86055" lvl="0" indent="0" algn="l" rtl="0">
                        <a:lnSpc>
                          <a:spcPct val="121666"/>
                        </a:lnSpc>
                        <a:spcBef>
                          <a:spcPts val="0"/>
                        </a:spcBef>
                        <a:spcAft>
                          <a:spcPts val="0"/>
                        </a:spcAft>
                        <a:buNone/>
                      </a:pPr>
                      <a:r>
                        <a:rPr lang="en-US" sz="1200" u="none" strike="noStrike" cap="none">
                          <a:latin typeface="Calibri"/>
                          <a:ea typeface="Calibri"/>
                          <a:cs typeface="Calibri"/>
                          <a:sym typeface="Calibri"/>
                        </a:rPr>
                        <a:t>Reconocer que en los ecosistemas la energía fluye a  partir de una fuente primaria, hacia los demás  organismos. Representar el flujo de energía por  medio de las cadenas tróficas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5"/>
                  </a:ext>
                </a:extLst>
              </a:tr>
            </a:tbl>
          </a:graphicData>
        </a:graphic>
      </p:graphicFrame>
      <p:grpSp>
        <p:nvGrpSpPr>
          <p:cNvPr id="284" name="Google Shape;284;p10"/>
          <p:cNvGrpSpPr/>
          <p:nvPr/>
        </p:nvGrpSpPr>
        <p:grpSpPr>
          <a:xfrm>
            <a:off x="1751210" y="1608468"/>
            <a:ext cx="2857500" cy="352425"/>
            <a:chOff x="1751210" y="1608468"/>
            <a:chExt cx="2857500" cy="352425"/>
          </a:xfrm>
        </p:grpSpPr>
        <p:sp>
          <p:nvSpPr>
            <p:cNvPr id="285" name="Google Shape;285;p10"/>
            <p:cNvSpPr/>
            <p:nvPr/>
          </p:nvSpPr>
          <p:spPr>
            <a:xfrm>
              <a:off x="1751210" y="1608468"/>
              <a:ext cx="2857500" cy="352425"/>
            </a:xfrm>
            <a:custGeom>
              <a:avLst/>
              <a:gdLst/>
              <a:ahLst/>
              <a:cxnLst/>
              <a:rect l="l" t="t" r="r" b="b"/>
              <a:pathLst>
                <a:path w="2857500" h="352425" extrusionOk="0">
                  <a:moveTo>
                    <a:pt x="2798762" y="0"/>
                  </a:moveTo>
                  <a:lnTo>
                    <a:pt x="58737" y="0"/>
                  </a:lnTo>
                  <a:lnTo>
                    <a:pt x="35874" y="4615"/>
                  </a:lnTo>
                  <a:lnTo>
                    <a:pt x="17203" y="17204"/>
                  </a:lnTo>
                  <a:lnTo>
                    <a:pt x="4615" y="35874"/>
                  </a:lnTo>
                  <a:lnTo>
                    <a:pt x="0" y="58738"/>
                  </a:lnTo>
                  <a:lnTo>
                    <a:pt x="0" y="293687"/>
                  </a:lnTo>
                  <a:lnTo>
                    <a:pt x="4615" y="316550"/>
                  </a:lnTo>
                  <a:lnTo>
                    <a:pt x="17203" y="335221"/>
                  </a:lnTo>
                  <a:lnTo>
                    <a:pt x="35874" y="347809"/>
                  </a:lnTo>
                  <a:lnTo>
                    <a:pt x="58737" y="352425"/>
                  </a:lnTo>
                  <a:lnTo>
                    <a:pt x="2798762" y="352425"/>
                  </a:lnTo>
                  <a:lnTo>
                    <a:pt x="2821625" y="347809"/>
                  </a:lnTo>
                  <a:lnTo>
                    <a:pt x="2840296" y="335221"/>
                  </a:lnTo>
                  <a:lnTo>
                    <a:pt x="2852884" y="316550"/>
                  </a:lnTo>
                  <a:lnTo>
                    <a:pt x="2857500" y="293687"/>
                  </a:lnTo>
                  <a:lnTo>
                    <a:pt x="2857500" y="58738"/>
                  </a:lnTo>
                  <a:lnTo>
                    <a:pt x="2852884" y="35874"/>
                  </a:lnTo>
                  <a:lnTo>
                    <a:pt x="2840296" y="17204"/>
                  </a:lnTo>
                  <a:lnTo>
                    <a:pt x="2821625" y="4615"/>
                  </a:lnTo>
                  <a:lnTo>
                    <a:pt x="2798762"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86" name="Google Shape;286;p10"/>
            <p:cNvSpPr/>
            <p:nvPr/>
          </p:nvSpPr>
          <p:spPr>
            <a:xfrm>
              <a:off x="1751210" y="1608468"/>
              <a:ext cx="2857500" cy="352425"/>
            </a:xfrm>
            <a:custGeom>
              <a:avLst/>
              <a:gdLst/>
              <a:ahLst/>
              <a:cxnLst/>
              <a:rect l="l" t="t" r="r" b="b"/>
              <a:pathLst>
                <a:path w="2857500" h="352425" extrusionOk="0">
                  <a:moveTo>
                    <a:pt x="0" y="58738"/>
                  </a:moveTo>
                  <a:lnTo>
                    <a:pt x="4615" y="35874"/>
                  </a:lnTo>
                  <a:lnTo>
                    <a:pt x="17203" y="17203"/>
                  </a:lnTo>
                  <a:lnTo>
                    <a:pt x="35874" y="4615"/>
                  </a:lnTo>
                  <a:lnTo>
                    <a:pt x="58737" y="0"/>
                  </a:lnTo>
                  <a:lnTo>
                    <a:pt x="2798762" y="0"/>
                  </a:lnTo>
                  <a:lnTo>
                    <a:pt x="2821625" y="4615"/>
                  </a:lnTo>
                  <a:lnTo>
                    <a:pt x="2840296" y="17203"/>
                  </a:lnTo>
                  <a:lnTo>
                    <a:pt x="2852884" y="35874"/>
                  </a:lnTo>
                  <a:lnTo>
                    <a:pt x="2857500" y="58738"/>
                  </a:lnTo>
                  <a:lnTo>
                    <a:pt x="2857500" y="293687"/>
                  </a:lnTo>
                  <a:lnTo>
                    <a:pt x="2852884" y="316550"/>
                  </a:lnTo>
                  <a:lnTo>
                    <a:pt x="2840296" y="335221"/>
                  </a:lnTo>
                  <a:lnTo>
                    <a:pt x="2821625" y="347809"/>
                  </a:lnTo>
                  <a:lnTo>
                    <a:pt x="2798762" y="352425"/>
                  </a:lnTo>
                  <a:lnTo>
                    <a:pt x="58737" y="352425"/>
                  </a:lnTo>
                  <a:lnTo>
                    <a:pt x="35874" y="347809"/>
                  </a:lnTo>
                  <a:lnTo>
                    <a:pt x="17203" y="335221"/>
                  </a:lnTo>
                  <a:lnTo>
                    <a:pt x="4615" y="316550"/>
                  </a:lnTo>
                  <a:lnTo>
                    <a:pt x="0" y="293687"/>
                  </a:lnTo>
                  <a:lnTo>
                    <a:pt x="0" y="58738"/>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87" name="Google Shape;287;p10"/>
          <p:cNvSpPr txBox="1"/>
          <p:nvPr/>
        </p:nvSpPr>
        <p:spPr>
          <a:xfrm>
            <a:off x="2192638" y="1648340"/>
            <a:ext cx="1948814"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Ciencias y Tecnología. Biología</a:t>
            </a:r>
            <a:endParaRPr sz="1200">
              <a:solidFill>
                <a:schemeClr val="dk1"/>
              </a:solidFill>
              <a:latin typeface="Calibri"/>
              <a:ea typeface="Calibri"/>
              <a:cs typeface="Calibri"/>
              <a:sym typeface="Calibri"/>
            </a:endParaRPr>
          </a:p>
        </p:txBody>
      </p:sp>
      <p:grpSp>
        <p:nvGrpSpPr>
          <p:cNvPr id="288" name="Google Shape;288;p10"/>
          <p:cNvGrpSpPr/>
          <p:nvPr/>
        </p:nvGrpSpPr>
        <p:grpSpPr>
          <a:xfrm>
            <a:off x="7761485" y="1631966"/>
            <a:ext cx="1638300" cy="333375"/>
            <a:chOff x="7761485" y="1631966"/>
            <a:chExt cx="1638300" cy="333375"/>
          </a:xfrm>
        </p:grpSpPr>
        <p:sp>
          <p:nvSpPr>
            <p:cNvPr id="289" name="Google Shape;289;p10"/>
            <p:cNvSpPr/>
            <p:nvPr/>
          </p:nvSpPr>
          <p:spPr>
            <a:xfrm>
              <a:off x="7761485" y="1631966"/>
              <a:ext cx="1638300" cy="333375"/>
            </a:xfrm>
            <a:custGeom>
              <a:avLst/>
              <a:gdLst/>
              <a:ahLst/>
              <a:cxnLst/>
              <a:rect l="l" t="t" r="r" b="b"/>
              <a:pathLst>
                <a:path w="1638300" h="333375" extrusionOk="0">
                  <a:moveTo>
                    <a:pt x="1582736" y="0"/>
                  </a:moveTo>
                  <a:lnTo>
                    <a:pt x="55562" y="0"/>
                  </a:lnTo>
                  <a:lnTo>
                    <a:pt x="33935" y="4366"/>
                  </a:lnTo>
                  <a:lnTo>
                    <a:pt x="16274" y="16274"/>
                  </a:lnTo>
                  <a:lnTo>
                    <a:pt x="4366" y="33935"/>
                  </a:lnTo>
                  <a:lnTo>
                    <a:pt x="0" y="55562"/>
                  </a:lnTo>
                  <a:lnTo>
                    <a:pt x="0" y="277811"/>
                  </a:lnTo>
                  <a:lnTo>
                    <a:pt x="4366" y="299439"/>
                  </a:lnTo>
                  <a:lnTo>
                    <a:pt x="16274" y="317100"/>
                  </a:lnTo>
                  <a:lnTo>
                    <a:pt x="33935" y="329008"/>
                  </a:lnTo>
                  <a:lnTo>
                    <a:pt x="55562" y="333375"/>
                  </a:lnTo>
                  <a:lnTo>
                    <a:pt x="1582736" y="333375"/>
                  </a:lnTo>
                  <a:lnTo>
                    <a:pt x="1604364" y="329008"/>
                  </a:lnTo>
                  <a:lnTo>
                    <a:pt x="1622025" y="317100"/>
                  </a:lnTo>
                  <a:lnTo>
                    <a:pt x="1633933" y="299439"/>
                  </a:lnTo>
                  <a:lnTo>
                    <a:pt x="1638300" y="277811"/>
                  </a:lnTo>
                  <a:lnTo>
                    <a:pt x="1638300" y="55562"/>
                  </a:lnTo>
                  <a:lnTo>
                    <a:pt x="1633933" y="33935"/>
                  </a:lnTo>
                  <a:lnTo>
                    <a:pt x="1622025" y="16274"/>
                  </a:lnTo>
                  <a:lnTo>
                    <a:pt x="1604364" y="4366"/>
                  </a:lnTo>
                  <a:lnTo>
                    <a:pt x="1582736"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0" name="Google Shape;290;p10"/>
            <p:cNvSpPr/>
            <p:nvPr/>
          </p:nvSpPr>
          <p:spPr>
            <a:xfrm>
              <a:off x="7761485" y="1631966"/>
              <a:ext cx="1638300" cy="333375"/>
            </a:xfrm>
            <a:custGeom>
              <a:avLst/>
              <a:gdLst/>
              <a:ahLst/>
              <a:cxnLst/>
              <a:rect l="l" t="t" r="r" b="b"/>
              <a:pathLst>
                <a:path w="1638300" h="333375" extrusionOk="0">
                  <a:moveTo>
                    <a:pt x="0" y="55563"/>
                  </a:moveTo>
                  <a:lnTo>
                    <a:pt x="4366" y="33935"/>
                  </a:lnTo>
                  <a:lnTo>
                    <a:pt x="16274" y="16274"/>
                  </a:lnTo>
                  <a:lnTo>
                    <a:pt x="33935" y="4366"/>
                  </a:lnTo>
                  <a:lnTo>
                    <a:pt x="55563" y="0"/>
                  </a:lnTo>
                  <a:lnTo>
                    <a:pt x="1582737" y="0"/>
                  </a:lnTo>
                  <a:lnTo>
                    <a:pt x="1604364" y="4366"/>
                  </a:lnTo>
                  <a:lnTo>
                    <a:pt x="1622025" y="16274"/>
                  </a:lnTo>
                  <a:lnTo>
                    <a:pt x="1633933" y="33935"/>
                  </a:lnTo>
                  <a:lnTo>
                    <a:pt x="1638300" y="55563"/>
                  </a:lnTo>
                  <a:lnTo>
                    <a:pt x="1638300" y="277811"/>
                  </a:lnTo>
                  <a:lnTo>
                    <a:pt x="1633933" y="299439"/>
                  </a:lnTo>
                  <a:lnTo>
                    <a:pt x="1622025" y="317100"/>
                  </a:lnTo>
                  <a:lnTo>
                    <a:pt x="1604364" y="329008"/>
                  </a:lnTo>
                  <a:lnTo>
                    <a:pt x="1582737" y="333375"/>
                  </a:lnTo>
                  <a:lnTo>
                    <a:pt x="55563" y="333375"/>
                  </a:lnTo>
                  <a:lnTo>
                    <a:pt x="33935" y="329008"/>
                  </a:lnTo>
                  <a:lnTo>
                    <a:pt x="16274" y="317100"/>
                  </a:lnTo>
                  <a:lnTo>
                    <a:pt x="4366" y="299439"/>
                  </a:lnTo>
                  <a:lnTo>
                    <a:pt x="0" y="277811"/>
                  </a:lnTo>
                  <a:lnTo>
                    <a:pt x="0" y="55563"/>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91" name="Google Shape;291;p10"/>
          <p:cNvSpPr txBox="1"/>
          <p:nvPr/>
        </p:nvSpPr>
        <p:spPr>
          <a:xfrm>
            <a:off x="8515689" y="1669676"/>
            <a:ext cx="3346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2017</a:t>
            </a:r>
            <a:endParaRPr sz="1200">
              <a:solidFill>
                <a:schemeClr val="dk1"/>
              </a:solidFill>
              <a:latin typeface="Calibri"/>
              <a:ea typeface="Calibri"/>
              <a:cs typeface="Calibri"/>
              <a:sym typeface="Calibri"/>
            </a:endParaRPr>
          </a:p>
        </p:txBody>
      </p:sp>
      <p:grpSp>
        <p:nvGrpSpPr>
          <p:cNvPr id="292" name="Google Shape;292;p10"/>
          <p:cNvGrpSpPr/>
          <p:nvPr/>
        </p:nvGrpSpPr>
        <p:grpSpPr>
          <a:xfrm>
            <a:off x="5342135" y="1598943"/>
            <a:ext cx="619125" cy="333375"/>
            <a:chOff x="5342135" y="1598943"/>
            <a:chExt cx="619125" cy="333375"/>
          </a:xfrm>
        </p:grpSpPr>
        <p:sp>
          <p:nvSpPr>
            <p:cNvPr id="293" name="Google Shape;293;p10"/>
            <p:cNvSpPr/>
            <p:nvPr/>
          </p:nvSpPr>
          <p:spPr>
            <a:xfrm>
              <a:off x="5342135" y="1598943"/>
              <a:ext cx="619125" cy="333375"/>
            </a:xfrm>
            <a:custGeom>
              <a:avLst/>
              <a:gdLst/>
              <a:ahLst/>
              <a:cxnLst/>
              <a:rect l="l" t="t" r="r" b="b"/>
              <a:pathLst>
                <a:path w="619125" h="333375" extrusionOk="0">
                  <a:moveTo>
                    <a:pt x="563561" y="0"/>
                  </a:moveTo>
                  <a:lnTo>
                    <a:pt x="55563" y="0"/>
                  </a:lnTo>
                  <a:lnTo>
                    <a:pt x="33935" y="4366"/>
                  </a:lnTo>
                  <a:lnTo>
                    <a:pt x="16274" y="16274"/>
                  </a:lnTo>
                  <a:lnTo>
                    <a:pt x="4366" y="33935"/>
                  </a:lnTo>
                  <a:lnTo>
                    <a:pt x="0" y="55563"/>
                  </a:lnTo>
                  <a:lnTo>
                    <a:pt x="0" y="277811"/>
                  </a:lnTo>
                  <a:lnTo>
                    <a:pt x="4366" y="299439"/>
                  </a:lnTo>
                  <a:lnTo>
                    <a:pt x="16274" y="317100"/>
                  </a:lnTo>
                  <a:lnTo>
                    <a:pt x="33935" y="329008"/>
                  </a:lnTo>
                  <a:lnTo>
                    <a:pt x="55563" y="333375"/>
                  </a:lnTo>
                  <a:lnTo>
                    <a:pt x="563561" y="333375"/>
                  </a:lnTo>
                  <a:lnTo>
                    <a:pt x="585189" y="329008"/>
                  </a:lnTo>
                  <a:lnTo>
                    <a:pt x="602850" y="317100"/>
                  </a:lnTo>
                  <a:lnTo>
                    <a:pt x="614758" y="299439"/>
                  </a:lnTo>
                  <a:lnTo>
                    <a:pt x="619125" y="277811"/>
                  </a:lnTo>
                  <a:lnTo>
                    <a:pt x="619125" y="55563"/>
                  </a:lnTo>
                  <a:lnTo>
                    <a:pt x="614758" y="33935"/>
                  </a:lnTo>
                  <a:lnTo>
                    <a:pt x="602850" y="16274"/>
                  </a:lnTo>
                  <a:lnTo>
                    <a:pt x="585189" y="4366"/>
                  </a:lnTo>
                  <a:lnTo>
                    <a:pt x="563561"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4" name="Google Shape;294;p10"/>
            <p:cNvSpPr/>
            <p:nvPr/>
          </p:nvSpPr>
          <p:spPr>
            <a:xfrm>
              <a:off x="5342135" y="1598943"/>
              <a:ext cx="619125" cy="333375"/>
            </a:xfrm>
            <a:custGeom>
              <a:avLst/>
              <a:gdLst/>
              <a:ahLst/>
              <a:cxnLst/>
              <a:rect l="l" t="t" r="r" b="b"/>
              <a:pathLst>
                <a:path w="619125" h="333375" extrusionOk="0">
                  <a:moveTo>
                    <a:pt x="0" y="55563"/>
                  </a:moveTo>
                  <a:lnTo>
                    <a:pt x="4366" y="33935"/>
                  </a:lnTo>
                  <a:lnTo>
                    <a:pt x="16274" y="16274"/>
                  </a:lnTo>
                  <a:lnTo>
                    <a:pt x="33935" y="4366"/>
                  </a:lnTo>
                  <a:lnTo>
                    <a:pt x="55563" y="0"/>
                  </a:lnTo>
                  <a:lnTo>
                    <a:pt x="563561" y="0"/>
                  </a:lnTo>
                  <a:lnTo>
                    <a:pt x="585189" y="4366"/>
                  </a:lnTo>
                  <a:lnTo>
                    <a:pt x="602850" y="16274"/>
                  </a:lnTo>
                  <a:lnTo>
                    <a:pt x="614758" y="33935"/>
                  </a:lnTo>
                  <a:lnTo>
                    <a:pt x="619125" y="55563"/>
                  </a:lnTo>
                  <a:lnTo>
                    <a:pt x="619125" y="277811"/>
                  </a:lnTo>
                  <a:lnTo>
                    <a:pt x="614758" y="299439"/>
                  </a:lnTo>
                  <a:lnTo>
                    <a:pt x="602850" y="317100"/>
                  </a:lnTo>
                  <a:lnTo>
                    <a:pt x="585189" y="329008"/>
                  </a:lnTo>
                  <a:lnTo>
                    <a:pt x="563561" y="333375"/>
                  </a:lnTo>
                  <a:lnTo>
                    <a:pt x="55563" y="333375"/>
                  </a:lnTo>
                  <a:lnTo>
                    <a:pt x="33935" y="329008"/>
                  </a:lnTo>
                  <a:lnTo>
                    <a:pt x="16274" y="317100"/>
                  </a:lnTo>
                  <a:lnTo>
                    <a:pt x="4366" y="299439"/>
                  </a:lnTo>
                  <a:lnTo>
                    <a:pt x="0" y="277811"/>
                  </a:lnTo>
                  <a:lnTo>
                    <a:pt x="0" y="55563"/>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95" name="Google Shape;295;p10"/>
          <p:cNvSpPr txBox="1"/>
          <p:nvPr/>
        </p:nvSpPr>
        <p:spPr>
          <a:xfrm>
            <a:off x="5675767" y="1636148"/>
            <a:ext cx="15494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1°</a:t>
            </a:r>
            <a:endParaRPr sz="1200">
              <a:solidFill>
                <a:schemeClr val="dk1"/>
              </a:solidFill>
              <a:latin typeface="Calibri"/>
              <a:ea typeface="Calibri"/>
              <a:cs typeface="Calibri"/>
              <a:sym typeface="Calibri"/>
            </a:endParaRPr>
          </a:p>
        </p:txBody>
      </p:sp>
      <p:sp>
        <p:nvSpPr>
          <p:cNvPr id="296" name="Google Shape;296;p10"/>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300"/>
        <p:cNvGrpSpPr/>
        <p:nvPr/>
      </p:nvGrpSpPr>
      <p:grpSpPr>
        <a:xfrm>
          <a:off x="0" y="0"/>
          <a:ext cx="0" cy="0"/>
          <a:chOff x="0" y="0"/>
          <a:chExt cx="0" cy="0"/>
        </a:xfrm>
      </p:grpSpPr>
      <p:graphicFrame>
        <p:nvGraphicFramePr>
          <p:cNvPr id="301" name="Google Shape;301;p11"/>
          <p:cNvGraphicFramePr/>
          <p:nvPr/>
        </p:nvGraphicFramePr>
        <p:xfrm>
          <a:off x="899040" y="1539120"/>
          <a:ext cx="3000000" cy="3000000"/>
        </p:xfrm>
        <a:graphic>
          <a:graphicData uri="http://schemas.openxmlformats.org/drawingml/2006/table">
            <a:tbl>
              <a:tblPr firstRow="1" bandRow="1">
                <a:noFill/>
                <a:tableStyleId>{D2A4610B-CAE2-4983-92D0-EE84D17280EA}</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198125">
                <a:tc gridSpan="4">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TRIMESTRE II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4612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 /Contenido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563875">
                <a:tc>
                  <a:txBody>
                    <a:bodyPr/>
                    <a:lstStyle/>
                    <a:p>
                      <a:pPr marL="66675" marR="0" lvl="0" indent="0" algn="l" rtl="0">
                        <a:lnSpc>
                          <a:spcPct val="117916"/>
                        </a:lnSpc>
                        <a:spcBef>
                          <a:spcPts val="0"/>
                        </a:spcBef>
                        <a:spcAft>
                          <a:spcPts val="0"/>
                        </a:spcAft>
                        <a:buNone/>
                      </a:pPr>
                      <a:r>
                        <a:rPr lang="en-US" sz="1200" b="1" u="none" strike="noStrike" cap="none">
                          <a:latin typeface="Calibri"/>
                          <a:ea typeface="Calibri"/>
                          <a:cs typeface="Calibri"/>
                          <a:sym typeface="Calibri"/>
                        </a:rPr>
                        <a:t>Propiedades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Propiedades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79450" lvl="0" indent="0" algn="l" rtl="0">
                        <a:lnSpc>
                          <a:spcPct val="121666"/>
                        </a:lnSpc>
                        <a:spcBef>
                          <a:spcPts val="0"/>
                        </a:spcBef>
                        <a:spcAft>
                          <a:spcPts val="0"/>
                        </a:spcAft>
                        <a:buNone/>
                      </a:pPr>
                      <a:r>
                        <a:rPr lang="en-US" sz="1200" u="none" strike="noStrike" cap="none">
                          <a:latin typeface="Calibri"/>
                          <a:ea typeface="Calibri"/>
                          <a:cs typeface="Calibri"/>
                          <a:sym typeface="Calibri"/>
                        </a:rPr>
                        <a:t>Identifica a la célula como unidad  estructural de los seres vivos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80720" lvl="0" indent="0" algn="l" rtl="0">
                        <a:lnSpc>
                          <a:spcPct val="121666"/>
                        </a:lnSpc>
                        <a:spcBef>
                          <a:spcPts val="0"/>
                        </a:spcBef>
                        <a:spcAft>
                          <a:spcPts val="0"/>
                        </a:spcAft>
                        <a:buNone/>
                      </a:pPr>
                      <a:r>
                        <a:rPr lang="en-US" sz="1200" u="none" strike="noStrike" cap="none">
                          <a:latin typeface="Calibri"/>
                          <a:ea typeface="Calibri"/>
                          <a:cs typeface="Calibri"/>
                          <a:sym typeface="Calibri"/>
                        </a:rPr>
                        <a:t>Identificar la unidad de vida de la cual están  formados todos los seres vivos: la célula.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749800">
                <a:tc>
                  <a:txBody>
                    <a:bodyPr/>
                    <a:lstStyle/>
                    <a:p>
                      <a:pPr marL="66675" marR="81915" lvl="0" indent="0" algn="l" rtl="0">
                        <a:lnSpc>
                          <a:spcPct val="121666"/>
                        </a:lnSpc>
                        <a:spcBef>
                          <a:spcPts val="0"/>
                        </a:spcBef>
                        <a:spcAft>
                          <a:spcPts val="0"/>
                        </a:spcAft>
                        <a:buNone/>
                      </a:pPr>
                      <a:r>
                        <a:rPr lang="en-US" sz="1200" u="none" strike="noStrike" cap="none">
                          <a:latin typeface="Calibri"/>
                          <a:ea typeface="Calibri"/>
                          <a:cs typeface="Calibri"/>
                          <a:sym typeface="Calibri"/>
                        </a:rPr>
                        <a:t>Materia,  energía e  interacciones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210820" lvl="0" indent="0" algn="l" rtl="0">
                        <a:lnSpc>
                          <a:spcPct val="121666"/>
                        </a:lnSpc>
                        <a:spcBef>
                          <a:spcPts val="0"/>
                        </a:spcBef>
                        <a:spcAft>
                          <a:spcPts val="0"/>
                        </a:spcAft>
                        <a:buNone/>
                      </a:pPr>
                      <a:r>
                        <a:rPr lang="en-US" sz="1200" u="none" strike="noStrike" cap="none">
                          <a:latin typeface="Calibri"/>
                          <a:ea typeface="Calibri"/>
                          <a:cs typeface="Calibri"/>
                          <a:sym typeface="Calibri"/>
                        </a:rPr>
                        <a:t>Naturaleza macro,  micro y submicro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264795" lvl="0" indent="0" algn="l" rtl="0">
                        <a:lnSpc>
                          <a:spcPct val="121666"/>
                        </a:lnSpc>
                        <a:spcBef>
                          <a:spcPts val="0"/>
                        </a:spcBef>
                        <a:spcAft>
                          <a:spcPts val="0"/>
                        </a:spcAft>
                        <a:buNone/>
                      </a:pPr>
                      <a:r>
                        <a:rPr lang="en-US" sz="1200" u="none" strike="noStrike" cap="none">
                          <a:latin typeface="Calibri"/>
                          <a:ea typeface="Calibri"/>
                          <a:cs typeface="Calibri"/>
                          <a:sym typeface="Calibri"/>
                        </a:rPr>
                        <a:t>Identifica las funciones de la célula y sus  estructuras básicas (pared celular,  membrana, citoplasma, núcleo).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61925" lvl="0" indent="0" algn="l" rtl="0">
                        <a:lnSpc>
                          <a:spcPct val="121666"/>
                        </a:lnSpc>
                        <a:spcBef>
                          <a:spcPts val="0"/>
                        </a:spcBef>
                        <a:spcAft>
                          <a:spcPts val="0"/>
                        </a:spcAft>
                        <a:buNone/>
                      </a:pPr>
                      <a:r>
                        <a:rPr lang="en-US" sz="1200" u="none" strike="noStrike" cap="none">
                          <a:latin typeface="Calibri"/>
                          <a:ea typeface="Calibri"/>
                          <a:cs typeface="Calibri"/>
                          <a:sym typeface="Calibri"/>
                        </a:rPr>
                        <a:t>Identificar las estructuras básicas de la célula animal  y vegetal y las funciones celulares.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752850">
                <a:tc>
                  <a:txBody>
                    <a:bodyPr/>
                    <a:lstStyle/>
                    <a:p>
                      <a:pPr marL="66675" marR="152400" lvl="0" indent="0" algn="just" rtl="0">
                        <a:lnSpc>
                          <a:spcPct val="121666"/>
                        </a:lnSpc>
                        <a:spcBef>
                          <a:spcPts val="0"/>
                        </a:spcBef>
                        <a:spcAft>
                          <a:spcPts val="0"/>
                        </a:spcAft>
                        <a:buNone/>
                      </a:pPr>
                      <a:r>
                        <a:rPr lang="en-US" sz="1200" b="1" u="none" strike="noStrike" cap="none">
                          <a:latin typeface="Calibri"/>
                          <a:ea typeface="Calibri"/>
                          <a:cs typeface="Calibri"/>
                          <a:sym typeface="Calibri"/>
                        </a:rPr>
                        <a:t>Diversidad,  continuidad  y cambio</a:t>
                      </a:r>
                      <a:endParaRPr sz="1200" u="none" strike="noStrike" cap="none">
                        <a:latin typeface="Calibri"/>
                        <a:ea typeface="Calibri"/>
                        <a:cs typeface="Calibri"/>
                        <a:sym typeface="Calibri"/>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00000"/>
                        </a:lnSpc>
                        <a:spcBef>
                          <a:spcPts val="0"/>
                        </a:spcBef>
                        <a:spcAft>
                          <a:spcPts val="0"/>
                        </a:spcAft>
                        <a:buNone/>
                      </a:pPr>
                      <a:r>
                        <a:rPr lang="en-US" sz="1200" u="none" strike="noStrike" cap="none">
                          <a:latin typeface="Calibri"/>
                          <a:ea typeface="Calibri"/>
                          <a:cs typeface="Calibri"/>
                          <a:sym typeface="Calibri"/>
                        </a:rPr>
                        <a:t>Continuidad y ciclos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390525" lvl="0" indent="0" algn="l" rtl="0">
                        <a:lnSpc>
                          <a:spcPct val="121666"/>
                        </a:lnSpc>
                        <a:spcBef>
                          <a:spcPts val="0"/>
                        </a:spcBef>
                        <a:spcAft>
                          <a:spcPts val="0"/>
                        </a:spcAft>
                        <a:buNone/>
                      </a:pPr>
                      <a:r>
                        <a:rPr lang="en-US" sz="1200" u="none" strike="noStrike" cap="none">
                          <a:latin typeface="Calibri"/>
                          <a:ea typeface="Calibri"/>
                          <a:cs typeface="Calibri"/>
                          <a:sym typeface="Calibri"/>
                        </a:rPr>
                        <a:t>Describe la importancia, funciones y  ubicación de los cromosomas, genes y  ADN.</a:t>
                      </a:r>
                      <a:endParaRPr sz="1200" u="none" strike="noStrike" cap="none">
                        <a:latin typeface="Calibri"/>
                        <a:ea typeface="Calibri"/>
                        <a:cs typeface="Calibri"/>
                        <a:sym typeface="Calibri"/>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98755" lvl="0" indent="0" algn="l" rtl="0">
                        <a:lnSpc>
                          <a:spcPct val="121666"/>
                        </a:lnSpc>
                        <a:spcBef>
                          <a:spcPts val="0"/>
                        </a:spcBef>
                        <a:spcAft>
                          <a:spcPts val="0"/>
                        </a:spcAft>
                        <a:buNone/>
                      </a:pPr>
                      <a:r>
                        <a:rPr lang="en-US" sz="1200" u="none" strike="noStrike" cap="none">
                          <a:latin typeface="Calibri"/>
                          <a:ea typeface="Calibri"/>
                          <a:cs typeface="Calibri"/>
                          <a:sym typeface="Calibri"/>
                        </a:rPr>
                        <a:t>Reconocer las funciones y ubicación de los  cromosomas, genes y ADN. Describir la importancia  que tiene para los seres vivos.</a:t>
                      </a:r>
                      <a:endParaRPr sz="1200" u="none" strike="noStrike" cap="none">
                        <a:latin typeface="Calibri"/>
                        <a:ea typeface="Calibri"/>
                        <a:cs typeface="Calibri"/>
                        <a:sym typeface="Calibri"/>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r h="749800">
                <a:tc>
                  <a:txBody>
                    <a:bodyPr/>
                    <a:lstStyle/>
                    <a:p>
                      <a:pPr marL="66675" marR="0" lvl="0" indent="0" algn="l" rtl="0">
                        <a:lnSpc>
                          <a:spcPct val="117916"/>
                        </a:lnSpc>
                        <a:spcBef>
                          <a:spcPts val="0"/>
                        </a:spcBef>
                        <a:spcAft>
                          <a:spcPts val="0"/>
                        </a:spcAft>
                        <a:buNone/>
                      </a:pPr>
                      <a:r>
                        <a:rPr lang="en-US" sz="1200" b="1" u="none" strike="noStrike" cap="none">
                          <a:latin typeface="Calibri"/>
                          <a:ea typeface="Calibri"/>
                          <a:cs typeface="Calibri"/>
                          <a:sym typeface="Calibri"/>
                        </a:rPr>
                        <a:t>Sistemas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09220" lvl="0" indent="0" algn="l" rtl="0">
                        <a:lnSpc>
                          <a:spcPct val="121666"/>
                        </a:lnSpc>
                        <a:spcBef>
                          <a:spcPts val="0"/>
                        </a:spcBef>
                        <a:spcAft>
                          <a:spcPts val="0"/>
                        </a:spcAft>
                        <a:buNone/>
                      </a:pPr>
                      <a:r>
                        <a:rPr lang="en-US" sz="1200" u="none" strike="noStrike" cap="none">
                          <a:latin typeface="Calibri"/>
                          <a:ea typeface="Calibri"/>
                          <a:cs typeface="Calibri"/>
                          <a:sym typeface="Calibri"/>
                        </a:rPr>
                        <a:t>Sistemas del cuerpo  humano y salud</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31445" lvl="0" indent="0" algn="l" rtl="0">
                        <a:lnSpc>
                          <a:spcPct val="121666"/>
                        </a:lnSpc>
                        <a:spcBef>
                          <a:spcPts val="0"/>
                        </a:spcBef>
                        <a:spcAft>
                          <a:spcPts val="0"/>
                        </a:spcAft>
                        <a:buNone/>
                      </a:pPr>
                      <a:r>
                        <a:rPr lang="en-US" sz="1200" u="none" strike="noStrike" cap="none">
                          <a:latin typeface="Calibri"/>
                          <a:ea typeface="Calibri"/>
                          <a:cs typeface="Calibri"/>
                          <a:sym typeface="Calibri"/>
                        </a:rPr>
                        <a:t>Explica la coordinación del sistema  nervioso en el funcionamiento del cuerpo.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248284" lvl="0" indent="0" algn="l" rtl="0">
                        <a:lnSpc>
                          <a:spcPct val="121666"/>
                        </a:lnSpc>
                        <a:spcBef>
                          <a:spcPts val="0"/>
                        </a:spcBef>
                        <a:spcAft>
                          <a:spcPts val="0"/>
                        </a:spcAft>
                        <a:buNone/>
                      </a:pPr>
                      <a:r>
                        <a:rPr lang="en-US" sz="1200" u="none" strike="noStrike" cap="none">
                          <a:latin typeface="Calibri"/>
                          <a:ea typeface="Calibri"/>
                          <a:cs typeface="Calibri"/>
                          <a:sym typeface="Calibri"/>
                        </a:rPr>
                        <a:t>Identificar las funciones del sistema nervioso y  explicar su coordinación con el funcionamiento del  resto del cuerpo humano.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5"/>
                  </a:ext>
                </a:extLst>
              </a:tr>
            </a:tbl>
          </a:graphicData>
        </a:graphic>
      </p:graphicFrame>
      <p:sp>
        <p:nvSpPr>
          <p:cNvPr id="302" name="Google Shape;302;p11"/>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306"/>
        <p:cNvGrpSpPr/>
        <p:nvPr/>
      </p:nvGrpSpPr>
      <p:grpSpPr>
        <a:xfrm>
          <a:off x="0" y="0"/>
          <a:ext cx="0" cy="0"/>
          <a:chOff x="0" y="0"/>
          <a:chExt cx="0" cy="0"/>
        </a:xfrm>
      </p:grpSpPr>
      <p:graphicFrame>
        <p:nvGraphicFramePr>
          <p:cNvPr id="307" name="Google Shape;307;p12"/>
          <p:cNvGraphicFramePr/>
          <p:nvPr/>
        </p:nvGraphicFramePr>
        <p:xfrm>
          <a:off x="899040" y="966096"/>
          <a:ext cx="3000000" cy="3000000"/>
        </p:xfrm>
        <a:graphic>
          <a:graphicData uri="http://schemas.openxmlformats.org/drawingml/2006/table">
            <a:tbl>
              <a:tblPr firstRow="1" bandRow="1">
                <a:noFill/>
                <a:tableStyleId>{D2A4610B-CAE2-4983-92D0-EE84D17280EA}</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201175">
                <a:tc gridSpan="4">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TRIMESTRE III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528955" lvl="0" indent="0" algn="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4612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 /Contenido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935725">
                <a:tc>
                  <a:txBody>
                    <a:bodyPr/>
                    <a:lstStyle/>
                    <a:p>
                      <a:pPr marL="66675" marR="0" lvl="0" indent="0" algn="l" rtl="0">
                        <a:lnSpc>
                          <a:spcPct val="117916"/>
                        </a:lnSpc>
                        <a:spcBef>
                          <a:spcPts val="0"/>
                        </a:spcBef>
                        <a:spcAft>
                          <a:spcPts val="0"/>
                        </a:spcAft>
                        <a:buNone/>
                      </a:pPr>
                      <a:r>
                        <a:rPr lang="en-US" sz="1200" b="1" u="none" strike="noStrike" cap="none">
                          <a:latin typeface="Calibri"/>
                          <a:ea typeface="Calibri"/>
                          <a:cs typeface="Calibri"/>
                          <a:sym typeface="Calibri"/>
                        </a:rPr>
                        <a:t>Sistemas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09220" lvl="0" indent="0" algn="l" rtl="0">
                        <a:lnSpc>
                          <a:spcPct val="121666"/>
                        </a:lnSpc>
                        <a:spcBef>
                          <a:spcPts val="0"/>
                        </a:spcBef>
                        <a:spcAft>
                          <a:spcPts val="0"/>
                        </a:spcAft>
                        <a:buNone/>
                      </a:pPr>
                      <a:r>
                        <a:rPr lang="en-US" sz="1200" u="none" strike="noStrike" cap="none">
                          <a:latin typeface="Calibri"/>
                          <a:ea typeface="Calibri"/>
                          <a:cs typeface="Calibri"/>
                          <a:sym typeface="Calibri"/>
                        </a:rPr>
                        <a:t>Sistemas del cuerpo  humano y salud</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00965" lvl="0" indent="0" algn="l" rtl="0">
                        <a:lnSpc>
                          <a:spcPct val="121666"/>
                        </a:lnSpc>
                        <a:spcBef>
                          <a:spcPts val="0"/>
                        </a:spcBef>
                        <a:spcAft>
                          <a:spcPts val="0"/>
                        </a:spcAft>
                        <a:buNone/>
                      </a:pPr>
                      <a:r>
                        <a:rPr lang="en-US" sz="1200" u="none" strike="noStrike" cap="none">
                          <a:latin typeface="Calibri"/>
                          <a:ea typeface="Calibri"/>
                          <a:cs typeface="Calibri"/>
                          <a:sym typeface="Calibri"/>
                        </a:rPr>
                        <a:t>Explica cómo evitar el sobrepeso y la  obesidad con base en las características de  la dieta correcta y las necesidades  energéticas en la adolescencia.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43510" lvl="0" indent="0" algn="just" rtl="0">
                        <a:lnSpc>
                          <a:spcPct val="121666"/>
                        </a:lnSpc>
                        <a:spcBef>
                          <a:spcPts val="0"/>
                        </a:spcBef>
                        <a:spcAft>
                          <a:spcPts val="0"/>
                        </a:spcAft>
                        <a:buNone/>
                      </a:pPr>
                      <a:r>
                        <a:rPr lang="en-US" sz="1200" u="none" strike="noStrike" cap="none">
                          <a:latin typeface="Calibri"/>
                          <a:ea typeface="Calibri"/>
                          <a:cs typeface="Calibri"/>
                          <a:sym typeface="Calibri"/>
                        </a:rPr>
                        <a:t>Comprender las características de la dieta correcta y  las necesidades energéticas de su edad para explicar  cómo evitar la obesidad y sobrepeso.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1493525">
                <a:tc>
                  <a:txBody>
                    <a:bodyPr/>
                    <a:lstStyle/>
                    <a:p>
                      <a:pPr marL="66675" marR="0" lvl="0" indent="0" algn="l" rtl="0">
                        <a:lnSpc>
                          <a:spcPct val="117916"/>
                        </a:lnSpc>
                        <a:spcBef>
                          <a:spcPts val="0"/>
                        </a:spcBef>
                        <a:spcAft>
                          <a:spcPts val="0"/>
                        </a:spcAft>
                        <a:buNone/>
                      </a:pPr>
                      <a:r>
                        <a:rPr lang="en-US" sz="1200" b="1" u="none" strike="noStrike" cap="none">
                          <a:latin typeface="Calibri"/>
                          <a:ea typeface="Calibri"/>
                          <a:cs typeface="Calibri"/>
                          <a:sym typeface="Calibri"/>
                        </a:rPr>
                        <a:t>Sistemas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09220" lvl="0" indent="0" algn="l" rtl="0">
                        <a:lnSpc>
                          <a:spcPct val="121666"/>
                        </a:lnSpc>
                        <a:spcBef>
                          <a:spcPts val="0"/>
                        </a:spcBef>
                        <a:spcAft>
                          <a:spcPts val="0"/>
                        </a:spcAft>
                        <a:buNone/>
                      </a:pPr>
                      <a:r>
                        <a:rPr lang="en-US" sz="1200" u="none" strike="noStrike" cap="none">
                          <a:latin typeface="Calibri"/>
                          <a:ea typeface="Calibri"/>
                          <a:cs typeface="Calibri"/>
                          <a:sym typeface="Calibri"/>
                        </a:rPr>
                        <a:t>Sistemas del cuerpo  humano y salud</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83185" lvl="0" indent="0" algn="l" rtl="0">
                        <a:lnSpc>
                          <a:spcPct val="121666"/>
                        </a:lnSpc>
                        <a:spcBef>
                          <a:spcPts val="0"/>
                        </a:spcBef>
                        <a:spcAft>
                          <a:spcPts val="0"/>
                        </a:spcAft>
                        <a:buNone/>
                      </a:pPr>
                      <a:r>
                        <a:rPr lang="en-US" sz="1200" u="none" strike="noStrike" cap="none">
                          <a:latin typeface="Calibri"/>
                          <a:ea typeface="Calibri"/>
                          <a:cs typeface="Calibri"/>
                          <a:sym typeface="Calibri"/>
                        </a:rPr>
                        <a:t>Argumenta los beneficios de aplazar las  relaciones sexuales y de practicar una  sexualidad responsable, segura y  satisfactoria, libre de miedos, culpas, falsas  creencias, coerción, discriminación y  violencia como parte de su proyecto de  vida en el marco de la salud sexual y  reproductiva.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81280" lvl="0" indent="0" algn="l" rtl="0">
                        <a:lnSpc>
                          <a:spcPct val="121666"/>
                        </a:lnSpc>
                        <a:spcBef>
                          <a:spcPts val="0"/>
                        </a:spcBef>
                        <a:spcAft>
                          <a:spcPts val="0"/>
                        </a:spcAft>
                        <a:buNone/>
                      </a:pPr>
                      <a:r>
                        <a:rPr lang="en-US" sz="1200" u="none" strike="noStrike" cap="none">
                          <a:latin typeface="Calibri"/>
                          <a:ea typeface="Calibri"/>
                          <a:cs typeface="Calibri"/>
                          <a:sym typeface="Calibri"/>
                        </a:rPr>
                        <a:t>Argumentar por qué el ejercicio seguro y responsable  de la sexualidad tiene beneficios en la vida de las  personas, particularmente en lo que se refiere a una  sexualidad satisfactoria, saludable y libre de miedos,  discriminación o violencia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935725">
                <a:tc>
                  <a:txBody>
                    <a:bodyPr/>
                    <a:lstStyle/>
                    <a:p>
                      <a:pPr marL="66675" marR="0" lvl="0" indent="0" algn="l" rtl="0">
                        <a:lnSpc>
                          <a:spcPct val="117916"/>
                        </a:lnSpc>
                        <a:spcBef>
                          <a:spcPts val="0"/>
                        </a:spcBef>
                        <a:spcAft>
                          <a:spcPts val="0"/>
                        </a:spcAft>
                        <a:buNone/>
                      </a:pPr>
                      <a:r>
                        <a:rPr lang="en-US" sz="1200" b="1" u="none" strike="noStrike" cap="none">
                          <a:latin typeface="Calibri"/>
                          <a:ea typeface="Calibri"/>
                          <a:cs typeface="Calibri"/>
                          <a:sym typeface="Calibri"/>
                        </a:rPr>
                        <a:t>Sistemas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09220" lvl="0" indent="0" algn="l" rtl="0">
                        <a:lnSpc>
                          <a:spcPct val="121666"/>
                        </a:lnSpc>
                        <a:spcBef>
                          <a:spcPts val="0"/>
                        </a:spcBef>
                        <a:spcAft>
                          <a:spcPts val="0"/>
                        </a:spcAft>
                        <a:buNone/>
                      </a:pPr>
                      <a:r>
                        <a:rPr lang="en-US" sz="1200" u="none" strike="noStrike" cap="none">
                          <a:latin typeface="Calibri"/>
                          <a:ea typeface="Calibri"/>
                          <a:cs typeface="Calibri"/>
                          <a:sym typeface="Calibri"/>
                        </a:rPr>
                        <a:t>Sistemas del cuerpo  humano y salud</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03504" lvl="0" indent="0" algn="l" rtl="0">
                        <a:lnSpc>
                          <a:spcPct val="121666"/>
                        </a:lnSpc>
                        <a:spcBef>
                          <a:spcPts val="0"/>
                        </a:spcBef>
                        <a:spcAft>
                          <a:spcPts val="0"/>
                        </a:spcAft>
                        <a:buNone/>
                      </a:pPr>
                      <a:r>
                        <a:rPr lang="en-US" sz="1200" u="none" strike="noStrike" cap="none">
                          <a:latin typeface="Calibri"/>
                          <a:ea typeface="Calibri"/>
                          <a:cs typeface="Calibri"/>
                          <a:sym typeface="Calibri"/>
                        </a:rPr>
                        <a:t>Compara la eficacia de los diferentes  métodos anticonceptivos en la perspectiva  de evitar el embarazo en la adolescencia y  prevenir las ITS, incluidos el VPH y el VIH</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30175" lvl="0" indent="0" algn="l" rtl="0">
                        <a:lnSpc>
                          <a:spcPct val="121666"/>
                        </a:lnSpc>
                        <a:spcBef>
                          <a:spcPts val="0"/>
                        </a:spcBef>
                        <a:spcAft>
                          <a:spcPts val="0"/>
                        </a:spcAft>
                        <a:buNone/>
                      </a:pPr>
                      <a:r>
                        <a:rPr lang="en-US" sz="1200" u="none" strike="noStrike" cap="none">
                          <a:latin typeface="Calibri"/>
                          <a:ea typeface="Calibri"/>
                          <a:cs typeface="Calibri"/>
                          <a:sym typeface="Calibri"/>
                        </a:rPr>
                        <a:t>Identificar y comparar los diferentes métodos  anticonceptivos y su nivel de eficacia desde una  perspectiva preventiva de embarazos adolescentes y  de ITS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r h="752850">
                <a:tc>
                  <a:txBody>
                    <a:bodyPr/>
                    <a:lstStyle/>
                    <a:p>
                      <a:pPr marL="66675" marR="0" lvl="0" indent="0" algn="l" rtl="0">
                        <a:lnSpc>
                          <a:spcPct val="100000"/>
                        </a:lnSpc>
                        <a:spcBef>
                          <a:spcPts val="0"/>
                        </a:spcBef>
                        <a:spcAft>
                          <a:spcPts val="0"/>
                        </a:spcAft>
                        <a:buNone/>
                      </a:pPr>
                      <a:r>
                        <a:rPr lang="en-US" sz="1200" b="1" u="none" strike="noStrike" cap="none">
                          <a:latin typeface="Calibri"/>
                          <a:ea typeface="Calibri"/>
                          <a:cs typeface="Calibri"/>
                          <a:sym typeface="Calibri"/>
                        </a:rPr>
                        <a:t>Sistemas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09220" lvl="0" indent="0" algn="l" rtl="0">
                        <a:lnSpc>
                          <a:spcPct val="121666"/>
                        </a:lnSpc>
                        <a:spcBef>
                          <a:spcPts val="0"/>
                        </a:spcBef>
                        <a:spcAft>
                          <a:spcPts val="0"/>
                        </a:spcAft>
                        <a:buNone/>
                      </a:pPr>
                      <a:r>
                        <a:rPr lang="en-US" sz="1200" u="none" strike="noStrike" cap="none">
                          <a:latin typeface="Calibri"/>
                          <a:ea typeface="Calibri"/>
                          <a:cs typeface="Calibri"/>
                          <a:sym typeface="Calibri"/>
                        </a:rPr>
                        <a:t>Sistemas del cuerpo  humano y salud</a:t>
                      </a:r>
                      <a:endParaRPr sz="1200" u="none" strike="noStrike" cap="none">
                        <a:latin typeface="Calibri"/>
                        <a:ea typeface="Calibri"/>
                        <a:cs typeface="Calibri"/>
                        <a:sym typeface="Calibri"/>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72085" lvl="0" indent="0" algn="l" rtl="0">
                        <a:lnSpc>
                          <a:spcPct val="121666"/>
                        </a:lnSpc>
                        <a:spcBef>
                          <a:spcPts val="0"/>
                        </a:spcBef>
                        <a:spcAft>
                          <a:spcPts val="0"/>
                        </a:spcAft>
                        <a:buNone/>
                      </a:pPr>
                      <a:r>
                        <a:rPr lang="en-US" sz="1200" u="none" strike="noStrike" cap="none">
                          <a:latin typeface="Calibri"/>
                          <a:ea typeface="Calibri"/>
                          <a:cs typeface="Calibri"/>
                          <a:sym typeface="Calibri"/>
                        </a:rPr>
                        <a:t>Explica las implicaciones de las adicciones  en la salud personal, familiar y social.</a:t>
                      </a:r>
                      <a:endParaRPr sz="1200" u="none" strike="noStrike" cap="none">
                        <a:latin typeface="Calibri"/>
                        <a:ea typeface="Calibri"/>
                        <a:cs typeface="Calibri"/>
                        <a:sym typeface="Calibri"/>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200025" lvl="0" indent="0" algn="l" rtl="0">
                        <a:lnSpc>
                          <a:spcPct val="121666"/>
                        </a:lnSpc>
                        <a:spcBef>
                          <a:spcPts val="0"/>
                        </a:spcBef>
                        <a:spcAft>
                          <a:spcPts val="0"/>
                        </a:spcAft>
                        <a:buNone/>
                      </a:pPr>
                      <a:r>
                        <a:rPr lang="en-US" sz="1200" u="none" strike="noStrike" cap="none">
                          <a:latin typeface="Calibri"/>
                          <a:ea typeface="Calibri"/>
                          <a:cs typeface="Calibri"/>
                          <a:sym typeface="Calibri"/>
                        </a:rPr>
                        <a:t>Identificar las consecuencias de las adicciones, y a  partir de eso, explicar las implicaciones que pueden  tener en los diferentes niveles de la vida de un  individuo.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5"/>
                  </a:ext>
                </a:extLst>
              </a:tr>
              <a:tr h="749800">
                <a:tc>
                  <a:txBody>
                    <a:bodyPr/>
                    <a:lstStyle/>
                    <a:p>
                      <a:pPr marL="66675" marR="152400" lvl="0" indent="0" algn="just" rtl="0">
                        <a:lnSpc>
                          <a:spcPct val="121666"/>
                        </a:lnSpc>
                        <a:spcBef>
                          <a:spcPts val="0"/>
                        </a:spcBef>
                        <a:spcAft>
                          <a:spcPts val="0"/>
                        </a:spcAft>
                        <a:buNone/>
                      </a:pPr>
                      <a:r>
                        <a:rPr lang="en-US" sz="1200" b="1" u="none" strike="noStrike" cap="none">
                          <a:latin typeface="Calibri"/>
                          <a:ea typeface="Calibri"/>
                          <a:cs typeface="Calibri"/>
                          <a:sym typeface="Calibri"/>
                        </a:rPr>
                        <a:t>Diversidad,  continuidad  y cambio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509905" lvl="0" indent="0" algn="r" rtl="0">
                        <a:lnSpc>
                          <a:spcPct val="117916"/>
                        </a:lnSpc>
                        <a:spcBef>
                          <a:spcPts val="0"/>
                        </a:spcBef>
                        <a:spcAft>
                          <a:spcPts val="0"/>
                        </a:spcAft>
                        <a:buNone/>
                      </a:pPr>
                      <a:r>
                        <a:rPr lang="en-US" sz="1200" u="none" strike="noStrike" cap="none">
                          <a:latin typeface="Calibri"/>
                          <a:ea typeface="Calibri"/>
                          <a:cs typeface="Calibri"/>
                          <a:sym typeface="Calibri"/>
                        </a:rPr>
                        <a:t>Biodiversidad</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407669" lvl="0" indent="0" algn="l" rtl="0">
                        <a:lnSpc>
                          <a:spcPct val="121666"/>
                        </a:lnSpc>
                        <a:spcBef>
                          <a:spcPts val="0"/>
                        </a:spcBef>
                        <a:spcAft>
                          <a:spcPts val="0"/>
                        </a:spcAft>
                        <a:buNone/>
                      </a:pPr>
                      <a:r>
                        <a:rPr lang="en-US" sz="1200" u="none" strike="noStrike" cap="none">
                          <a:latin typeface="Calibri"/>
                          <a:ea typeface="Calibri"/>
                          <a:cs typeface="Calibri"/>
                          <a:sym typeface="Calibri"/>
                        </a:rPr>
                        <a:t>Valorar las implicaciones éticas de la  manipulación genética en la salud y el  medio ambiente.</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91440" lvl="0" indent="0" algn="l" rtl="0">
                        <a:lnSpc>
                          <a:spcPct val="121666"/>
                        </a:lnSpc>
                        <a:spcBef>
                          <a:spcPts val="0"/>
                        </a:spcBef>
                        <a:spcAft>
                          <a:spcPts val="0"/>
                        </a:spcAft>
                        <a:buNone/>
                      </a:pPr>
                      <a:r>
                        <a:rPr lang="en-US" sz="1200" u="none" strike="noStrike" cap="none">
                          <a:latin typeface="Calibri"/>
                          <a:ea typeface="Calibri"/>
                          <a:cs typeface="Calibri"/>
                          <a:sym typeface="Calibri"/>
                        </a:rPr>
                        <a:t>Conocer y analizar las implicaciones éticas que puede  tener la manipulación genética en la salud de los  individuos y en el medioambiente, y ser capaz de  expresar un juicio de valor sobre las mismas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
        <p:nvSpPr>
          <p:cNvPr id="308" name="Google Shape;308;p12"/>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13"/>
          <p:cNvSpPr txBox="1"/>
          <p:nvPr/>
        </p:nvSpPr>
        <p:spPr>
          <a:xfrm>
            <a:off x="2829814" y="938529"/>
            <a:ext cx="4396105" cy="610235"/>
          </a:xfrm>
          <a:prstGeom prst="rect">
            <a:avLst/>
          </a:prstGeom>
          <a:noFill/>
          <a:ln>
            <a:noFill/>
          </a:ln>
        </p:spPr>
        <p:txBody>
          <a:bodyPr spcFirstLastPara="1" wrap="square" lIns="0" tIns="12050" rIns="0" bIns="0" anchor="t" anchorCtr="0">
            <a:spAutoFit/>
          </a:bodyPr>
          <a:lstStyle/>
          <a:p>
            <a:pPr marL="0" marR="0" lvl="0" indent="0" algn="ctr" rtl="0">
              <a:lnSpc>
                <a:spcPct val="100000"/>
              </a:lnSpc>
              <a:spcBef>
                <a:spcPts val="0"/>
              </a:spcBef>
              <a:spcAft>
                <a:spcPts val="0"/>
              </a:spcAft>
              <a:buClr>
                <a:srgbClr val="990099"/>
              </a:buClr>
              <a:buSzPts val="1600"/>
              <a:buFont typeface="Calibri"/>
              <a:buNone/>
            </a:pPr>
            <a:r>
              <a:rPr lang="en-US" sz="1600" b="1" i="1">
                <a:solidFill>
                  <a:srgbClr val="990099"/>
                </a:solidFill>
                <a:latin typeface="Calibri"/>
                <a:ea typeface="Calibri"/>
                <a:cs typeface="Calibri"/>
                <a:sym typeface="Calibri"/>
              </a:rPr>
              <a:t>Plan de Recuperación y Evaluación Aprende en Casa</a:t>
            </a:r>
            <a:endParaRPr sz="1600">
              <a:solidFill>
                <a:schemeClr val="dk1"/>
              </a:solidFill>
              <a:latin typeface="Calibri"/>
              <a:ea typeface="Calibri"/>
              <a:cs typeface="Calibri"/>
              <a:sym typeface="Calibri"/>
            </a:endParaRPr>
          </a:p>
          <a:p>
            <a:pPr marL="4445" marR="0" lvl="0" indent="0" algn="ctr" rtl="0">
              <a:lnSpc>
                <a:spcPct val="100000"/>
              </a:lnSpc>
              <a:spcBef>
                <a:spcPts val="1005"/>
              </a:spcBef>
              <a:spcAft>
                <a:spcPts val="0"/>
              </a:spcAft>
              <a:buClr>
                <a:srgbClr val="990099"/>
              </a:buClr>
              <a:buSzPts val="1400"/>
              <a:buFont typeface="Calibri"/>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314" name="Google Shape;314;p13"/>
          <p:cNvSpPr txBox="1"/>
          <p:nvPr/>
        </p:nvSpPr>
        <p:spPr>
          <a:xfrm>
            <a:off x="804163" y="1644142"/>
            <a:ext cx="876300" cy="239395"/>
          </a:xfrm>
          <a:prstGeom prst="rect">
            <a:avLst/>
          </a:prstGeom>
          <a:noFill/>
          <a:ln>
            <a:noFill/>
          </a:ln>
        </p:spPr>
        <p:txBody>
          <a:bodyPr spcFirstLastPara="1" wrap="square" lIns="0" tIns="13325" rIns="0" bIns="0" anchor="t" anchorCtr="0">
            <a:spAutoFit/>
          </a:bodyPr>
          <a:lstStyle/>
          <a:p>
            <a:pPr marL="12700" marR="0" lvl="0" indent="0" algn="l" rtl="0">
              <a:lnSpc>
                <a:spcPct val="100000"/>
              </a:lnSpc>
              <a:spcBef>
                <a:spcPts val="0"/>
              </a:spcBef>
              <a:spcAft>
                <a:spcPts val="0"/>
              </a:spcAft>
              <a:buClr>
                <a:srgbClr val="990099"/>
              </a:buClr>
              <a:buSzPts val="1400"/>
              <a:buFont typeface="Calibri"/>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sp>
        <p:nvSpPr>
          <p:cNvPr id="315" name="Google Shape;315;p13"/>
          <p:cNvSpPr txBox="1"/>
          <p:nvPr/>
        </p:nvSpPr>
        <p:spPr>
          <a:xfrm>
            <a:off x="4718430" y="1644142"/>
            <a:ext cx="2951400" cy="228900"/>
          </a:xfrm>
          <a:prstGeom prst="rect">
            <a:avLst/>
          </a:prstGeom>
          <a:noFill/>
          <a:ln>
            <a:noFill/>
          </a:ln>
        </p:spPr>
        <p:txBody>
          <a:bodyPr spcFirstLastPara="1" wrap="square" lIns="0" tIns="13325" rIns="0" bIns="0" anchor="t" anchorCtr="0">
            <a:spAutoFit/>
          </a:bodyPr>
          <a:lstStyle/>
          <a:p>
            <a:pPr marL="12700" marR="0" lvl="0" indent="0" algn="l" rtl="0">
              <a:lnSpc>
                <a:spcPct val="100000"/>
              </a:lnSpc>
              <a:spcBef>
                <a:spcPts val="0"/>
              </a:spcBef>
              <a:spcAft>
                <a:spcPts val="0"/>
              </a:spcAft>
              <a:buClr>
                <a:srgbClr val="990099"/>
              </a:buClr>
              <a:buSzPts val="1400"/>
              <a:buFont typeface="Calibri"/>
              <a:buNone/>
            </a:pPr>
            <a:r>
              <a:rPr lang="en-US" sz="1400" b="1">
                <a:solidFill>
                  <a:srgbClr val="990099"/>
                </a:solidFill>
                <a:latin typeface="Calibri"/>
                <a:ea typeface="Calibri"/>
                <a:cs typeface="Calibri"/>
                <a:sym typeface="Calibri"/>
              </a:rPr>
              <a:t>Grado:             	Pl an de Estudios:</a:t>
            </a:r>
            <a:endParaRPr sz="1400">
              <a:solidFill>
                <a:schemeClr val="dk1"/>
              </a:solidFill>
              <a:latin typeface="Calibri"/>
              <a:ea typeface="Calibri"/>
              <a:cs typeface="Calibri"/>
              <a:sym typeface="Calibri"/>
            </a:endParaRPr>
          </a:p>
        </p:txBody>
      </p:sp>
      <p:graphicFrame>
        <p:nvGraphicFramePr>
          <p:cNvPr id="316" name="Google Shape;316;p13"/>
          <p:cNvGraphicFramePr/>
          <p:nvPr/>
        </p:nvGraphicFramePr>
        <p:xfrm>
          <a:off x="891539" y="2288158"/>
          <a:ext cx="3000000" cy="3000000"/>
        </p:xfrm>
        <a:graphic>
          <a:graphicData uri="http://schemas.openxmlformats.org/drawingml/2006/table">
            <a:tbl>
              <a:tblPr>
                <a:noFill/>
                <a:tableStyleId>{D24F70D1-5836-41D9-9953-D54A523C527F}</a:tableStyleId>
              </a:tblPr>
              <a:tblGrid>
                <a:gridCol w="1004575">
                  <a:extLst>
                    <a:ext uri="{9D8B030D-6E8A-4147-A177-3AD203B41FA5}">
                      <a16:colId xmlns:a16="http://schemas.microsoft.com/office/drawing/2014/main" val="20000"/>
                    </a:ext>
                  </a:extLst>
                </a:gridCol>
                <a:gridCol w="1423675">
                  <a:extLst>
                    <a:ext uri="{9D8B030D-6E8A-4147-A177-3AD203B41FA5}">
                      <a16:colId xmlns:a16="http://schemas.microsoft.com/office/drawing/2014/main" val="20001"/>
                    </a:ext>
                  </a:extLst>
                </a:gridCol>
                <a:gridCol w="2816225">
                  <a:extLst>
                    <a:ext uri="{9D8B030D-6E8A-4147-A177-3AD203B41FA5}">
                      <a16:colId xmlns:a16="http://schemas.microsoft.com/office/drawing/2014/main" val="20002"/>
                    </a:ext>
                  </a:extLst>
                </a:gridCol>
                <a:gridCol w="3459475">
                  <a:extLst>
                    <a:ext uri="{9D8B030D-6E8A-4147-A177-3AD203B41FA5}">
                      <a16:colId xmlns:a16="http://schemas.microsoft.com/office/drawing/2014/main" val="20003"/>
                    </a:ext>
                  </a:extLst>
                </a:gridCol>
              </a:tblGrid>
              <a:tr h="199650">
                <a:tc gridSpan="4">
                  <a:txBody>
                    <a:bodyPr/>
                    <a:lstStyle/>
                    <a:p>
                      <a:pPr marL="0" marR="0" lvl="0" indent="0" algn="ctr" rtl="0">
                        <a:lnSpc>
                          <a:spcPct val="119166"/>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TRIMESTRE 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635"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717550"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1122045"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93600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Conocimiento</a:t>
                      </a:r>
                      <a:endParaRPr sz="1200" u="none" strike="noStrike" cap="none">
                        <a:latin typeface="Calibri"/>
                        <a:ea typeface="Calibri"/>
                        <a:cs typeface="Calibri"/>
                        <a:sym typeface="Calibri"/>
                      </a:endParaRPr>
                    </a:p>
                    <a:p>
                      <a:pPr marL="68580" marR="14033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y cuidado de  sí</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Sujeto de derecho y</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dignidad humana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13843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Reconoce que es una persona con</a:t>
                      </a:r>
                      <a:endParaRPr sz="1200" u="none" strike="noStrike" cap="none">
                        <a:latin typeface="Calibri"/>
                        <a:ea typeface="Calibri"/>
                        <a:cs typeface="Calibri"/>
                        <a:sym typeface="Calibri"/>
                      </a:endParaRPr>
                    </a:p>
                    <a:p>
                      <a:pPr marL="67945" marR="61404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dignidad y derechos humanos y se  organiza con otras personas para  promover un trato respetuoso.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Reflexionar sobre el significado de la dignidad</a:t>
                      </a:r>
                      <a:endParaRPr sz="1200" u="none" strike="noStrike" cap="none">
                        <a:latin typeface="Calibri"/>
                        <a:ea typeface="Calibri"/>
                        <a:cs typeface="Calibri"/>
                        <a:sym typeface="Calibri"/>
                      </a:endParaRPr>
                    </a:p>
                    <a:p>
                      <a:pPr marL="68580" marR="7556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humana, las condiciones que implican su respeto y su  relación con los derechos humanos. A partir de ello,  reconocerse como un sujeto de derechos y apreciar  en los demás la misma condición</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112320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Conocimiento</a:t>
                      </a:r>
                      <a:endParaRPr sz="1200" u="none" strike="noStrike" cap="none">
                        <a:latin typeface="Calibri"/>
                        <a:ea typeface="Calibri"/>
                        <a:cs typeface="Calibri"/>
                        <a:sym typeface="Calibri"/>
                      </a:endParaRPr>
                    </a:p>
                    <a:p>
                      <a:pPr marL="68580" marR="134620"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y cuidado de  sí Sentido de</a:t>
                      </a:r>
                      <a:endParaRPr sz="1200" u="none" strike="noStrike" cap="none">
                        <a:latin typeface="Calibri"/>
                        <a:ea typeface="Calibri"/>
                        <a:cs typeface="Calibri"/>
                        <a:sym typeface="Calibri"/>
                      </a:endParaRPr>
                    </a:p>
                    <a:p>
                      <a:pPr marL="68580" marR="78740" lvl="0" indent="0" algn="just"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pertenencia y  valoración de  la diversidad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Identidad personal y</a:t>
                      </a:r>
                      <a:endParaRPr sz="1200" u="none" strike="noStrike" cap="none">
                        <a:latin typeface="Calibri"/>
                        <a:ea typeface="Calibri"/>
                        <a:cs typeface="Calibri"/>
                        <a:sym typeface="Calibri"/>
                      </a:endParaRPr>
                    </a:p>
                    <a:p>
                      <a:pPr marL="67945" marR="35242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cuidado de sí  Valoración de la</a:t>
                      </a:r>
                      <a:endParaRPr sz="1200" u="none" strike="noStrike" cap="none">
                        <a:latin typeface="Calibri"/>
                        <a:ea typeface="Calibri"/>
                        <a:cs typeface="Calibri"/>
                        <a:sym typeface="Calibri"/>
                      </a:endParaRPr>
                    </a:p>
                    <a:p>
                      <a:pPr marL="67945" marR="312420"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diversidad, no  discriminación e  interculturalidad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Reflexiona sobre los grupos de pertenencia</a:t>
                      </a:r>
                      <a:endParaRPr sz="1200" u="none" strike="noStrike" cap="none">
                        <a:latin typeface="Calibri"/>
                        <a:ea typeface="Calibri"/>
                        <a:cs typeface="Calibri"/>
                        <a:sym typeface="Calibri"/>
                      </a:endParaRPr>
                    </a:p>
                    <a:p>
                      <a:pPr marL="67945" marR="30988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de los adolescentes y su papel en la  conformación de identidades juveniles.</a:t>
                      </a:r>
                      <a:endParaRPr sz="1200" u="none" strike="noStrike" cap="none">
                        <a:latin typeface="Calibri"/>
                        <a:ea typeface="Calibri"/>
                        <a:cs typeface="Calibri"/>
                        <a:sym typeface="Calibri"/>
                      </a:endParaRPr>
                    </a:p>
                    <a:p>
                      <a:pPr marL="67945" marR="346710"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Respeta la diversidad de expresiones e  identidades juveniles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Reconocer la identidad como un proceso de</a:t>
                      </a:r>
                      <a:endParaRPr sz="1200" u="none" strike="noStrike" cap="none">
                        <a:latin typeface="Calibri"/>
                        <a:ea typeface="Calibri"/>
                        <a:cs typeface="Calibri"/>
                        <a:sym typeface="Calibri"/>
                      </a:endParaRPr>
                    </a:p>
                    <a:p>
                      <a:pPr marL="68580" marR="273685"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construcción personal y colectivo, en el que  intervienen individuos y grupos de convivencia. Se</a:t>
                      </a:r>
                      <a:endParaRPr sz="1200" u="none" strike="noStrike" cap="none">
                        <a:latin typeface="Calibri"/>
                        <a:ea typeface="Calibri"/>
                        <a:cs typeface="Calibri"/>
                        <a:sym typeface="Calibri"/>
                      </a:endParaRPr>
                    </a:p>
                    <a:p>
                      <a:pPr marL="68580" marR="133350" lvl="0" indent="0" algn="just"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promueve una mirada respetuosa de la diversidad, a  partir de la identificación de expresiones diversas de  la adolescencia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112205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Ejercicio</a:t>
                      </a:r>
                      <a:endParaRPr sz="1200" u="none" strike="noStrike" cap="none">
                        <a:latin typeface="Calibri"/>
                        <a:ea typeface="Calibri"/>
                        <a:cs typeface="Calibri"/>
                        <a:sym typeface="Calibri"/>
                      </a:endParaRPr>
                    </a:p>
                    <a:p>
                      <a:pPr marL="68580" marR="11176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responsable  de la libertad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Criterios para el</a:t>
                      </a:r>
                      <a:endParaRPr sz="1200" u="none" strike="noStrike" cap="none">
                        <a:latin typeface="Calibri"/>
                        <a:ea typeface="Calibri"/>
                        <a:cs typeface="Calibri"/>
                        <a:sym typeface="Calibri"/>
                      </a:endParaRPr>
                    </a:p>
                    <a:p>
                      <a:pPr marL="67945" marR="7239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ejercicio  responsable de la  libertad: la dignidad,  los derechos y el  bien común</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Construye una postura asertiva y crítica</a:t>
                      </a:r>
                      <a:endParaRPr sz="1200" u="none" strike="noStrike" cap="none">
                        <a:latin typeface="Calibri"/>
                        <a:ea typeface="Calibri"/>
                        <a:cs typeface="Calibri"/>
                        <a:sym typeface="Calibri"/>
                      </a:endParaRPr>
                    </a:p>
                    <a:p>
                      <a:pPr marL="67945" marR="328295"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ante la influencia de personas y grupos  como una condición para fortalecer su  autonomía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Promover el ejercicio de dos habilidades sociales</a:t>
                      </a:r>
                      <a:endParaRPr sz="1200" u="none" strike="noStrike" cap="none">
                        <a:latin typeface="Calibri"/>
                        <a:ea typeface="Calibri"/>
                        <a:cs typeface="Calibri"/>
                        <a:sym typeface="Calibri"/>
                      </a:endParaRPr>
                    </a:p>
                    <a:p>
                      <a:pPr marL="68580" marR="7556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básicas para el fortalecimiento de la autonomía  moral y el cuidado de sí: la comunicación asertiva y el  pensamiento crítico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r h="112345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Ejercicio</a:t>
                      </a:r>
                      <a:endParaRPr sz="1200" u="none" strike="noStrike" cap="none">
                        <a:latin typeface="Calibri"/>
                        <a:ea typeface="Calibri"/>
                        <a:cs typeface="Calibri"/>
                        <a:sym typeface="Calibri"/>
                      </a:endParaRPr>
                    </a:p>
                    <a:p>
                      <a:pPr marL="68580" marR="111760"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responsable  de la libertad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Criterios para el</a:t>
                      </a:r>
                      <a:endParaRPr sz="1200" u="none" strike="noStrike" cap="none">
                        <a:latin typeface="Calibri"/>
                        <a:ea typeface="Calibri"/>
                        <a:cs typeface="Calibri"/>
                        <a:sym typeface="Calibri"/>
                      </a:endParaRPr>
                    </a:p>
                    <a:p>
                      <a:pPr marL="67945" marR="72390"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ejercicio  responsable de la  libertad: la dignidad,  los derechos y el  bien común</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Analiza situaciones de la vida social y</a:t>
                      </a:r>
                      <a:endParaRPr sz="1200" u="none" strike="noStrike" cap="none">
                        <a:latin typeface="Calibri"/>
                        <a:ea typeface="Calibri"/>
                        <a:cs typeface="Calibri"/>
                        <a:sym typeface="Calibri"/>
                      </a:endParaRPr>
                    </a:p>
                    <a:p>
                      <a:pPr marL="67945" marR="131445"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política de México a la luz del derecho a la  igualdad. Identifica las acciones de las  instituciones y la aplicación de las leyes y  de los programas para prevenir y eliminar  la discriminación.</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Profundizar en el significado de la igualdad como</a:t>
                      </a:r>
                      <a:endParaRPr sz="1200" u="none" strike="noStrike" cap="none">
                        <a:latin typeface="Calibri"/>
                        <a:ea typeface="Calibri"/>
                        <a:cs typeface="Calibri"/>
                        <a:sym typeface="Calibri"/>
                      </a:endParaRPr>
                    </a:p>
                    <a:p>
                      <a:pPr marL="68580" marR="243840"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derecho humano y la relevancia de la igualdad que  sea reconocido en nuestras leyes mexicanas para  asegurar y promover el respeto a las diferencias y  combatir la discriminación.</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5"/>
                  </a:ext>
                </a:extLst>
              </a:tr>
            </a:tbl>
          </a:graphicData>
        </a:graphic>
      </p:graphicFrame>
      <p:grpSp>
        <p:nvGrpSpPr>
          <p:cNvPr id="317" name="Google Shape;317;p13"/>
          <p:cNvGrpSpPr/>
          <p:nvPr/>
        </p:nvGrpSpPr>
        <p:grpSpPr>
          <a:xfrm>
            <a:off x="1733550" y="1590802"/>
            <a:ext cx="2857500" cy="352425"/>
            <a:chOff x="1733550" y="1590802"/>
            <a:chExt cx="2857500" cy="352425"/>
          </a:xfrm>
        </p:grpSpPr>
        <p:sp>
          <p:nvSpPr>
            <p:cNvPr id="318" name="Google Shape;318;p13"/>
            <p:cNvSpPr/>
            <p:nvPr/>
          </p:nvSpPr>
          <p:spPr>
            <a:xfrm>
              <a:off x="1733550" y="1590802"/>
              <a:ext cx="2857500" cy="352425"/>
            </a:xfrm>
            <a:custGeom>
              <a:avLst/>
              <a:gdLst/>
              <a:ahLst/>
              <a:cxnLst/>
              <a:rect l="l" t="t" r="r" b="b"/>
              <a:pathLst>
                <a:path w="2857500" h="352425" extrusionOk="0">
                  <a:moveTo>
                    <a:pt x="2798699" y="0"/>
                  </a:moveTo>
                  <a:lnTo>
                    <a:pt x="58674" y="0"/>
                  </a:lnTo>
                  <a:lnTo>
                    <a:pt x="35843" y="4615"/>
                  </a:lnTo>
                  <a:lnTo>
                    <a:pt x="17192" y="17208"/>
                  </a:lnTo>
                  <a:lnTo>
                    <a:pt x="4613" y="35897"/>
                  </a:lnTo>
                  <a:lnTo>
                    <a:pt x="0" y="58800"/>
                  </a:lnTo>
                  <a:lnTo>
                    <a:pt x="0" y="293750"/>
                  </a:lnTo>
                  <a:lnTo>
                    <a:pt x="4613" y="316581"/>
                  </a:lnTo>
                  <a:lnTo>
                    <a:pt x="17192" y="335232"/>
                  </a:lnTo>
                  <a:lnTo>
                    <a:pt x="35843" y="347811"/>
                  </a:lnTo>
                  <a:lnTo>
                    <a:pt x="58674" y="352425"/>
                  </a:lnTo>
                  <a:lnTo>
                    <a:pt x="2798699" y="352425"/>
                  </a:lnTo>
                  <a:lnTo>
                    <a:pt x="2821602" y="347811"/>
                  </a:lnTo>
                  <a:lnTo>
                    <a:pt x="2840291" y="335232"/>
                  </a:lnTo>
                  <a:lnTo>
                    <a:pt x="2852884" y="316581"/>
                  </a:lnTo>
                  <a:lnTo>
                    <a:pt x="2857500" y="293750"/>
                  </a:lnTo>
                  <a:lnTo>
                    <a:pt x="2857500" y="58800"/>
                  </a:lnTo>
                  <a:lnTo>
                    <a:pt x="2852884" y="35897"/>
                  </a:lnTo>
                  <a:lnTo>
                    <a:pt x="2840291" y="17208"/>
                  </a:lnTo>
                  <a:lnTo>
                    <a:pt x="2821602" y="4615"/>
                  </a:lnTo>
                  <a:lnTo>
                    <a:pt x="2798699"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319" name="Google Shape;319;p13"/>
            <p:cNvSpPr/>
            <p:nvPr/>
          </p:nvSpPr>
          <p:spPr>
            <a:xfrm>
              <a:off x="1733550" y="1590802"/>
              <a:ext cx="2857500" cy="352425"/>
            </a:xfrm>
            <a:custGeom>
              <a:avLst/>
              <a:gdLst/>
              <a:ahLst/>
              <a:cxnLst/>
              <a:rect l="l" t="t" r="r" b="b"/>
              <a:pathLst>
                <a:path w="2857500" h="352425" extrusionOk="0">
                  <a:moveTo>
                    <a:pt x="0" y="58800"/>
                  </a:moveTo>
                  <a:lnTo>
                    <a:pt x="4613" y="35897"/>
                  </a:lnTo>
                  <a:lnTo>
                    <a:pt x="17192" y="17208"/>
                  </a:lnTo>
                  <a:lnTo>
                    <a:pt x="35843" y="4615"/>
                  </a:lnTo>
                  <a:lnTo>
                    <a:pt x="58674" y="0"/>
                  </a:lnTo>
                  <a:lnTo>
                    <a:pt x="2798699" y="0"/>
                  </a:lnTo>
                  <a:lnTo>
                    <a:pt x="2821602" y="4615"/>
                  </a:lnTo>
                  <a:lnTo>
                    <a:pt x="2840291" y="17208"/>
                  </a:lnTo>
                  <a:lnTo>
                    <a:pt x="2852884" y="35897"/>
                  </a:lnTo>
                  <a:lnTo>
                    <a:pt x="2857500" y="58800"/>
                  </a:lnTo>
                  <a:lnTo>
                    <a:pt x="2857500" y="293750"/>
                  </a:lnTo>
                  <a:lnTo>
                    <a:pt x="2852884" y="316581"/>
                  </a:lnTo>
                  <a:lnTo>
                    <a:pt x="2840291" y="335232"/>
                  </a:lnTo>
                  <a:lnTo>
                    <a:pt x="2821602" y="347811"/>
                  </a:lnTo>
                  <a:lnTo>
                    <a:pt x="2798699" y="352425"/>
                  </a:lnTo>
                  <a:lnTo>
                    <a:pt x="58674" y="352425"/>
                  </a:lnTo>
                  <a:lnTo>
                    <a:pt x="35843" y="347811"/>
                  </a:lnTo>
                  <a:lnTo>
                    <a:pt x="17192" y="335232"/>
                  </a:lnTo>
                  <a:lnTo>
                    <a:pt x="4613" y="316581"/>
                  </a:lnTo>
                  <a:lnTo>
                    <a:pt x="0" y="293750"/>
                  </a:lnTo>
                  <a:lnTo>
                    <a:pt x="0" y="58800"/>
                  </a:lnTo>
                  <a:close/>
                </a:path>
              </a:pathLst>
            </a:custGeom>
            <a:noFill/>
            <a:ln w="12700"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320" name="Google Shape;320;p13"/>
          <p:cNvSpPr txBox="1"/>
          <p:nvPr/>
        </p:nvSpPr>
        <p:spPr>
          <a:xfrm>
            <a:off x="1748496" y="1638046"/>
            <a:ext cx="2827655" cy="208279"/>
          </a:xfrm>
          <a:prstGeom prst="rect">
            <a:avLst/>
          </a:prstGeom>
          <a:noFill/>
          <a:ln>
            <a:noFill/>
          </a:ln>
        </p:spPr>
        <p:txBody>
          <a:bodyPr spcFirstLastPara="1" wrap="square" lIns="0" tIns="12700" rIns="0" bIns="0" anchor="t" anchorCtr="0">
            <a:spAutoFit/>
          </a:bodyPr>
          <a:lstStyle/>
          <a:p>
            <a:pPr marL="654685" marR="0" lvl="0" indent="0" algn="l"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Formación Cívica y Ética</a:t>
            </a:r>
            <a:endParaRPr sz="1200">
              <a:solidFill>
                <a:schemeClr val="dk1"/>
              </a:solidFill>
              <a:latin typeface="Calibri"/>
              <a:ea typeface="Calibri"/>
              <a:cs typeface="Calibri"/>
              <a:sym typeface="Calibri"/>
            </a:endParaRPr>
          </a:p>
        </p:txBody>
      </p:sp>
      <p:grpSp>
        <p:nvGrpSpPr>
          <p:cNvPr id="321" name="Google Shape;321;p13"/>
          <p:cNvGrpSpPr/>
          <p:nvPr/>
        </p:nvGrpSpPr>
        <p:grpSpPr>
          <a:xfrm>
            <a:off x="5252750" y="1609839"/>
            <a:ext cx="809625" cy="333375"/>
            <a:chOff x="5324475" y="1609852"/>
            <a:chExt cx="809625" cy="333375"/>
          </a:xfrm>
        </p:grpSpPr>
        <p:sp>
          <p:nvSpPr>
            <p:cNvPr id="322" name="Google Shape;322;p13"/>
            <p:cNvSpPr/>
            <p:nvPr/>
          </p:nvSpPr>
          <p:spPr>
            <a:xfrm>
              <a:off x="5324475" y="1609852"/>
              <a:ext cx="809625" cy="333375"/>
            </a:xfrm>
            <a:custGeom>
              <a:avLst/>
              <a:gdLst/>
              <a:ahLst/>
              <a:cxnLst/>
              <a:rect l="l" t="t" r="r" b="b"/>
              <a:pathLst>
                <a:path w="809625" h="333375" extrusionOk="0">
                  <a:moveTo>
                    <a:pt x="753999" y="0"/>
                  </a:moveTo>
                  <a:lnTo>
                    <a:pt x="55625" y="0"/>
                  </a:lnTo>
                  <a:lnTo>
                    <a:pt x="33968" y="4369"/>
                  </a:lnTo>
                  <a:lnTo>
                    <a:pt x="16287" y="16287"/>
                  </a:lnTo>
                  <a:lnTo>
                    <a:pt x="4369" y="33968"/>
                  </a:lnTo>
                  <a:lnTo>
                    <a:pt x="0" y="55625"/>
                  </a:lnTo>
                  <a:lnTo>
                    <a:pt x="0" y="277875"/>
                  </a:lnTo>
                  <a:lnTo>
                    <a:pt x="4369" y="299460"/>
                  </a:lnTo>
                  <a:lnTo>
                    <a:pt x="16287" y="317103"/>
                  </a:lnTo>
                  <a:lnTo>
                    <a:pt x="33968" y="329007"/>
                  </a:lnTo>
                  <a:lnTo>
                    <a:pt x="55625" y="333375"/>
                  </a:lnTo>
                  <a:lnTo>
                    <a:pt x="753999" y="333375"/>
                  </a:lnTo>
                  <a:lnTo>
                    <a:pt x="775656" y="329007"/>
                  </a:lnTo>
                  <a:lnTo>
                    <a:pt x="793337" y="317103"/>
                  </a:lnTo>
                  <a:lnTo>
                    <a:pt x="805255" y="299460"/>
                  </a:lnTo>
                  <a:lnTo>
                    <a:pt x="809625" y="277875"/>
                  </a:lnTo>
                  <a:lnTo>
                    <a:pt x="809625" y="55625"/>
                  </a:lnTo>
                  <a:lnTo>
                    <a:pt x="805255" y="33968"/>
                  </a:lnTo>
                  <a:lnTo>
                    <a:pt x="793337" y="16287"/>
                  </a:lnTo>
                  <a:lnTo>
                    <a:pt x="775656" y="4369"/>
                  </a:lnTo>
                  <a:lnTo>
                    <a:pt x="753999"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323" name="Google Shape;323;p13"/>
            <p:cNvSpPr/>
            <p:nvPr/>
          </p:nvSpPr>
          <p:spPr>
            <a:xfrm>
              <a:off x="5324475" y="1609852"/>
              <a:ext cx="809625" cy="333375"/>
            </a:xfrm>
            <a:custGeom>
              <a:avLst/>
              <a:gdLst/>
              <a:ahLst/>
              <a:cxnLst/>
              <a:rect l="l" t="t" r="r" b="b"/>
              <a:pathLst>
                <a:path w="809625" h="333375" extrusionOk="0">
                  <a:moveTo>
                    <a:pt x="0" y="55625"/>
                  </a:moveTo>
                  <a:lnTo>
                    <a:pt x="4369" y="33968"/>
                  </a:lnTo>
                  <a:lnTo>
                    <a:pt x="16287" y="16287"/>
                  </a:lnTo>
                  <a:lnTo>
                    <a:pt x="33968" y="4369"/>
                  </a:lnTo>
                  <a:lnTo>
                    <a:pt x="55625" y="0"/>
                  </a:lnTo>
                  <a:lnTo>
                    <a:pt x="753999" y="0"/>
                  </a:lnTo>
                  <a:lnTo>
                    <a:pt x="775656" y="4369"/>
                  </a:lnTo>
                  <a:lnTo>
                    <a:pt x="793337" y="16287"/>
                  </a:lnTo>
                  <a:lnTo>
                    <a:pt x="805255" y="33968"/>
                  </a:lnTo>
                  <a:lnTo>
                    <a:pt x="809625" y="55625"/>
                  </a:lnTo>
                  <a:lnTo>
                    <a:pt x="809625" y="277875"/>
                  </a:lnTo>
                  <a:lnTo>
                    <a:pt x="805255" y="299460"/>
                  </a:lnTo>
                  <a:lnTo>
                    <a:pt x="793337" y="317103"/>
                  </a:lnTo>
                  <a:lnTo>
                    <a:pt x="775656" y="329007"/>
                  </a:lnTo>
                  <a:lnTo>
                    <a:pt x="753999" y="333375"/>
                  </a:lnTo>
                  <a:lnTo>
                    <a:pt x="55625" y="333375"/>
                  </a:lnTo>
                  <a:lnTo>
                    <a:pt x="33968" y="329007"/>
                  </a:lnTo>
                  <a:lnTo>
                    <a:pt x="16287" y="317103"/>
                  </a:lnTo>
                  <a:lnTo>
                    <a:pt x="4369" y="299460"/>
                  </a:lnTo>
                  <a:lnTo>
                    <a:pt x="0" y="277875"/>
                  </a:lnTo>
                  <a:lnTo>
                    <a:pt x="0" y="55625"/>
                  </a:lnTo>
                  <a:close/>
                </a:path>
              </a:pathLst>
            </a:custGeom>
            <a:noFill/>
            <a:ln w="12700"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324" name="Google Shape;324;p13"/>
          <p:cNvSpPr txBox="1"/>
          <p:nvPr/>
        </p:nvSpPr>
        <p:spPr>
          <a:xfrm>
            <a:off x="5444527" y="1672396"/>
            <a:ext cx="169500" cy="197400"/>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1º</a:t>
            </a:r>
            <a:endParaRPr sz="1200">
              <a:solidFill>
                <a:schemeClr val="dk1"/>
              </a:solidFill>
              <a:latin typeface="Calibri"/>
              <a:ea typeface="Calibri"/>
              <a:cs typeface="Calibri"/>
              <a:sym typeface="Calibri"/>
            </a:endParaRPr>
          </a:p>
        </p:txBody>
      </p:sp>
      <p:grpSp>
        <p:nvGrpSpPr>
          <p:cNvPr id="325" name="Google Shape;325;p13"/>
          <p:cNvGrpSpPr/>
          <p:nvPr/>
        </p:nvGrpSpPr>
        <p:grpSpPr>
          <a:xfrm>
            <a:off x="7743190" y="1609852"/>
            <a:ext cx="1781175" cy="333375"/>
            <a:chOff x="7743190" y="1609852"/>
            <a:chExt cx="1781175" cy="333375"/>
          </a:xfrm>
        </p:grpSpPr>
        <p:sp>
          <p:nvSpPr>
            <p:cNvPr id="326" name="Google Shape;326;p13"/>
            <p:cNvSpPr/>
            <p:nvPr/>
          </p:nvSpPr>
          <p:spPr>
            <a:xfrm>
              <a:off x="7743190" y="1609852"/>
              <a:ext cx="1781175" cy="333375"/>
            </a:xfrm>
            <a:custGeom>
              <a:avLst/>
              <a:gdLst/>
              <a:ahLst/>
              <a:cxnLst/>
              <a:rect l="l" t="t" r="r" b="b"/>
              <a:pathLst>
                <a:path w="1781175" h="333375" extrusionOk="0">
                  <a:moveTo>
                    <a:pt x="1725549" y="0"/>
                  </a:moveTo>
                  <a:lnTo>
                    <a:pt x="55499" y="0"/>
                  </a:lnTo>
                  <a:lnTo>
                    <a:pt x="33914" y="4369"/>
                  </a:lnTo>
                  <a:lnTo>
                    <a:pt x="16271" y="16287"/>
                  </a:lnTo>
                  <a:lnTo>
                    <a:pt x="4367" y="33968"/>
                  </a:lnTo>
                  <a:lnTo>
                    <a:pt x="0" y="55625"/>
                  </a:lnTo>
                  <a:lnTo>
                    <a:pt x="0" y="277875"/>
                  </a:lnTo>
                  <a:lnTo>
                    <a:pt x="4367" y="299460"/>
                  </a:lnTo>
                  <a:lnTo>
                    <a:pt x="16271" y="317103"/>
                  </a:lnTo>
                  <a:lnTo>
                    <a:pt x="33914" y="329007"/>
                  </a:lnTo>
                  <a:lnTo>
                    <a:pt x="55499" y="333375"/>
                  </a:lnTo>
                  <a:lnTo>
                    <a:pt x="1725549" y="333375"/>
                  </a:lnTo>
                  <a:lnTo>
                    <a:pt x="1747206" y="329007"/>
                  </a:lnTo>
                  <a:lnTo>
                    <a:pt x="1764887" y="317103"/>
                  </a:lnTo>
                  <a:lnTo>
                    <a:pt x="1776805" y="299460"/>
                  </a:lnTo>
                  <a:lnTo>
                    <a:pt x="1781175" y="277875"/>
                  </a:lnTo>
                  <a:lnTo>
                    <a:pt x="1781175" y="55625"/>
                  </a:lnTo>
                  <a:lnTo>
                    <a:pt x="1776805" y="33968"/>
                  </a:lnTo>
                  <a:lnTo>
                    <a:pt x="1764887" y="16287"/>
                  </a:lnTo>
                  <a:lnTo>
                    <a:pt x="1747206" y="4369"/>
                  </a:lnTo>
                  <a:lnTo>
                    <a:pt x="1725549"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327" name="Google Shape;327;p13"/>
            <p:cNvSpPr/>
            <p:nvPr/>
          </p:nvSpPr>
          <p:spPr>
            <a:xfrm>
              <a:off x="7743190" y="1609852"/>
              <a:ext cx="1781175" cy="333375"/>
            </a:xfrm>
            <a:custGeom>
              <a:avLst/>
              <a:gdLst/>
              <a:ahLst/>
              <a:cxnLst/>
              <a:rect l="l" t="t" r="r" b="b"/>
              <a:pathLst>
                <a:path w="1781175" h="333375" extrusionOk="0">
                  <a:moveTo>
                    <a:pt x="0" y="55625"/>
                  </a:moveTo>
                  <a:lnTo>
                    <a:pt x="4367" y="33968"/>
                  </a:lnTo>
                  <a:lnTo>
                    <a:pt x="16271" y="16287"/>
                  </a:lnTo>
                  <a:lnTo>
                    <a:pt x="33914" y="4369"/>
                  </a:lnTo>
                  <a:lnTo>
                    <a:pt x="55499" y="0"/>
                  </a:lnTo>
                  <a:lnTo>
                    <a:pt x="1725549" y="0"/>
                  </a:lnTo>
                  <a:lnTo>
                    <a:pt x="1747206" y="4369"/>
                  </a:lnTo>
                  <a:lnTo>
                    <a:pt x="1764887" y="16287"/>
                  </a:lnTo>
                  <a:lnTo>
                    <a:pt x="1776805" y="33968"/>
                  </a:lnTo>
                  <a:lnTo>
                    <a:pt x="1781175" y="55625"/>
                  </a:lnTo>
                  <a:lnTo>
                    <a:pt x="1781175" y="277875"/>
                  </a:lnTo>
                  <a:lnTo>
                    <a:pt x="1776805" y="299460"/>
                  </a:lnTo>
                  <a:lnTo>
                    <a:pt x="1764887" y="317103"/>
                  </a:lnTo>
                  <a:lnTo>
                    <a:pt x="1747206" y="329007"/>
                  </a:lnTo>
                  <a:lnTo>
                    <a:pt x="1725549" y="333375"/>
                  </a:lnTo>
                  <a:lnTo>
                    <a:pt x="55499" y="333375"/>
                  </a:lnTo>
                  <a:lnTo>
                    <a:pt x="33914" y="329007"/>
                  </a:lnTo>
                  <a:lnTo>
                    <a:pt x="16271" y="317103"/>
                  </a:lnTo>
                  <a:lnTo>
                    <a:pt x="4367" y="299460"/>
                  </a:lnTo>
                  <a:lnTo>
                    <a:pt x="0" y="277875"/>
                  </a:lnTo>
                  <a:lnTo>
                    <a:pt x="0" y="55625"/>
                  </a:lnTo>
                  <a:close/>
                </a:path>
              </a:pathLst>
            </a:custGeom>
            <a:noFill/>
            <a:ln w="12700"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328" name="Google Shape;328;p13"/>
          <p:cNvSpPr txBox="1"/>
          <p:nvPr/>
        </p:nvSpPr>
        <p:spPr>
          <a:xfrm>
            <a:off x="7853933" y="1656334"/>
            <a:ext cx="156337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Aprendizajes Clave 2017</a:t>
            </a:r>
            <a:endParaRPr sz="1200">
              <a:solidFill>
                <a:schemeClr val="dk1"/>
              </a:solidFill>
              <a:latin typeface="Calibri"/>
              <a:ea typeface="Calibri"/>
              <a:cs typeface="Calibri"/>
              <a:sym typeface="Calibri"/>
            </a:endParaRPr>
          </a:p>
        </p:txBody>
      </p:sp>
      <p:sp>
        <p:nvSpPr>
          <p:cNvPr id="329" name="Google Shape;329;p13"/>
          <p:cNvSpPr txBox="1">
            <a:spLocks noGrp="1"/>
          </p:cNvSpPr>
          <p:nvPr>
            <p:ph type="ftr" idx="4294967295"/>
          </p:nvPr>
        </p:nvSpPr>
        <p:spPr>
          <a:xfrm>
            <a:off x="792276" y="7208469"/>
            <a:ext cx="742315" cy="126365"/>
          </a:xfrm>
          <a:prstGeom prst="rect">
            <a:avLst/>
          </a:prstGeom>
          <a:noFill/>
          <a:ln>
            <a:noFill/>
          </a:ln>
        </p:spPr>
        <p:txBody>
          <a:bodyPr spcFirstLastPara="1" wrap="square" lIns="0" tIns="0" rIns="0" bIns="0" anchor="t" anchorCtr="0">
            <a:spAutoFit/>
          </a:bodyPr>
          <a:lstStyle/>
          <a:p>
            <a:pPr marL="12700" lvl="0" indent="0" algn="l" rtl="0">
              <a:lnSpc>
                <a:spcPct val="106875"/>
              </a:lnSpc>
              <a:spcBef>
                <a:spcPts val="0"/>
              </a:spcBef>
              <a:spcAft>
                <a:spcPts val="0"/>
              </a:spcAft>
              <a:buClr>
                <a:srgbClr val="993366"/>
              </a:buClr>
              <a:buSzPts val="800"/>
              <a:buFont typeface="Calibri"/>
              <a:buNone/>
            </a:pPr>
            <a:r>
              <a:rPr lang="en-US"/>
              <a:t>#QuédateEnCasa</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graphicFrame>
        <p:nvGraphicFramePr>
          <p:cNvPr id="334" name="Google Shape;334;p14"/>
          <p:cNvGraphicFramePr/>
          <p:nvPr/>
        </p:nvGraphicFramePr>
        <p:xfrm>
          <a:off x="891539" y="1533397"/>
          <a:ext cx="3000000" cy="3000000"/>
        </p:xfrm>
        <a:graphic>
          <a:graphicData uri="http://schemas.openxmlformats.org/drawingml/2006/table">
            <a:tbl>
              <a:tblPr>
                <a:noFill/>
                <a:tableStyleId>{D24F70D1-5836-41D9-9953-D54A523C527F}</a:tableStyleId>
              </a:tblPr>
              <a:tblGrid>
                <a:gridCol w="984875">
                  <a:extLst>
                    <a:ext uri="{9D8B030D-6E8A-4147-A177-3AD203B41FA5}">
                      <a16:colId xmlns:a16="http://schemas.microsoft.com/office/drawing/2014/main" val="20000"/>
                    </a:ext>
                  </a:extLst>
                </a:gridCol>
                <a:gridCol w="1425575">
                  <a:extLst>
                    <a:ext uri="{9D8B030D-6E8A-4147-A177-3AD203B41FA5}">
                      <a16:colId xmlns:a16="http://schemas.microsoft.com/office/drawing/2014/main" val="20001"/>
                    </a:ext>
                  </a:extLst>
                </a:gridCol>
                <a:gridCol w="2824475">
                  <a:extLst>
                    <a:ext uri="{9D8B030D-6E8A-4147-A177-3AD203B41FA5}">
                      <a16:colId xmlns:a16="http://schemas.microsoft.com/office/drawing/2014/main" val="20002"/>
                    </a:ext>
                  </a:extLst>
                </a:gridCol>
                <a:gridCol w="3470900">
                  <a:extLst>
                    <a:ext uri="{9D8B030D-6E8A-4147-A177-3AD203B41FA5}">
                      <a16:colId xmlns:a16="http://schemas.microsoft.com/office/drawing/2014/main" val="20003"/>
                    </a:ext>
                  </a:extLst>
                </a:gridCol>
              </a:tblGrid>
              <a:tr h="198125">
                <a:tc gridSpan="4">
                  <a:txBody>
                    <a:bodyPr/>
                    <a:lstStyle/>
                    <a:p>
                      <a:pPr marL="0" marR="0" lvl="0" indent="0" algn="ctr" rtl="0">
                        <a:lnSpc>
                          <a:spcPct val="119166"/>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TRIMESTRE II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721995"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1126490"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689225">
                <a:tc>
                  <a:txBody>
                    <a:bodyPr/>
                    <a:lstStyle/>
                    <a:p>
                      <a:pPr marL="68580"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Convivencia</a:t>
                      </a:r>
                      <a:endParaRPr sz="1100" u="none" strike="noStrike" cap="none">
                        <a:latin typeface="Calibri"/>
                        <a:ea typeface="Calibri"/>
                        <a:cs typeface="Calibri"/>
                        <a:sym typeface="Calibri"/>
                      </a:endParaRPr>
                    </a:p>
                    <a:p>
                      <a:pPr marL="68580" marR="141605"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pacífica y  resolución de  conflictos</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Diálogo y consenso</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Utiliza el diálogo para construir consensos y</a:t>
                      </a:r>
                      <a:endParaRPr sz="1100" u="none" strike="noStrike" cap="none">
                        <a:latin typeface="Calibri"/>
                        <a:ea typeface="Calibri"/>
                        <a:cs typeface="Calibri"/>
                        <a:sym typeface="Calibri"/>
                      </a:endParaRPr>
                    </a:p>
                    <a:p>
                      <a:pPr marL="67945" marR="153035"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acude a la mediación o a la facilitación de un  tercero cuando no logra resolver un conflicto.</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Ensayar formas de resolución pacífica de conflictos que</a:t>
                      </a:r>
                      <a:endParaRPr sz="1100" u="none" strike="noStrike" cap="none">
                        <a:latin typeface="Calibri"/>
                        <a:ea typeface="Calibri"/>
                        <a:cs typeface="Calibri"/>
                        <a:sym typeface="Calibri"/>
                      </a:endParaRPr>
                    </a:p>
                    <a:p>
                      <a:pPr marL="67945" marR="207009"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emplean el diálogo como su principal herramienta, tales  como la negociación para construir consensos y la  mediación.</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688850">
                <a:tc>
                  <a:txBody>
                    <a:bodyPr/>
                    <a:lstStyle/>
                    <a:p>
                      <a:pPr marL="68580"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Convivencia</a:t>
                      </a:r>
                      <a:endParaRPr sz="1100" u="none" strike="noStrike" cap="none">
                        <a:latin typeface="Calibri"/>
                        <a:ea typeface="Calibri"/>
                        <a:cs typeface="Calibri"/>
                        <a:sym typeface="Calibri"/>
                      </a:endParaRPr>
                    </a:p>
                    <a:p>
                      <a:pPr marL="68580" marR="141605"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pacífica y  resolución de  conflictos</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Paz y cultura de paz</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Reconoce la cultura de paz como un conjunto</a:t>
                      </a:r>
                      <a:endParaRPr sz="1100" u="none" strike="noStrike" cap="none">
                        <a:latin typeface="Calibri"/>
                        <a:ea typeface="Calibri"/>
                        <a:cs typeface="Calibri"/>
                        <a:sym typeface="Calibri"/>
                      </a:endParaRPr>
                    </a:p>
                    <a:p>
                      <a:pPr marL="67945" marR="81280"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de valores, actitudes, comportamientos y  estilos de vida basados en el respeto a la vida y  el rechazo a todo tipo de violencia.</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Presentar la cultura de paz como un derrotero de la</a:t>
                      </a:r>
                      <a:endParaRPr sz="1100" u="none" strike="noStrike" cap="none">
                        <a:latin typeface="Calibri"/>
                        <a:ea typeface="Calibri"/>
                        <a:cs typeface="Calibri"/>
                        <a:sym typeface="Calibri"/>
                      </a:endParaRPr>
                    </a:p>
                    <a:p>
                      <a:pPr marL="67945" marR="142875"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sociedad, que se construye desde opciones individuales y  colectivas con compromisos concretos y rechazo a todo  tipo de violencias.</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687575">
                <a:tc>
                  <a:txBody>
                    <a:bodyPr/>
                    <a:lstStyle/>
                    <a:p>
                      <a:pPr marL="68580" marR="0" lvl="0" indent="0" algn="just"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Sentido de</a:t>
                      </a:r>
                      <a:endParaRPr sz="1100" u="none" strike="noStrike" cap="none">
                        <a:latin typeface="Calibri"/>
                        <a:ea typeface="Calibri"/>
                        <a:cs typeface="Calibri"/>
                        <a:sym typeface="Calibri"/>
                      </a:endParaRPr>
                    </a:p>
                    <a:p>
                      <a:pPr marL="68580" marR="129539" lvl="0" indent="0" algn="just" rtl="0">
                        <a:lnSpc>
                          <a:spcPct val="101400"/>
                        </a:lnSpc>
                        <a:spcBef>
                          <a:spcPts val="5"/>
                        </a:spcBef>
                        <a:spcAft>
                          <a:spcPts val="0"/>
                        </a:spcAft>
                        <a:buSzPts val="1100"/>
                        <a:buFont typeface="Calibri"/>
                        <a:buNone/>
                      </a:pPr>
                      <a:r>
                        <a:rPr lang="en-US" sz="1100" u="none" strike="noStrike" cap="none">
                          <a:latin typeface="Calibri"/>
                          <a:ea typeface="Calibri"/>
                          <a:cs typeface="Calibri"/>
                          <a:sym typeface="Calibri"/>
                        </a:rPr>
                        <a:t>pertenencia y  valoración de  la diversidad</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La solidaridad</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Reconoce en la solidaridad un criterio para</a:t>
                      </a:r>
                      <a:endParaRPr sz="1100" u="none" strike="noStrike" cap="none">
                        <a:latin typeface="Calibri"/>
                        <a:ea typeface="Calibri"/>
                        <a:cs typeface="Calibri"/>
                        <a:sym typeface="Calibri"/>
                      </a:endParaRPr>
                    </a:p>
                    <a:p>
                      <a:pPr marL="67945" marR="120650" lvl="0" indent="0" algn="l" rtl="0">
                        <a:lnSpc>
                          <a:spcPct val="101099"/>
                        </a:lnSpc>
                        <a:spcBef>
                          <a:spcPts val="10"/>
                        </a:spcBef>
                        <a:spcAft>
                          <a:spcPts val="0"/>
                        </a:spcAft>
                        <a:buSzPts val="1100"/>
                        <a:buFont typeface="Calibri"/>
                        <a:buNone/>
                      </a:pPr>
                      <a:r>
                        <a:rPr lang="en-US" sz="1100" u="none" strike="noStrike" cap="none">
                          <a:latin typeface="Calibri"/>
                          <a:ea typeface="Calibri"/>
                          <a:cs typeface="Calibri"/>
                          <a:sym typeface="Calibri"/>
                        </a:rPr>
                        <a:t>impulsar acciones que favorecen la cohesión y  la inclusión.</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Proponer la solidaridad como un valor básico para la</a:t>
                      </a:r>
                      <a:endParaRPr sz="1100" u="none" strike="noStrike" cap="none">
                        <a:latin typeface="Calibri"/>
                        <a:ea typeface="Calibri"/>
                        <a:cs typeface="Calibri"/>
                        <a:sym typeface="Calibri"/>
                      </a:endParaRPr>
                    </a:p>
                    <a:p>
                      <a:pPr marL="67945" marR="135890" lvl="0" indent="0" algn="l" rtl="0">
                        <a:lnSpc>
                          <a:spcPct val="101400"/>
                        </a:lnSpc>
                        <a:spcBef>
                          <a:spcPts val="5"/>
                        </a:spcBef>
                        <a:spcAft>
                          <a:spcPts val="0"/>
                        </a:spcAft>
                        <a:buSzPts val="1100"/>
                        <a:buFont typeface="Calibri"/>
                        <a:buNone/>
                      </a:pPr>
                      <a:r>
                        <a:rPr lang="en-US" sz="1100" u="none" strike="noStrike" cap="none">
                          <a:latin typeface="Calibri"/>
                          <a:ea typeface="Calibri"/>
                          <a:cs typeface="Calibri"/>
                          <a:sym typeface="Calibri"/>
                        </a:rPr>
                        <a:t>identidad de individuos y colectivos, así como para la  organización y la participación social desde la perspectiva  de los derechos humanos.</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r h="1030225">
                <a:tc>
                  <a:txBody>
                    <a:bodyPr/>
                    <a:lstStyle/>
                    <a:p>
                      <a:pPr marL="68580"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Ejercicio</a:t>
                      </a:r>
                      <a:endParaRPr sz="1100" u="none" strike="noStrike" cap="none">
                        <a:latin typeface="Calibri"/>
                        <a:ea typeface="Calibri"/>
                        <a:cs typeface="Calibri"/>
                        <a:sym typeface="Calibri"/>
                      </a:endParaRPr>
                    </a:p>
                    <a:p>
                      <a:pPr marL="68580" marR="157480"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responsable  de la libertad</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Criterios para el</a:t>
                      </a:r>
                      <a:endParaRPr sz="1100" u="none" strike="noStrike" cap="none">
                        <a:latin typeface="Calibri"/>
                        <a:ea typeface="Calibri"/>
                        <a:cs typeface="Calibri"/>
                        <a:sym typeface="Calibri"/>
                      </a:endParaRPr>
                    </a:p>
                    <a:p>
                      <a:pPr marL="67945" marR="76200"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ejercicio responsable  de la libertad: la  dignidad, los derechos  y el bien común.</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Identifica las condiciones sociales que hacen</a:t>
                      </a:r>
                      <a:endParaRPr sz="1100" u="none" strike="noStrike" cap="none">
                        <a:latin typeface="Calibri"/>
                        <a:ea typeface="Calibri"/>
                        <a:cs typeface="Calibri"/>
                        <a:sym typeface="Calibri"/>
                      </a:endParaRPr>
                    </a:p>
                    <a:p>
                      <a:pPr marL="67945" marR="113029"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posible o que limitan el ejercicio del derecho a  la libertad en sus entornos próximos.</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5909"/>
                        </a:lnSpc>
                        <a:spcBef>
                          <a:spcPts val="0"/>
                        </a:spcBef>
                        <a:spcAft>
                          <a:spcPts val="0"/>
                        </a:spcAft>
                        <a:buSzPts val="1100"/>
                        <a:buFont typeface="Calibri"/>
                        <a:buNone/>
                      </a:pPr>
                      <a:r>
                        <a:rPr lang="en-US" sz="1100" u="none" strike="noStrike" cap="none">
                          <a:latin typeface="Calibri"/>
                          <a:ea typeface="Calibri"/>
                          <a:cs typeface="Calibri"/>
                          <a:sym typeface="Calibri"/>
                        </a:rPr>
                        <a:t>Reconocer que la libertad, como los demás derechos</a:t>
                      </a:r>
                      <a:endParaRPr sz="1100" u="none" strike="noStrike" cap="none">
                        <a:latin typeface="Calibri"/>
                        <a:ea typeface="Calibri"/>
                        <a:cs typeface="Calibri"/>
                        <a:sym typeface="Calibri"/>
                      </a:endParaRPr>
                    </a:p>
                    <a:p>
                      <a:pPr marL="67945" marR="285750"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humanos, requiere de la existencia de condiciones  sociales, económicas, políticas, que hagan posible su  ejercicio. Se complementa con ello lo abordado en la  Secuencia 4 de Bloque 1, donde explora un plano más  personal y de ejercicio autónomo de la propia libertad.</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5"/>
                  </a:ext>
                </a:extLst>
              </a:tr>
              <a:tr h="859925">
                <a:tc>
                  <a:txBody>
                    <a:bodyPr/>
                    <a:lstStyle/>
                    <a:p>
                      <a:pPr marL="68580" marR="0" lvl="0" indent="0" algn="l" rtl="0">
                        <a:lnSpc>
                          <a:spcPct val="116363"/>
                        </a:lnSpc>
                        <a:spcBef>
                          <a:spcPts val="0"/>
                        </a:spcBef>
                        <a:spcAft>
                          <a:spcPts val="0"/>
                        </a:spcAft>
                        <a:buSzPts val="1100"/>
                        <a:buFont typeface="Calibri"/>
                        <a:buNone/>
                      </a:pPr>
                      <a:r>
                        <a:rPr lang="en-US" sz="1100" u="none" strike="noStrike" cap="none">
                          <a:latin typeface="Calibri"/>
                          <a:ea typeface="Calibri"/>
                          <a:cs typeface="Calibri"/>
                          <a:sym typeface="Calibri"/>
                        </a:rPr>
                        <a:t>Sentido de</a:t>
                      </a:r>
                      <a:endParaRPr sz="1100" u="none" strike="noStrike" cap="none">
                        <a:latin typeface="Calibri"/>
                        <a:ea typeface="Calibri"/>
                        <a:cs typeface="Calibri"/>
                        <a:sym typeface="Calibri"/>
                      </a:endParaRPr>
                    </a:p>
                    <a:p>
                      <a:pPr marL="68580" marR="328930"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justicia y  apego a la  legalidad</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6363"/>
                        </a:lnSpc>
                        <a:spcBef>
                          <a:spcPts val="0"/>
                        </a:spcBef>
                        <a:spcAft>
                          <a:spcPts val="0"/>
                        </a:spcAft>
                        <a:buSzPts val="1100"/>
                        <a:buFont typeface="Calibri"/>
                        <a:buNone/>
                      </a:pPr>
                      <a:r>
                        <a:rPr lang="en-US" sz="1100" u="none" strike="noStrike" cap="none">
                          <a:latin typeface="Calibri"/>
                          <a:ea typeface="Calibri"/>
                          <a:cs typeface="Calibri"/>
                          <a:sym typeface="Calibri"/>
                        </a:rPr>
                        <a:t>Criterios para la</a:t>
                      </a:r>
                      <a:endParaRPr sz="1100" u="none" strike="noStrike" cap="none">
                        <a:latin typeface="Calibri"/>
                        <a:ea typeface="Calibri"/>
                        <a:cs typeface="Calibri"/>
                        <a:sym typeface="Calibri"/>
                      </a:endParaRPr>
                    </a:p>
                    <a:p>
                      <a:pPr marL="67945" marR="142875"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construcción y  aplicación de normas  y leyes para la vida  democrática.</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6363"/>
                        </a:lnSpc>
                        <a:spcBef>
                          <a:spcPts val="0"/>
                        </a:spcBef>
                        <a:spcAft>
                          <a:spcPts val="0"/>
                        </a:spcAft>
                        <a:buSzPts val="1100"/>
                        <a:buFont typeface="Calibri"/>
                        <a:buNone/>
                      </a:pPr>
                      <a:r>
                        <a:rPr lang="en-US" sz="1100" u="none" strike="noStrike" cap="none">
                          <a:latin typeface="Calibri"/>
                          <a:ea typeface="Calibri"/>
                          <a:cs typeface="Calibri"/>
                          <a:sym typeface="Calibri"/>
                        </a:rPr>
                        <a:t>Identifica las características generales de las</a:t>
                      </a:r>
                      <a:endParaRPr sz="1100" u="none" strike="noStrike" cap="none">
                        <a:latin typeface="Calibri"/>
                        <a:ea typeface="Calibri"/>
                        <a:cs typeface="Calibri"/>
                        <a:sym typeface="Calibri"/>
                      </a:endParaRPr>
                    </a:p>
                    <a:p>
                      <a:pPr marL="67945" marR="316230"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leyes y su importancia para la organización  social y política de un país.</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6363"/>
                        </a:lnSpc>
                        <a:spcBef>
                          <a:spcPts val="0"/>
                        </a:spcBef>
                        <a:spcAft>
                          <a:spcPts val="0"/>
                        </a:spcAft>
                        <a:buSzPts val="1100"/>
                        <a:buFont typeface="Calibri"/>
                        <a:buNone/>
                      </a:pPr>
                      <a:r>
                        <a:rPr lang="en-US" sz="1100" u="none" strike="noStrike" cap="none">
                          <a:latin typeface="Calibri"/>
                          <a:ea typeface="Calibri"/>
                          <a:cs typeface="Calibri"/>
                          <a:sym typeface="Calibri"/>
                        </a:rPr>
                        <a:t>Analizar las características generales de las leyes para</a:t>
                      </a:r>
                      <a:endParaRPr sz="1100" u="none" strike="noStrike" cap="none">
                        <a:latin typeface="Calibri"/>
                        <a:ea typeface="Calibri"/>
                        <a:cs typeface="Calibri"/>
                        <a:sym typeface="Calibri"/>
                      </a:endParaRPr>
                    </a:p>
                    <a:p>
                      <a:pPr marL="67945" marR="102235" lvl="0" indent="0" algn="l" rtl="0">
                        <a:lnSpc>
                          <a:spcPct val="101800"/>
                        </a:lnSpc>
                        <a:spcBef>
                          <a:spcPts val="0"/>
                        </a:spcBef>
                        <a:spcAft>
                          <a:spcPts val="0"/>
                        </a:spcAft>
                        <a:buSzPts val="1100"/>
                        <a:buFont typeface="Calibri"/>
                        <a:buNone/>
                      </a:pPr>
                      <a:r>
                        <a:rPr lang="en-US" sz="1100" u="none" strike="noStrike" cap="none">
                          <a:latin typeface="Calibri"/>
                          <a:ea typeface="Calibri"/>
                          <a:cs typeface="Calibri"/>
                          <a:sym typeface="Calibri"/>
                        </a:rPr>
                        <a:t>garantizar la convivencia y los derechos en el marco de un  sistema democrático.</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
        <p:nvSpPr>
          <p:cNvPr id="335" name="Google Shape;335;p14"/>
          <p:cNvSpPr txBox="1">
            <a:spLocks noGrp="1"/>
          </p:cNvSpPr>
          <p:nvPr>
            <p:ph type="ftr" idx="4294967295"/>
          </p:nvPr>
        </p:nvSpPr>
        <p:spPr>
          <a:xfrm>
            <a:off x="792276" y="7208469"/>
            <a:ext cx="742315" cy="126365"/>
          </a:xfrm>
          <a:prstGeom prst="rect">
            <a:avLst/>
          </a:prstGeom>
          <a:noFill/>
          <a:ln>
            <a:noFill/>
          </a:ln>
        </p:spPr>
        <p:txBody>
          <a:bodyPr spcFirstLastPara="1" wrap="square" lIns="0" tIns="0" rIns="0" bIns="0" anchor="t" anchorCtr="0">
            <a:spAutoFit/>
          </a:bodyPr>
          <a:lstStyle/>
          <a:p>
            <a:pPr marL="12700" lvl="0" indent="0" algn="l" rtl="0">
              <a:lnSpc>
                <a:spcPct val="106875"/>
              </a:lnSpc>
              <a:spcBef>
                <a:spcPts val="0"/>
              </a:spcBef>
              <a:spcAft>
                <a:spcPts val="0"/>
              </a:spcAft>
              <a:buClr>
                <a:srgbClr val="993366"/>
              </a:buClr>
              <a:buSzPts val="800"/>
              <a:buFont typeface="Calibri"/>
              <a:buNone/>
            </a:pPr>
            <a:r>
              <a:rPr lang="en-US"/>
              <a:t>#QuédateEnCasa</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graphicFrame>
        <p:nvGraphicFramePr>
          <p:cNvPr id="340" name="Google Shape;340;p15"/>
          <p:cNvGraphicFramePr/>
          <p:nvPr/>
        </p:nvGraphicFramePr>
        <p:xfrm>
          <a:off x="457200" y="1143000"/>
          <a:ext cx="3000000" cy="3000000"/>
        </p:xfrm>
        <a:graphic>
          <a:graphicData uri="http://schemas.openxmlformats.org/drawingml/2006/table">
            <a:tbl>
              <a:tblPr>
                <a:noFill/>
                <a:tableStyleId>{D24F70D1-5836-41D9-9953-D54A523C527F}</a:tableStyleId>
              </a:tblPr>
              <a:tblGrid>
                <a:gridCol w="1066800">
                  <a:extLst>
                    <a:ext uri="{9D8B030D-6E8A-4147-A177-3AD203B41FA5}">
                      <a16:colId xmlns:a16="http://schemas.microsoft.com/office/drawing/2014/main" val="20000"/>
                    </a:ext>
                  </a:extLst>
                </a:gridCol>
                <a:gridCol w="1701800">
                  <a:extLst>
                    <a:ext uri="{9D8B030D-6E8A-4147-A177-3AD203B41FA5}">
                      <a16:colId xmlns:a16="http://schemas.microsoft.com/office/drawing/2014/main" val="20001"/>
                    </a:ext>
                  </a:extLst>
                </a:gridCol>
                <a:gridCol w="2824475">
                  <a:extLst>
                    <a:ext uri="{9D8B030D-6E8A-4147-A177-3AD203B41FA5}">
                      <a16:colId xmlns:a16="http://schemas.microsoft.com/office/drawing/2014/main" val="20002"/>
                    </a:ext>
                  </a:extLst>
                </a:gridCol>
                <a:gridCol w="3470900">
                  <a:extLst>
                    <a:ext uri="{9D8B030D-6E8A-4147-A177-3AD203B41FA5}">
                      <a16:colId xmlns:a16="http://schemas.microsoft.com/office/drawing/2014/main" val="20003"/>
                    </a:ext>
                  </a:extLst>
                </a:gridCol>
              </a:tblGrid>
              <a:tr h="130797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Democracia y</a:t>
                      </a:r>
                      <a:endParaRPr sz="1200" u="none" strike="noStrike" cap="none">
                        <a:latin typeface="Calibri"/>
                        <a:ea typeface="Calibri"/>
                        <a:cs typeface="Calibri"/>
                        <a:sym typeface="Calibri"/>
                      </a:endParaRPr>
                    </a:p>
                    <a:p>
                      <a:pPr marL="68580" marR="10287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participación  ciudadana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La democracia como</a:t>
                      </a:r>
                      <a:endParaRPr sz="1200" u="none" strike="noStrike" cap="none">
                        <a:latin typeface="Calibri"/>
                        <a:ea typeface="Calibri"/>
                        <a:cs typeface="Calibri"/>
                        <a:sym typeface="Calibri"/>
                      </a:endParaRPr>
                    </a:p>
                    <a:p>
                      <a:pPr marL="67945" marR="7683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forma de  organización social y  política: principios,  mecanismos,  procedimientos e  instituciones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Reconoce la forma de organización del</a:t>
                      </a:r>
                      <a:endParaRPr sz="1200" u="none" strike="noStrike" cap="none">
                        <a:latin typeface="Calibri"/>
                        <a:ea typeface="Calibri"/>
                        <a:cs typeface="Calibri"/>
                        <a:sym typeface="Calibri"/>
                      </a:endParaRPr>
                    </a:p>
                    <a:p>
                      <a:pPr marL="67945" marR="32702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gobierno democrático, así como las  atribuciones y responsabilidades de los  representantes populares.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Iniciar el análisis sobre las características generales</a:t>
                      </a:r>
                      <a:endParaRPr sz="1200" u="none" strike="noStrike" cap="none">
                        <a:latin typeface="Calibri"/>
                        <a:ea typeface="Calibri"/>
                        <a:cs typeface="Calibri"/>
                        <a:sym typeface="Calibri"/>
                      </a:endParaRPr>
                    </a:p>
                    <a:p>
                      <a:pPr marL="67945" marR="42545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del gobierno democrático como un marco de  convivencia social que contribuye al ejercicio de  derechos y al bienestar común de la población.</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0"/>
                  </a:ext>
                </a:extLst>
              </a:tr>
              <a:tr h="1309125">
                <a:tc>
                  <a:txBody>
                    <a:bodyPr/>
                    <a:lstStyle/>
                    <a:p>
                      <a:pPr marL="68580" marR="67945"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Democracia y  participación  ciudadana</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75565"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La democracia como  forma de  organización social y  política: principios,  mecanismos,  procedimientos e  instituciones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327025"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Reconoce la forma de organización del  gobierno democrático, así como las  atribuciones y responsabilidades de los  representantes populares.</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461009"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Conocer las funciones de los representantes  populares y los mecanismos para su elección, y  analizar sus compromisos como autoridades de  gobierno con los derechos humanos y las  necesidades de la población.</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93752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Sentido de</a:t>
                      </a:r>
                      <a:endParaRPr sz="1200" u="none" strike="noStrike" cap="none">
                        <a:latin typeface="Calibri"/>
                        <a:ea typeface="Calibri"/>
                        <a:cs typeface="Calibri"/>
                        <a:sym typeface="Calibri"/>
                      </a:endParaRPr>
                    </a:p>
                    <a:p>
                      <a:pPr marL="68580" marR="27559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justicia y  apego a la  legalidad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La función de la</a:t>
                      </a:r>
                      <a:endParaRPr sz="1200" u="none" strike="noStrike" cap="none">
                        <a:latin typeface="Calibri"/>
                        <a:ea typeface="Calibri"/>
                        <a:cs typeface="Calibri"/>
                        <a:sym typeface="Calibri"/>
                      </a:endParaRPr>
                    </a:p>
                    <a:p>
                      <a:pPr marL="67945" marR="9461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autoridad en la  aplicación y el  cumplimiento de las  normas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Explica las implicaciones de la autoridad y</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el poder público.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Reconocer los compromisos de las autoridades de</a:t>
                      </a:r>
                      <a:endParaRPr sz="1200" u="none" strike="noStrike" cap="none">
                        <a:latin typeface="Calibri"/>
                        <a:ea typeface="Calibri"/>
                        <a:cs typeface="Calibri"/>
                        <a:sym typeface="Calibri"/>
                      </a:endParaRPr>
                    </a:p>
                    <a:p>
                      <a:pPr marL="67945" marR="10985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gobierno con el cumplimiento de las leyes, como una  condición para la legalidad y la legitimidad de un  Estado de derecho.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186575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Democracia y</a:t>
                      </a:r>
                      <a:endParaRPr sz="1200" u="none" strike="noStrike" cap="none">
                        <a:latin typeface="Calibri"/>
                        <a:ea typeface="Calibri"/>
                        <a:cs typeface="Calibri"/>
                        <a:sym typeface="Calibri"/>
                      </a:endParaRPr>
                    </a:p>
                    <a:p>
                      <a:pPr marL="68580" marR="10287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participación  ciudadana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La democracia como</a:t>
                      </a:r>
                      <a:endParaRPr sz="1200" u="none" strike="noStrike" cap="none">
                        <a:latin typeface="Calibri"/>
                        <a:ea typeface="Calibri"/>
                        <a:cs typeface="Calibri"/>
                        <a:sym typeface="Calibri"/>
                      </a:endParaRPr>
                    </a:p>
                    <a:p>
                      <a:pPr marL="67945" marR="41719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base para la  reflexión sobre</a:t>
                      </a:r>
                      <a:endParaRPr sz="1200" u="none" strike="noStrike" cap="none">
                        <a:latin typeface="Calibri"/>
                        <a:ea typeface="Calibri"/>
                        <a:cs typeface="Calibri"/>
                        <a:sym typeface="Calibri"/>
                      </a:endParaRPr>
                    </a:p>
                    <a:p>
                      <a:pPr marL="67945" marR="10922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asuntos que nos  afectan, la toma de  decisiones en  función del bien  común y la  actuación conforme  a ello.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Valora ser ciudadano en un gobierno</a:t>
                      </a:r>
                      <a:endParaRPr sz="1200" u="none" strike="noStrike" cap="none">
                        <a:latin typeface="Calibri"/>
                        <a:ea typeface="Calibri"/>
                        <a:cs typeface="Calibri"/>
                        <a:sym typeface="Calibri"/>
                      </a:endParaRPr>
                    </a:p>
                    <a:p>
                      <a:pPr marL="67945" marR="8318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democrático para involucrarse en procesos  de toma de decisiones.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Reconocer el papel relevante de la ciudadanía para la</a:t>
                      </a:r>
                      <a:endParaRPr sz="1200" u="none" strike="noStrike" cap="none">
                        <a:latin typeface="Calibri"/>
                        <a:ea typeface="Calibri"/>
                        <a:cs typeface="Calibri"/>
                        <a:sym typeface="Calibri"/>
                      </a:endParaRPr>
                    </a:p>
                    <a:p>
                      <a:pPr marL="67945" marR="82550"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construcción de un país democrático, libre y justo, así  como la necesidad de prepararse para participar en</a:t>
                      </a:r>
                      <a:endParaRPr sz="1200" u="none" strike="noStrike" cap="none">
                        <a:latin typeface="Calibri"/>
                        <a:ea typeface="Calibri"/>
                        <a:cs typeface="Calibri"/>
                        <a:sym typeface="Calibri"/>
                      </a:endParaRPr>
                    </a:p>
                    <a:p>
                      <a:pPr marL="67945" marR="159385"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los asuntos que son de interés colectivo con base en  los principios y procedimientos que corresponden a  este tipo de organización política.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751575">
                <a:tc>
                  <a:txBody>
                    <a:bodyPr/>
                    <a:lstStyle/>
                    <a:p>
                      <a:pPr marL="68580" marR="67945"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Democracia y  participación  ciudadana</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98425"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Participación  ciudadana en las  dimensiones  política, civil y social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12446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Valora la participación social y política  responsable, informada, crítica y  comprometida, y participa colectivamente</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116839"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Apreciar la participación como una vía que permite  construir una cultura democrática y ejercer derechos  y capacidades desarrolladas a lo largo del curso</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graphicFrame>
        <p:nvGraphicFramePr>
          <p:cNvPr id="341" name="Google Shape;341;p15"/>
          <p:cNvGraphicFramePr/>
          <p:nvPr/>
        </p:nvGraphicFramePr>
        <p:xfrm>
          <a:off x="454742" y="715073"/>
          <a:ext cx="3000000" cy="3000000"/>
        </p:xfrm>
        <a:graphic>
          <a:graphicData uri="http://schemas.openxmlformats.org/drawingml/2006/table">
            <a:tbl>
              <a:tblPr>
                <a:noFill/>
                <a:tableStyleId>{D24F70D1-5836-41D9-9953-D54A523C527F}</a:tableStyleId>
              </a:tblPr>
              <a:tblGrid>
                <a:gridCol w="1025675">
                  <a:extLst>
                    <a:ext uri="{9D8B030D-6E8A-4147-A177-3AD203B41FA5}">
                      <a16:colId xmlns:a16="http://schemas.microsoft.com/office/drawing/2014/main" val="20000"/>
                    </a:ext>
                  </a:extLst>
                </a:gridCol>
                <a:gridCol w="1484625">
                  <a:extLst>
                    <a:ext uri="{9D8B030D-6E8A-4147-A177-3AD203B41FA5}">
                      <a16:colId xmlns:a16="http://schemas.microsoft.com/office/drawing/2014/main" val="20001"/>
                    </a:ext>
                  </a:extLst>
                </a:gridCol>
                <a:gridCol w="2941475">
                  <a:extLst>
                    <a:ext uri="{9D8B030D-6E8A-4147-A177-3AD203B41FA5}">
                      <a16:colId xmlns:a16="http://schemas.microsoft.com/office/drawing/2014/main" val="20002"/>
                    </a:ext>
                  </a:extLst>
                </a:gridCol>
                <a:gridCol w="3614675">
                  <a:extLst>
                    <a:ext uri="{9D8B030D-6E8A-4147-A177-3AD203B41FA5}">
                      <a16:colId xmlns:a16="http://schemas.microsoft.com/office/drawing/2014/main" val="20003"/>
                    </a:ext>
                  </a:extLst>
                </a:gridCol>
              </a:tblGrid>
              <a:tr h="198125">
                <a:tc gridSpan="4">
                  <a:txBody>
                    <a:bodyPr/>
                    <a:lstStyle/>
                    <a:p>
                      <a:pPr marL="1270" marR="0" lvl="0" indent="0" algn="ctr" rtl="0">
                        <a:lnSpc>
                          <a:spcPct val="119166"/>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TRIMESTRE III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90500">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721995"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1126490"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graphicFrame>
        <p:nvGraphicFramePr>
          <p:cNvPr id="346" name="Google Shape;346;p16"/>
          <p:cNvGraphicFramePr/>
          <p:nvPr/>
        </p:nvGraphicFramePr>
        <p:xfrm>
          <a:off x="891539" y="961897"/>
          <a:ext cx="3000000" cy="3000000"/>
        </p:xfrm>
        <a:graphic>
          <a:graphicData uri="http://schemas.openxmlformats.org/drawingml/2006/table">
            <a:tbl>
              <a:tblPr>
                <a:noFill/>
                <a:tableStyleId>{D24F70D1-5836-41D9-9953-D54A523C527F}</a:tableStyleId>
              </a:tblPr>
              <a:tblGrid>
                <a:gridCol w="984875">
                  <a:extLst>
                    <a:ext uri="{9D8B030D-6E8A-4147-A177-3AD203B41FA5}">
                      <a16:colId xmlns:a16="http://schemas.microsoft.com/office/drawing/2014/main" val="20000"/>
                    </a:ext>
                  </a:extLst>
                </a:gridCol>
                <a:gridCol w="1425575">
                  <a:extLst>
                    <a:ext uri="{9D8B030D-6E8A-4147-A177-3AD203B41FA5}">
                      <a16:colId xmlns:a16="http://schemas.microsoft.com/office/drawing/2014/main" val="20001"/>
                    </a:ext>
                  </a:extLst>
                </a:gridCol>
                <a:gridCol w="2824475">
                  <a:extLst>
                    <a:ext uri="{9D8B030D-6E8A-4147-A177-3AD203B41FA5}">
                      <a16:colId xmlns:a16="http://schemas.microsoft.com/office/drawing/2014/main" val="20002"/>
                    </a:ext>
                  </a:extLst>
                </a:gridCol>
                <a:gridCol w="3470900">
                  <a:extLst>
                    <a:ext uri="{9D8B030D-6E8A-4147-A177-3AD203B41FA5}">
                      <a16:colId xmlns:a16="http://schemas.microsoft.com/office/drawing/2014/main" val="20003"/>
                    </a:ext>
                  </a:extLst>
                </a:gridCol>
              </a:tblGrid>
              <a:tr h="377950">
                <a:tc>
                  <a:txBody>
                    <a:bodyPr/>
                    <a:lstStyle/>
                    <a:p>
                      <a:pPr marL="0" marR="0" lvl="0" indent="0" algn="l" rtl="0">
                        <a:lnSpc>
                          <a:spcPct val="100000"/>
                        </a:lnSpc>
                        <a:spcBef>
                          <a:spcPts val="0"/>
                        </a:spcBef>
                        <a:spcAft>
                          <a:spcPts val="0"/>
                        </a:spcAft>
                        <a:buSzPts val="1100"/>
                        <a:buFont typeface="Calibri"/>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y sus implicaciones</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en la práctica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para influir en las decisiones que afectan</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su entorno escolar y social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(libertad, postura crítica, resolución pacífica de</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conflictos, entre otros).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347" name="Google Shape;347;p16"/>
          <p:cNvSpPr txBox="1">
            <a:spLocks noGrp="1"/>
          </p:cNvSpPr>
          <p:nvPr>
            <p:ph type="ftr" idx="4294967295"/>
          </p:nvPr>
        </p:nvSpPr>
        <p:spPr>
          <a:xfrm>
            <a:off x="792276" y="7208469"/>
            <a:ext cx="742315" cy="126365"/>
          </a:xfrm>
          <a:prstGeom prst="rect">
            <a:avLst/>
          </a:prstGeom>
          <a:noFill/>
          <a:ln>
            <a:noFill/>
          </a:ln>
        </p:spPr>
        <p:txBody>
          <a:bodyPr spcFirstLastPara="1" wrap="square" lIns="0" tIns="0" rIns="0" bIns="0" anchor="t" anchorCtr="0">
            <a:spAutoFit/>
          </a:bodyPr>
          <a:lstStyle/>
          <a:p>
            <a:pPr marL="12700" lvl="0" indent="0" algn="l" rtl="0">
              <a:lnSpc>
                <a:spcPct val="106875"/>
              </a:lnSpc>
              <a:spcBef>
                <a:spcPts val="0"/>
              </a:spcBef>
              <a:spcAft>
                <a:spcPts val="0"/>
              </a:spcAft>
              <a:buClr>
                <a:srgbClr val="993366"/>
              </a:buClr>
              <a:buSzPts val="800"/>
              <a:buFont typeface="Calibri"/>
              <a:buNone/>
            </a:pPr>
            <a:r>
              <a:rPr lang="en-US"/>
              <a:t>#QuédateEnCasa</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17"/>
          <p:cNvSpPr txBox="1"/>
          <p:nvPr/>
        </p:nvSpPr>
        <p:spPr>
          <a:xfrm>
            <a:off x="2829814" y="938529"/>
            <a:ext cx="4396105" cy="610235"/>
          </a:xfrm>
          <a:prstGeom prst="rect">
            <a:avLst/>
          </a:prstGeom>
          <a:noFill/>
          <a:ln>
            <a:noFill/>
          </a:ln>
        </p:spPr>
        <p:txBody>
          <a:bodyPr spcFirstLastPara="1" wrap="square" lIns="0" tIns="12050" rIns="0" bIns="0" anchor="t" anchorCtr="0">
            <a:spAutoFit/>
          </a:bodyPr>
          <a:lstStyle/>
          <a:p>
            <a:pPr marL="0" marR="0" lvl="0" indent="0" algn="ctr" rtl="0">
              <a:lnSpc>
                <a:spcPct val="100000"/>
              </a:lnSpc>
              <a:spcBef>
                <a:spcPts val="0"/>
              </a:spcBef>
              <a:spcAft>
                <a:spcPts val="0"/>
              </a:spcAft>
              <a:buClr>
                <a:srgbClr val="990099"/>
              </a:buClr>
              <a:buSzPts val="1600"/>
              <a:buFont typeface="Calibri"/>
              <a:buNone/>
            </a:pPr>
            <a:r>
              <a:rPr lang="en-US" sz="1600" b="1" i="1">
                <a:solidFill>
                  <a:srgbClr val="990099"/>
                </a:solidFill>
                <a:latin typeface="Calibri"/>
                <a:ea typeface="Calibri"/>
                <a:cs typeface="Calibri"/>
                <a:sym typeface="Calibri"/>
              </a:rPr>
              <a:t>Plan de Recuperación y Evaluación Aprende en Casa</a:t>
            </a:r>
            <a:endParaRPr sz="1600">
              <a:solidFill>
                <a:schemeClr val="dk1"/>
              </a:solidFill>
              <a:latin typeface="Calibri"/>
              <a:ea typeface="Calibri"/>
              <a:cs typeface="Calibri"/>
              <a:sym typeface="Calibri"/>
            </a:endParaRPr>
          </a:p>
          <a:p>
            <a:pPr marL="4445" marR="0" lvl="0" indent="0" algn="ctr" rtl="0">
              <a:lnSpc>
                <a:spcPct val="100000"/>
              </a:lnSpc>
              <a:spcBef>
                <a:spcPts val="1005"/>
              </a:spcBef>
              <a:spcAft>
                <a:spcPts val="0"/>
              </a:spcAft>
              <a:buClr>
                <a:srgbClr val="990099"/>
              </a:buClr>
              <a:buSzPts val="1400"/>
              <a:buFont typeface="Calibri"/>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353" name="Google Shape;353;p17"/>
          <p:cNvSpPr txBox="1"/>
          <p:nvPr/>
        </p:nvSpPr>
        <p:spPr>
          <a:xfrm>
            <a:off x="804163" y="1644142"/>
            <a:ext cx="876300" cy="239395"/>
          </a:xfrm>
          <a:prstGeom prst="rect">
            <a:avLst/>
          </a:prstGeom>
          <a:noFill/>
          <a:ln>
            <a:noFill/>
          </a:ln>
        </p:spPr>
        <p:txBody>
          <a:bodyPr spcFirstLastPara="1" wrap="square" lIns="0" tIns="13325" rIns="0" bIns="0" anchor="t" anchorCtr="0">
            <a:spAutoFit/>
          </a:bodyPr>
          <a:lstStyle/>
          <a:p>
            <a:pPr marL="12700" marR="0" lvl="0" indent="0" algn="l" rtl="0">
              <a:lnSpc>
                <a:spcPct val="100000"/>
              </a:lnSpc>
              <a:spcBef>
                <a:spcPts val="0"/>
              </a:spcBef>
              <a:spcAft>
                <a:spcPts val="0"/>
              </a:spcAft>
              <a:buClr>
                <a:srgbClr val="990099"/>
              </a:buClr>
              <a:buSzPts val="1400"/>
              <a:buFont typeface="Calibri"/>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sp>
        <p:nvSpPr>
          <p:cNvPr id="354" name="Google Shape;354;p17"/>
          <p:cNvSpPr txBox="1"/>
          <p:nvPr/>
        </p:nvSpPr>
        <p:spPr>
          <a:xfrm>
            <a:off x="4718430" y="1644142"/>
            <a:ext cx="2793365" cy="239395"/>
          </a:xfrm>
          <a:prstGeom prst="rect">
            <a:avLst/>
          </a:prstGeom>
          <a:noFill/>
          <a:ln>
            <a:noFill/>
          </a:ln>
        </p:spPr>
        <p:txBody>
          <a:bodyPr spcFirstLastPara="1" wrap="square" lIns="0" tIns="13325" rIns="0" bIns="0" anchor="t" anchorCtr="0">
            <a:spAutoFit/>
          </a:bodyPr>
          <a:lstStyle/>
          <a:p>
            <a:pPr marL="12700" marR="0" lvl="0" indent="0" algn="l" rtl="0">
              <a:lnSpc>
                <a:spcPct val="100000"/>
              </a:lnSpc>
              <a:spcBef>
                <a:spcPts val="0"/>
              </a:spcBef>
              <a:spcAft>
                <a:spcPts val="0"/>
              </a:spcAft>
              <a:buClr>
                <a:srgbClr val="990099"/>
              </a:buClr>
              <a:buSzPts val="1400"/>
              <a:buFont typeface="Calibri"/>
              <a:buNone/>
            </a:pPr>
            <a:r>
              <a:rPr lang="en-US" sz="1400" b="1">
                <a:solidFill>
                  <a:srgbClr val="990099"/>
                </a:solidFill>
                <a:latin typeface="Calibri"/>
                <a:ea typeface="Calibri"/>
                <a:cs typeface="Calibri"/>
                <a:sym typeface="Calibri"/>
              </a:rPr>
              <a:t>Grado:	Plan de Estudios:</a:t>
            </a:r>
            <a:endParaRPr sz="1400">
              <a:solidFill>
                <a:schemeClr val="dk1"/>
              </a:solidFill>
              <a:latin typeface="Calibri"/>
              <a:ea typeface="Calibri"/>
              <a:cs typeface="Calibri"/>
              <a:sym typeface="Calibri"/>
            </a:endParaRPr>
          </a:p>
        </p:txBody>
      </p:sp>
      <p:graphicFrame>
        <p:nvGraphicFramePr>
          <p:cNvPr id="355" name="Google Shape;355;p17"/>
          <p:cNvGraphicFramePr/>
          <p:nvPr/>
        </p:nvGraphicFramePr>
        <p:xfrm>
          <a:off x="533400" y="2033784"/>
          <a:ext cx="3000000" cy="3000000"/>
        </p:xfrm>
        <a:graphic>
          <a:graphicData uri="http://schemas.openxmlformats.org/drawingml/2006/table">
            <a:tbl>
              <a:tblPr>
                <a:noFill/>
                <a:tableStyleId>{D24F70D1-5836-41D9-9953-D54A523C527F}</a:tableStyleId>
              </a:tblPr>
              <a:tblGrid>
                <a:gridCol w="1243750">
                  <a:extLst>
                    <a:ext uri="{9D8B030D-6E8A-4147-A177-3AD203B41FA5}">
                      <a16:colId xmlns:a16="http://schemas.microsoft.com/office/drawing/2014/main" val="20000"/>
                    </a:ext>
                  </a:extLst>
                </a:gridCol>
                <a:gridCol w="1425575">
                  <a:extLst>
                    <a:ext uri="{9D8B030D-6E8A-4147-A177-3AD203B41FA5}">
                      <a16:colId xmlns:a16="http://schemas.microsoft.com/office/drawing/2014/main" val="20001"/>
                    </a:ext>
                  </a:extLst>
                </a:gridCol>
                <a:gridCol w="2824475">
                  <a:extLst>
                    <a:ext uri="{9D8B030D-6E8A-4147-A177-3AD203B41FA5}">
                      <a16:colId xmlns:a16="http://schemas.microsoft.com/office/drawing/2014/main" val="20002"/>
                    </a:ext>
                  </a:extLst>
                </a:gridCol>
                <a:gridCol w="3470900">
                  <a:extLst>
                    <a:ext uri="{9D8B030D-6E8A-4147-A177-3AD203B41FA5}">
                      <a16:colId xmlns:a16="http://schemas.microsoft.com/office/drawing/2014/main" val="20003"/>
                    </a:ext>
                  </a:extLst>
                </a:gridCol>
              </a:tblGrid>
              <a:tr h="199650">
                <a:tc gridSpan="4">
                  <a:txBody>
                    <a:bodyPr/>
                    <a:lstStyle/>
                    <a:p>
                      <a:pPr marL="0" marR="0" lvl="0" indent="0" algn="ctr" rtl="0">
                        <a:lnSpc>
                          <a:spcPct val="119166"/>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TRIMESTRE 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721995"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748030"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 /Contenido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74980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I.Análisis</a:t>
                      </a:r>
                      <a:endParaRPr sz="1200" u="none" strike="noStrike" cap="none">
                        <a:latin typeface="Calibri"/>
                        <a:ea typeface="Calibri"/>
                        <a:cs typeface="Calibri"/>
                        <a:sym typeface="Calibri"/>
                      </a:endParaRPr>
                    </a:p>
                    <a:p>
                      <a:pPr marL="68580" marR="5905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Espacial y  cartografía.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Representaciones</a:t>
                      </a:r>
                      <a:endParaRPr sz="1200" u="none" strike="noStrike" cap="none">
                        <a:latin typeface="Calibri"/>
                        <a:ea typeface="Calibri"/>
                        <a:cs typeface="Calibri"/>
                        <a:sym typeface="Calibri"/>
                      </a:endParaRPr>
                    </a:p>
                    <a:p>
                      <a:pPr marL="67945" marR="610870"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del espacio  geográfico.  Aprendizaje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Interpreta representaciones cartográficas</a:t>
                      </a:r>
                      <a:endParaRPr sz="1200" u="none" strike="noStrike" cap="none">
                        <a:latin typeface="Calibri"/>
                        <a:ea typeface="Calibri"/>
                        <a:cs typeface="Calibri"/>
                        <a:sym typeface="Calibri"/>
                      </a:endParaRPr>
                    </a:p>
                    <a:p>
                      <a:pPr marL="67945" marR="5905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para obtener información de diversos  lugares, regiones, paisajes y territorios.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Conocer e   interpretar distintas representaciones</a:t>
                      </a:r>
                      <a:endParaRPr sz="1200" u="none" strike="noStrike" cap="none">
                        <a:latin typeface="Calibri"/>
                        <a:ea typeface="Calibri"/>
                        <a:cs typeface="Calibri"/>
                        <a:sym typeface="Calibri"/>
                      </a:endParaRPr>
                    </a:p>
                    <a:p>
                      <a:pPr marL="67945" marR="60960"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geográficas, como mapas, planos, croquis e imágenes  de satélite, entre otras, con el fin de obtener  información acerca del espacio geográfico.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75157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I.Análisis</a:t>
                      </a:r>
                      <a:endParaRPr sz="1200" u="none" strike="noStrike" cap="none">
                        <a:latin typeface="Calibri"/>
                        <a:ea typeface="Calibri"/>
                        <a:cs typeface="Calibri"/>
                        <a:sym typeface="Calibri"/>
                      </a:endParaRPr>
                    </a:p>
                    <a:p>
                      <a:pPr marL="68580" marR="5905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espacial	y  cartografía.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Representaciones</a:t>
                      </a:r>
                      <a:endParaRPr sz="1200" u="none" strike="noStrike" cap="none">
                        <a:latin typeface="Calibri"/>
                        <a:ea typeface="Calibri"/>
                        <a:cs typeface="Calibri"/>
                        <a:sym typeface="Calibri"/>
                      </a:endParaRPr>
                    </a:p>
                    <a:p>
                      <a:pPr marL="67945" marR="59689"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del	espacio  geográfico.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Interpreta representaciones cartográficas</a:t>
                      </a:r>
                      <a:endParaRPr sz="1200" u="none" strike="noStrike" cap="none">
                        <a:latin typeface="Calibri"/>
                        <a:ea typeface="Calibri"/>
                        <a:cs typeface="Calibri"/>
                        <a:sym typeface="Calibri"/>
                      </a:endParaRPr>
                    </a:p>
                    <a:p>
                      <a:pPr marL="67945" marR="6096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para obtener información de diversos  lugares, regiones, paisajes y territorios.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Interpretar información  geográfica  de    diversos</a:t>
                      </a:r>
                      <a:endParaRPr sz="1200" u="none" strike="noStrike" cap="none">
                        <a:latin typeface="Calibri"/>
                        <a:ea typeface="Calibri"/>
                        <a:cs typeface="Calibri"/>
                        <a:sym typeface="Calibri"/>
                      </a:endParaRPr>
                    </a:p>
                    <a:p>
                      <a:pPr marL="67945" marR="61594"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lugares, regiones, paisajes y territorios, reconociendo  el lenguaje utilizado en las distintas representaciones  geográficas.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1123200">
                <a:tc>
                  <a:txBody>
                    <a:bodyPr/>
                    <a:lstStyle/>
                    <a:p>
                      <a:pPr marL="806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 Naturaleza</a:t>
                      </a:r>
                      <a:endParaRPr sz="1200" u="none" strike="noStrike" cap="none">
                        <a:latin typeface="Calibri"/>
                        <a:ea typeface="Calibri"/>
                        <a:cs typeface="Calibri"/>
                        <a:sym typeface="Calibri"/>
                      </a:endParaRPr>
                    </a:p>
                    <a:p>
                      <a:pPr marL="146050"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y sociedad.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Procesos naturales y</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biodiversidad.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Explica la relación entre la distribución de</a:t>
                      </a:r>
                      <a:endParaRPr sz="1200" u="none" strike="noStrike" cap="none">
                        <a:latin typeface="Calibri"/>
                        <a:ea typeface="Calibri"/>
                        <a:cs typeface="Calibri"/>
                        <a:sym typeface="Calibri"/>
                      </a:endParaRPr>
                    </a:p>
                    <a:p>
                      <a:pPr marL="67945" marR="59055"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los tipos de relieve y las regiones sísmicas y  volcánicas, con los procesos internos y  externos de la Tierra.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Explicar cómo los procesos internos de la Tierra</a:t>
                      </a:r>
                      <a:endParaRPr sz="1200" u="none" strike="noStrike" cap="none">
                        <a:latin typeface="Calibri"/>
                        <a:ea typeface="Calibri"/>
                        <a:cs typeface="Calibri"/>
                        <a:sym typeface="Calibri"/>
                      </a:endParaRPr>
                    </a:p>
                    <a:p>
                      <a:pPr marL="67945" marR="61594"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provocan actividad sísmica y volcánica, así como la  formación de relieve en la corteza, en combinación  con los procesos externos; ello con la intención de  ubicar las principales regiones sísmicas y volcánicas</a:t>
                      </a:r>
                      <a:endParaRPr sz="1200" u="none" strike="noStrike" cap="none">
                        <a:latin typeface="Calibri"/>
                        <a:ea typeface="Calibri"/>
                        <a:cs typeface="Calibri"/>
                        <a:sym typeface="Calibri"/>
                      </a:endParaRPr>
                    </a:p>
                    <a:p>
                      <a:pPr marL="67945" marR="0" lvl="0" indent="0" algn="just" rtl="0">
                        <a:lnSpc>
                          <a:spcPct val="100000"/>
                        </a:lnSpc>
                        <a:spcBef>
                          <a:spcPts val="35"/>
                        </a:spcBef>
                        <a:spcAft>
                          <a:spcPts val="0"/>
                        </a:spcAft>
                        <a:buSzPts val="1200"/>
                        <a:buFont typeface="Calibri"/>
                        <a:buNone/>
                      </a:pPr>
                      <a:r>
                        <a:rPr lang="en-US" sz="1200" u="none" strike="noStrike" cap="none">
                          <a:latin typeface="Calibri"/>
                          <a:ea typeface="Calibri"/>
                          <a:cs typeface="Calibri"/>
                          <a:sym typeface="Calibri"/>
                        </a:rPr>
                        <a:t>del mundo.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4"/>
                  </a:ext>
                </a:extLst>
              </a:tr>
              <a:tr h="56412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 Naturaleza</a:t>
                      </a:r>
                      <a:endParaRPr sz="1200" u="none" strike="noStrike" cap="none">
                        <a:latin typeface="Calibri"/>
                        <a:ea typeface="Calibri"/>
                        <a:cs typeface="Calibri"/>
                        <a:sym typeface="Calibri"/>
                      </a:endParaRPr>
                    </a:p>
                    <a:p>
                      <a:pPr marL="68580"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y sociedad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Procesos naturales y</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biodiversidad.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Explica la distribución de los tipos de climas</a:t>
                      </a:r>
                      <a:endParaRPr sz="1200" u="none" strike="noStrike" cap="none">
                        <a:latin typeface="Calibri"/>
                        <a:ea typeface="Calibri"/>
                        <a:cs typeface="Calibri"/>
                        <a:sym typeface="Calibri"/>
                      </a:endParaRPr>
                    </a:p>
                    <a:p>
                      <a:pPr marL="67945" marR="6096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en la Tierra a partir de la relación entre sus  elementos y factores.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Conocer cuáles son los elementos y factores del clima,</a:t>
                      </a:r>
                      <a:endParaRPr sz="1200" u="none" strike="noStrike" cap="none">
                        <a:latin typeface="Calibri"/>
                        <a:ea typeface="Calibri"/>
                        <a:cs typeface="Calibri"/>
                        <a:sym typeface="Calibri"/>
                      </a:endParaRPr>
                    </a:p>
                    <a:p>
                      <a:pPr marL="67945" marR="6413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la forma en que interactúan y dan como resultado las  distintas zonas climáticas del planeta.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grpSp>
        <p:nvGrpSpPr>
          <p:cNvPr id="356" name="Google Shape;356;p17"/>
          <p:cNvGrpSpPr/>
          <p:nvPr/>
        </p:nvGrpSpPr>
        <p:grpSpPr>
          <a:xfrm>
            <a:off x="1733550" y="1590802"/>
            <a:ext cx="2857500" cy="352425"/>
            <a:chOff x="1733550" y="1590802"/>
            <a:chExt cx="2857500" cy="352425"/>
          </a:xfrm>
        </p:grpSpPr>
        <p:sp>
          <p:nvSpPr>
            <p:cNvPr id="357" name="Google Shape;357;p17"/>
            <p:cNvSpPr/>
            <p:nvPr/>
          </p:nvSpPr>
          <p:spPr>
            <a:xfrm>
              <a:off x="1733550" y="1590802"/>
              <a:ext cx="2857500" cy="352425"/>
            </a:xfrm>
            <a:custGeom>
              <a:avLst/>
              <a:gdLst/>
              <a:ahLst/>
              <a:cxnLst/>
              <a:rect l="l" t="t" r="r" b="b"/>
              <a:pathLst>
                <a:path w="2857500" h="352425" extrusionOk="0">
                  <a:moveTo>
                    <a:pt x="2798699" y="0"/>
                  </a:moveTo>
                  <a:lnTo>
                    <a:pt x="58674" y="0"/>
                  </a:lnTo>
                  <a:lnTo>
                    <a:pt x="35843" y="4615"/>
                  </a:lnTo>
                  <a:lnTo>
                    <a:pt x="17192" y="17208"/>
                  </a:lnTo>
                  <a:lnTo>
                    <a:pt x="4613" y="35897"/>
                  </a:lnTo>
                  <a:lnTo>
                    <a:pt x="0" y="58800"/>
                  </a:lnTo>
                  <a:lnTo>
                    <a:pt x="0" y="293750"/>
                  </a:lnTo>
                  <a:lnTo>
                    <a:pt x="4613" y="316581"/>
                  </a:lnTo>
                  <a:lnTo>
                    <a:pt x="17192" y="335232"/>
                  </a:lnTo>
                  <a:lnTo>
                    <a:pt x="35843" y="347811"/>
                  </a:lnTo>
                  <a:lnTo>
                    <a:pt x="58674" y="352425"/>
                  </a:lnTo>
                  <a:lnTo>
                    <a:pt x="2798699" y="352425"/>
                  </a:lnTo>
                  <a:lnTo>
                    <a:pt x="2821602" y="347811"/>
                  </a:lnTo>
                  <a:lnTo>
                    <a:pt x="2840291" y="335232"/>
                  </a:lnTo>
                  <a:lnTo>
                    <a:pt x="2852884" y="316581"/>
                  </a:lnTo>
                  <a:lnTo>
                    <a:pt x="2857500" y="293750"/>
                  </a:lnTo>
                  <a:lnTo>
                    <a:pt x="2857500" y="58800"/>
                  </a:lnTo>
                  <a:lnTo>
                    <a:pt x="2852884" y="35897"/>
                  </a:lnTo>
                  <a:lnTo>
                    <a:pt x="2840291" y="17208"/>
                  </a:lnTo>
                  <a:lnTo>
                    <a:pt x="2821602" y="4615"/>
                  </a:lnTo>
                  <a:lnTo>
                    <a:pt x="2798699"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358" name="Google Shape;358;p17"/>
            <p:cNvSpPr/>
            <p:nvPr/>
          </p:nvSpPr>
          <p:spPr>
            <a:xfrm>
              <a:off x="1733550" y="1590802"/>
              <a:ext cx="2857500" cy="352425"/>
            </a:xfrm>
            <a:custGeom>
              <a:avLst/>
              <a:gdLst/>
              <a:ahLst/>
              <a:cxnLst/>
              <a:rect l="l" t="t" r="r" b="b"/>
              <a:pathLst>
                <a:path w="2857500" h="352425" extrusionOk="0">
                  <a:moveTo>
                    <a:pt x="0" y="58800"/>
                  </a:moveTo>
                  <a:lnTo>
                    <a:pt x="4613" y="35897"/>
                  </a:lnTo>
                  <a:lnTo>
                    <a:pt x="17192" y="17208"/>
                  </a:lnTo>
                  <a:lnTo>
                    <a:pt x="35843" y="4615"/>
                  </a:lnTo>
                  <a:lnTo>
                    <a:pt x="58674" y="0"/>
                  </a:lnTo>
                  <a:lnTo>
                    <a:pt x="2798699" y="0"/>
                  </a:lnTo>
                  <a:lnTo>
                    <a:pt x="2821602" y="4615"/>
                  </a:lnTo>
                  <a:lnTo>
                    <a:pt x="2840291" y="17208"/>
                  </a:lnTo>
                  <a:lnTo>
                    <a:pt x="2852884" y="35897"/>
                  </a:lnTo>
                  <a:lnTo>
                    <a:pt x="2857500" y="58800"/>
                  </a:lnTo>
                  <a:lnTo>
                    <a:pt x="2857500" y="293750"/>
                  </a:lnTo>
                  <a:lnTo>
                    <a:pt x="2852884" y="316581"/>
                  </a:lnTo>
                  <a:lnTo>
                    <a:pt x="2840291" y="335232"/>
                  </a:lnTo>
                  <a:lnTo>
                    <a:pt x="2821602" y="347811"/>
                  </a:lnTo>
                  <a:lnTo>
                    <a:pt x="2798699" y="352425"/>
                  </a:lnTo>
                  <a:lnTo>
                    <a:pt x="58674" y="352425"/>
                  </a:lnTo>
                  <a:lnTo>
                    <a:pt x="35843" y="347811"/>
                  </a:lnTo>
                  <a:lnTo>
                    <a:pt x="17192" y="335232"/>
                  </a:lnTo>
                  <a:lnTo>
                    <a:pt x="4613" y="316581"/>
                  </a:lnTo>
                  <a:lnTo>
                    <a:pt x="0" y="293750"/>
                  </a:lnTo>
                  <a:lnTo>
                    <a:pt x="0" y="58800"/>
                  </a:lnTo>
                  <a:close/>
                </a:path>
              </a:pathLst>
            </a:custGeom>
            <a:noFill/>
            <a:ln w="12700"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359" name="Google Shape;359;p17"/>
          <p:cNvSpPr txBox="1"/>
          <p:nvPr/>
        </p:nvSpPr>
        <p:spPr>
          <a:xfrm>
            <a:off x="1748496" y="1638046"/>
            <a:ext cx="2827655" cy="208279"/>
          </a:xfrm>
          <a:prstGeom prst="rect">
            <a:avLst/>
          </a:prstGeom>
          <a:noFill/>
          <a:ln>
            <a:noFill/>
          </a:ln>
        </p:spPr>
        <p:txBody>
          <a:bodyPr spcFirstLastPara="1" wrap="square" lIns="0" tIns="12700" rIns="0" bIns="0" anchor="t" anchorCtr="0">
            <a:spAutoFit/>
          </a:bodyPr>
          <a:lstStyle/>
          <a:p>
            <a:pPr marL="635" marR="0" lvl="0" indent="0" algn="ctr"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Geografía</a:t>
            </a:r>
            <a:endParaRPr sz="1200">
              <a:solidFill>
                <a:schemeClr val="dk1"/>
              </a:solidFill>
              <a:latin typeface="Calibri"/>
              <a:ea typeface="Calibri"/>
              <a:cs typeface="Calibri"/>
              <a:sym typeface="Calibri"/>
            </a:endParaRPr>
          </a:p>
        </p:txBody>
      </p:sp>
      <p:grpSp>
        <p:nvGrpSpPr>
          <p:cNvPr id="360" name="Google Shape;360;p17"/>
          <p:cNvGrpSpPr/>
          <p:nvPr/>
        </p:nvGrpSpPr>
        <p:grpSpPr>
          <a:xfrm>
            <a:off x="7743825" y="1614297"/>
            <a:ext cx="1638300" cy="333375"/>
            <a:chOff x="7743825" y="1614297"/>
            <a:chExt cx="1638300" cy="333375"/>
          </a:xfrm>
        </p:grpSpPr>
        <p:sp>
          <p:nvSpPr>
            <p:cNvPr id="361" name="Google Shape;361;p17"/>
            <p:cNvSpPr/>
            <p:nvPr/>
          </p:nvSpPr>
          <p:spPr>
            <a:xfrm>
              <a:off x="7743825" y="1614297"/>
              <a:ext cx="1638300" cy="333375"/>
            </a:xfrm>
            <a:custGeom>
              <a:avLst/>
              <a:gdLst/>
              <a:ahLst/>
              <a:cxnLst/>
              <a:rect l="l" t="t" r="r" b="b"/>
              <a:pathLst>
                <a:path w="1638300" h="333375" extrusionOk="0">
                  <a:moveTo>
                    <a:pt x="1582674" y="0"/>
                  </a:moveTo>
                  <a:lnTo>
                    <a:pt x="55625" y="0"/>
                  </a:lnTo>
                  <a:lnTo>
                    <a:pt x="33968" y="4369"/>
                  </a:lnTo>
                  <a:lnTo>
                    <a:pt x="16287" y="16287"/>
                  </a:lnTo>
                  <a:lnTo>
                    <a:pt x="4369" y="33968"/>
                  </a:lnTo>
                  <a:lnTo>
                    <a:pt x="0" y="55625"/>
                  </a:lnTo>
                  <a:lnTo>
                    <a:pt x="0" y="277875"/>
                  </a:lnTo>
                  <a:lnTo>
                    <a:pt x="4369" y="299460"/>
                  </a:lnTo>
                  <a:lnTo>
                    <a:pt x="16287" y="317103"/>
                  </a:lnTo>
                  <a:lnTo>
                    <a:pt x="33968" y="329007"/>
                  </a:lnTo>
                  <a:lnTo>
                    <a:pt x="55625" y="333375"/>
                  </a:lnTo>
                  <a:lnTo>
                    <a:pt x="1582674" y="333375"/>
                  </a:lnTo>
                  <a:lnTo>
                    <a:pt x="1604331" y="329007"/>
                  </a:lnTo>
                  <a:lnTo>
                    <a:pt x="1622012" y="317103"/>
                  </a:lnTo>
                  <a:lnTo>
                    <a:pt x="1633930" y="299460"/>
                  </a:lnTo>
                  <a:lnTo>
                    <a:pt x="1638300" y="277875"/>
                  </a:lnTo>
                  <a:lnTo>
                    <a:pt x="1638300" y="55625"/>
                  </a:lnTo>
                  <a:lnTo>
                    <a:pt x="1633930" y="33968"/>
                  </a:lnTo>
                  <a:lnTo>
                    <a:pt x="1622012" y="16287"/>
                  </a:lnTo>
                  <a:lnTo>
                    <a:pt x="1604331" y="4369"/>
                  </a:lnTo>
                  <a:lnTo>
                    <a:pt x="1582674"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362" name="Google Shape;362;p17"/>
            <p:cNvSpPr/>
            <p:nvPr/>
          </p:nvSpPr>
          <p:spPr>
            <a:xfrm>
              <a:off x="7743825" y="1614297"/>
              <a:ext cx="1638300" cy="333375"/>
            </a:xfrm>
            <a:custGeom>
              <a:avLst/>
              <a:gdLst/>
              <a:ahLst/>
              <a:cxnLst/>
              <a:rect l="l" t="t" r="r" b="b"/>
              <a:pathLst>
                <a:path w="1638300" h="333375" extrusionOk="0">
                  <a:moveTo>
                    <a:pt x="0" y="55625"/>
                  </a:moveTo>
                  <a:lnTo>
                    <a:pt x="4369" y="33968"/>
                  </a:lnTo>
                  <a:lnTo>
                    <a:pt x="16287" y="16287"/>
                  </a:lnTo>
                  <a:lnTo>
                    <a:pt x="33968" y="4369"/>
                  </a:lnTo>
                  <a:lnTo>
                    <a:pt x="55625" y="0"/>
                  </a:lnTo>
                  <a:lnTo>
                    <a:pt x="1582674" y="0"/>
                  </a:lnTo>
                  <a:lnTo>
                    <a:pt x="1604331" y="4369"/>
                  </a:lnTo>
                  <a:lnTo>
                    <a:pt x="1622012" y="16287"/>
                  </a:lnTo>
                  <a:lnTo>
                    <a:pt x="1633930" y="33968"/>
                  </a:lnTo>
                  <a:lnTo>
                    <a:pt x="1638300" y="55625"/>
                  </a:lnTo>
                  <a:lnTo>
                    <a:pt x="1638300" y="277875"/>
                  </a:lnTo>
                  <a:lnTo>
                    <a:pt x="1633930" y="299460"/>
                  </a:lnTo>
                  <a:lnTo>
                    <a:pt x="1622012" y="317103"/>
                  </a:lnTo>
                  <a:lnTo>
                    <a:pt x="1604331" y="329007"/>
                  </a:lnTo>
                  <a:lnTo>
                    <a:pt x="1582674" y="333375"/>
                  </a:lnTo>
                  <a:lnTo>
                    <a:pt x="55625" y="333375"/>
                  </a:lnTo>
                  <a:lnTo>
                    <a:pt x="33968" y="329007"/>
                  </a:lnTo>
                  <a:lnTo>
                    <a:pt x="16287" y="317103"/>
                  </a:lnTo>
                  <a:lnTo>
                    <a:pt x="4369" y="299460"/>
                  </a:lnTo>
                  <a:lnTo>
                    <a:pt x="0" y="277875"/>
                  </a:lnTo>
                  <a:lnTo>
                    <a:pt x="0" y="55625"/>
                  </a:lnTo>
                  <a:close/>
                </a:path>
              </a:pathLst>
            </a:custGeom>
            <a:noFill/>
            <a:ln w="12700"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363" name="Google Shape;363;p17"/>
          <p:cNvSpPr txBox="1"/>
          <p:nvPr/>
        </p:nvSpPr>
        <p:spPr>
          <a:xfrm>
            <a:off x="7758318" y="1660905"/>
            <a:ext cx="1609725" cy="208279"/>
          </a:xfrm>
          <a:prstGeom prst="rect">
            <a:avLst/>
          </a:prstGeom>
          <a:noFill/>
          <a:ln>
            <a:noFill/>
          </a:ln>
        </p:spPr>
        <p:txBody>
          <a:bodyPr spcFirstLastPara="1" wrap="square" lIns="0" tIns="12700" rIns="0" bIns="0" anchor="t" anchorCtr="0">
            <a:spAutoFit/>
          </a:bodyPr>
          <a:lstStyle/>
          <a:p>
            <a:pPr marL="492125" marR="0" lvl="0" indent="0" algn="l"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A. Clave 2017</a:t>
            </a:r>
            <a:endParaRPr sz="1200">
              <a:solidFill>
                <a:schemeClr val="dk1"/>
              </a:solidFill>
              <a:latin typeface="Calibri"/>
              <a:ea typeface="Calibri"/>
              <a:cs typeface="Calibri"/>
              <a:sym typeface="Calibri"/>
            </a:endParaRPr>
          </a:p>
        </p:txBody>
      </p:sp>
      <p:grpSp>
        <p:nvGrpSpPr>
          <p:cNvPr id="364" name="Google Shape;364;p17"/>
          <p:cNvGrpSpPr/>
          <p:nvPr/>
        </p:nvGrpSpPr>
        <p:grpSpPr>
          <a:xfrm>
            <a:off x="5295900" y="1571752"/>
            <a:ext cx="885825" cy="333375"/>
            <a:chOff x="5295900" y="1571752"/>
            <a:chExt cx="885825" cy="333375"/>
          </a:xfrm>
        </p:grpSpPr>
        <p:sp>
          <p:nvSpPr>
            <p:cNvPr id="365" name="Google Shape;365;p17"/>
            <p:cNvSpPr/>
            <p:nvPr/>
          </p:nvSpPr>
          <p:spPr>
            <a:xfrm>
              <a:off x="5295900" y="1571752"/>
              <a:ext cx="885825" cy="333375"/>
            </a:xfrm>
            <a:custGeom>
              <a:avLst/>
              <a:gdLst/>
              <a:ahLst/>
              <a:cxnLst/>
              <a:rect l="l" t="t" r="r" b="b"/>
              <a:pathLst>
                <a:path w="885825" h="333375" extrusionOk="0">
                  <a:moveTo>
                    <a:pt x="830199" y="0"/>
                  </a:moveTo>
                  <a:lnTo>
                    <a:pt x="55625" y="0"/>
                  </a:lnTo>
                  <a:lnTo>
                    <a:pt x="33968" y="4369"/>
                  </a:lnTo>
                  <a:lnTo>
                    <a:pt x="16287" y="16287"/>
                  </a:lnTo>
                  <a:lnTo>
                    <a:pt x="4369" y="33968"/>
                  </a:lnTo>
                  <a:lnTo>
                    <a:pt x="0" y="55625"/>
                  </a:lnTo>
                  <a:lnTo>
                    <a:pt x="0" y="277875"/>
                  </a:lnTo>
                  <a:lnTo>
                    <a:pt x="4369" y="299460"/>
                  </a:lnTo>
                  <a:lnTo>
                    <a:pt x="16287" y="317103"/>
                  </a:lnTo>
                  <a:lnTo>
                    <a:pt x="33968" y="329007"/>
                  </a:lnTo>
                  <a:lnTo>
                    <a:pt x="55625" y="333375"/>
                  </a:lnTo>
                  <a:lnTo>
                    <a:pt x="830199" y="333375"/>
                  </a:lnTo>
                  <a:lnTo>
                    <a:pt x="851856" y="329007"/>
                  </a:lnTo>
                  <a:lnTo>
                    <a:pt x="869537" y="317103"/>
                  </a:lnTo>
                  <a:lnTo>
                    <a:pt x="881455" y="299460"/>
                  </a:lnTo>
                  <a:lnTo>
                    <a:pt x="885825" y="277875"/>
                  </a:lnTo>
                  <a:lnTo>
                    <a:pt x="885825" y="55625"/>
                  </a:lnTo>
                  <a:lnTo>
                    <a:pt x="881455" y="33968"/>
                  </a:lnTo>
                  <a:lnTo>
                    <a:pt x="869537" y="16287"/>
                  </a:lnTo>
                  <a:lnTo>
                    <a:pt x="851856" y="4369"/>
                  </a:lnTo>
                  <a:lnTo>
                    <a:pt x="830199" y="0"/>
                  </a:lnTo>
                  <a:close/>
                </a:path>
              </a:pathLst>
            </a:custGeom>
            <a:solidFill>
              <a:srgbClr val="DEEBF7"/>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366" name="Google Shape;366;p17"/>
            <p:cNvSpPr/>
            <p:nvPr/>
          </p:nvSpPr>
          <p:spPr>
            <a:xfrm>
              <a:off x="5295900" y="1571752"/>
              <a:ext cx="885825" cy="333375"/>
            </a:xfrm>
            <a:custGeom>
              <a:avLst/>
              <a:gdLst/>
              <a:ahLst/>
              <a:cxnLst/>
              <a:rect l="l" t="t" r="r" b="b"/>
              <a:pathLst>
                <a:path w="885825" h="333375" extrusionOk="0">
                  <a:moveTo>
                    <a:pt x="0" y="55625"/>
                  </a:moveTo>
                  <a:lnTo>
                    <a:pt x="4369" y="33968"/>
                  </a:lnTo>
                  <a:lnTo>
                    <a:pt x="16287" y="16287"/>
                  </a:lnTo>
                  <a:lnTo>
                    <a:pt x="33968" y="4369"/>
                  </a:lnTo>
                  <a:lnTo>
                    <a:pt x="55625" y="0"/>
                  </a:lnTo>
                  <a:lnTo>
                    <a:pt x="830199" y="0"/>
                  </a:lnTo>
                  <a:lnTo>
                    <a:pt x="851856" y="4369"/>
                  </a:lnTo>
                  <a:lnTo>
                    <a:pt x="869537" y="16287"/>
                  </a:lnTo>
                  <a:lnTo>
                    <a:pt x="881455" y="33968"/>
                  </a:lnTo>
                  <a:lnTo>
                    <a:pt x="885825" y="55625"/>
                  </a:lnTo>
                  <a:lnTo>
                    <a:pt x="885825" y="277875"/>
                  </a:lnTo>
                  <a:lnTo>
                    <a:pt x="881455" y="299460"/>
                  </a:lnTo>
                  <a:lnTo>
                    <a:pt x="869537" y="317103"/>
                  </a:lnTo>
                  <a:lnTo>
                    <a:pt x="851856" y="329007"/>
                  </a:lnTo>
                  <a:lnTo>
                    <a:pt x="830199" y="333375"/>
                  </a:lnTo>
                  <a:lnTo>
                    <a:pt x="55625" y="333375"/>
                  </a:lnTo>
                  <a:lnTo>
                    <a:pt x="33968" y="329007"/>
                  </a:lnTo>
                  <a:lnTo>
                    <a:pt x="16287" y="317103"/>
                  </a:lnTo>
                  <a:lnTo>
                    <a:pt x="4369" y="299460"/>
                  </a:lnTo>
                  <a:lnTo>
                    <a:pt x="0" y="277875"/>
                  </a:lnTo>
                  <a:lnTo>
                    <a:pt x="0" y="55625"/>
                  </a:lnTo>
                  <a:close/>
                </a:path>
              </a:pathLst>
            </a:custGeom>
            <a:noFill/>
            <a:ln w="12700" cap="flat" cmpd="sng">
              <a:solidFill>
                <a:srgbClr val="41709C"/>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367" name="Google Shape;367;p17"/>
          <p:cNvSpPr txBox="1"/>
          <p:nvPr/>
        </p:nvSpPr>
        <p:spPr>
          <a:xfrm>
            <a:off x="5662040" y="1618234"/>
            <a:ext cx="15557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rgbClr val="1F4E79"/>
              </a:buClr>
              <a:buSzPts val="1200"/>
              <a:buFont typeface="Calibri"/>
              <a:buNone/>
            </a:pPr>
            <a:r>
              <a:rPr lang="en-US" sz="1200" b="1">
                <a:solidFill>
                  <a:srgbClr val="1F4E79"/>
                </a:solidFill>
                <a:latin typeface="Calibri"/>
                <a:ea typeface="Calibri"/>
                <a:cs typeface="Calibri"/>
                <a:sym typeface="Calibri"/>
              </a:rPr>
              <a:t>1°</a:t>
            </a:r>
            <a:endParaRPr sz="120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graphicFrame>
        <p:nvGraphicFramePr>
          <p:cNvPr id="372" name="Google Shape;372;p18"/>
          <p:cNvGraphicFramePr/>
          <p:nvPr/>
        </p:nvGraphicFramePr>
        <p:xfrm>
          <a:off x="685799" y="961897"/>
          <a:ext cx="3000000" cy="3000000"/>
        </p:xfrm>
        <a:graphic>
          <a:graphicData uri="http://schemas.openxmlformats.org/drawingml/2006/table">
            <a:tbl>
              <a:tblPr>
                <a:noFill/>
                <a:tableStyleId>{D24F70D1-5836-41D9-9953-D54A523C527F}</a:tableStyleId>
              </a:tblPr>
              <a:tblGrid>
                <a:gridCol w="1008150">
                  <a:extLst>
                    <a:ext uri="{9D8B030D-6E8A-4147-A177-3AD203B41FA5}">
                      <a16:colId xmlns:a16="http://schemas.microsoft.com/office/drawing/2014/main" val="20000"/>
                    </a:ext>
                  </a:extLst>
                </a:gridCol>
                <a:gridCol w="1459275">
                  <a:extLst>
                    <a:ext uri="{9D8B030D-6E8A-4147-A177-3AD203B41FA5}">
                      <a16:colId xmlns:a16="http://schemas.microsoft.com/office/drawing/2014/main" val="20001"/>
                    </a:ext>
                  </a:extLst>
                </a:gridCol>
                <a:gridCol w="2891225">
                  <a:extLst>
                    <a:ext uri="{9D8B030D-6E8A-4147-A177-3AD203B41FA5}">
                      <a16:colId xmlns:a16="http://schemas.microsoft.com/office/drawing/2014/main" val="20002"/>
                    </a:ext>
                  </a:extLst>
                </a:gridCol>
                <a:gridCol w="3552925">
                  <a:extLst>
                    <a:ext uri="{9D8B030D-6E8A-4147-A177-3AD203B41FA5}">
                      <a16:colId xmlns:a16="http://schemas.microsoft.com/office/drawing/2014/main" val="20003"/>
                    </a:ext>
                  </a:extLst>
                </a:gridCol>
              </a:tblGrid>
              <a:tr h="56387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 Naturaleza</a:t>
                      </a:r>
                      <a:endParaRPr sz="1200" u="none" strike="noStrike" cap="none">
                        <a:latin typeface="Calibri"/>
                        <a:ea typeface="Calibri"/>
                        <a:cs typeface="Calibri"/>
                        <a:sym typeface="Calibri"/>
                      </a:endParaRPr>
                    </a:p>
                    <a:p>
                      <a:pPr marL="68580"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y sociedad.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Procesos naturales y</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biodiversidad.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Explica la distribución de los tipos de climas</a:t>
                      </a:r>
                      <a:endParaRPr sz="1200" u="none" strike="noStrike" cap="none">
                        <a:latin typeface="Calibri"/>
                        <a:ea typeface="Calibri"/>
                        <a:cs typeface="Calibri"/>
                        <a:sym typeface="Calibri"/>
                      </a:endParaRPr>
                    </a:p>
                    <a:p>
                      <a:pPr marL="67945" marR="5905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en la Tierra a partir de la relación entre sus  elementos y factores.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Conocer la distribución de los climas en el mundo y en</a:t>
                      </a:r>
                      <a:endParaRPr sz="1200" u="none" strike="noStrike" cap="none">
                        <a:latin typeface="Calibri"/>
                        <a:ea typeface="Calibri"/>
                        <a:cs typeface="Calibri"/>
                        <a:sym typeface="Calibri"/>
                      </a:endParaRPr>
                    </a:p>
                    <a:p>
                      <a:pPr marL="67945" marR="6350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México, a partir del estudio de los elementos y  factores del clima y sus interacciones.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0"/>
                  </a:ext>
                </a:extLst>
              </a:tr>
              <a:tr h="130950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 Naturaleza</a:t>
                      </a:r>
                      <a:endParaRPr sz="1200" u="none" strike="noStrike" cap="none">
                        <a:latin typeface="Calibri"/>
                        <a:ea typeface="Calibri"/>
                        <a:cs typeface="Calibri"/>
                        <a:sym typeface="Calibri"/>
                      </a:endParaRPr>
                    </a:p>
                    <a:p>
                      <a:pPr marL="68580"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y sociedad.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Procesos naturales y</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biodiversidad.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Argumenta que la biodiversidad de la Tierra</a:t>
                      </a:r>
                      <a:endParaRPr sz="1200" u="none" strike="noStrike" cap="none">
                        <a:latin typeface="Calibri"/>
                        <a:ea typeface="Calibri"/>
                        <a:cs typeface="Calibri"/>
                        <a:sym typeface="Calibri"/>
                      </a:endParaRPr>
                    </a:p>
                    <a:p>
                      <a:pPr marL="67945" marR="59689"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es resultado	 de las relaciones       e   interacciones	entre los componentes</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naturales del espacio geográfico.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Argumentar     cómo  la  biodiversidad  es     una</a:t>
                      </a:r>
                      <a:endParaRPr sz="1200" u="none" strike="noStrike" cap="none">
                        <a:latin typeface="Calibri"/>
                        <a:ea typeface="Calibri"/>
                        <a:cs typeface="Calibri"/>
                        <a:sym typeface="Calibri"/>
                      </a:endParaRPr>
                    </a:p>
                    <a:p>
                      <a:pPr marL="67945" marR="62230"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manifestación de las interacciones de los  componentes naturales del espacio geográfico. Es</a:t>
                      </a:r>
                      <a:endParaRPr sz="1200" u="none" strike="noStrike" cap="none">
                        <a:latin typeface="Calibri"/>
                        <a:ea typeface="Calibri"/>
                        <a:cs typeface="Calibri"/>
                        <a:sym typeface="Calibri"/>
                      </a:endParaRPr>
                    </a:p>
                    <a:p>
                      <a:pPr marL="67945" marR="0" lvl="0" indent="0" algn="just"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necesario que los alumnos identifiquen que una</a:t>
                      </a:r>
                      <a:endParaRPr sz="1200" u="none" strike="noStrike" cap="none">
                        <a:latin typeface="Calibri"/>
                        <a:ea typeface="Calibri"/>
                        <a:cs typeface="Calibri"/>
                        <a:sym typeface="Calibri"/>
                      </a:endParaRPr>
                    </a:p>
                    <a:p>
                      <a:pPr marL="67945" marR="60325" lvl="0" indent="0" algn="just"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región se compone de un tipo de vegetación y fauna  asociada, y que la alteración en uno de sus  componentes repercute en todos los demás.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373" name="Google Shape;373;p18"/>
          <p:cNvSpPr txBox="1">
            <a:spLocks noGrp="1"/>
          </p:cNvSpPr>
          <p:nvPr>
            <p:ph type="ftr" idx="4294967295"/>
          </p:nvPr>
        </p:nvSpPr>
        <p:spPr>
          <a:xfrm>
            <a:off x="792276" y="7208469"/>
            <a:ext cx="742315" cy="126365"/>
          </a:xfrm>
          <a:prstGeom prst="rect">
            <a:avLst/>
          </a:prstGeom>
          <a:noFill/>
          <a:ln>
            <a:noFill/>
          </a:ln>
        </p:spPr>
        <p:txBody>
          <a:bodyPr spcFirstLastPara="1" wrap="square" lIns="0" tIns="0" rIns="0" bIns="0" anchor="t" anchorCtr="0">
            <a:spAutoFit/>
          </a:bodyPr>
          <a:lstStyle/>
          <a:p>
            <a:pPr marL="12700" lvl="0" indent="0" algn="l" rtl="0">
              <a:lnSpc>
                <a:spcPct val="106875"/>
              </a:lnSpc>
              <a:spcBef>
                <a:spcPts val="0"/>
              </a:spcBef>
              <a:spcAft>
                <a:spcPts val="0"/>
              </a:spcAft>
              <a:buClr>
                <a:srgbClr val="993366"/>
              </a:buClr>
              <a:buSzPts val="800"/>
              <a:buFont typeface="Calibri"/>
              <a:buNone/>
            </a:pPr>
            <a:r>
              <a:rPr lang="en-US"/>
              <a:t>#QuédateEnCasa</a:t>
            </a:r>
            <a:endParaRPr/>
          </a:p>
        </p:txBody>
      </p:sp>
      <p:graphicFrame>
        <p:nvGraphicFramePr>
          <p:cNvPr id="374" name="Google Shape;374;p18"/>
          <p:cNvGraphicFramePr/>
          <p:nvPr/>
        </p:nvGraphicFramePr>
        <p:xfrm>
          <a:off x="685799" y="3107003"/>
          <a:ext cx="3000000" cy="3000000"/>
        </p:xfrm>
        <a:graphic>
          <a:graphicData uri="http://schemas.openxmlformats.org/drawingml/2006/table">
            <a:tbl>
              <a:tblPr>
                <a:noFill/>
                <a:tableStyleId>{D24F70D1-5836-41D9-9953-D54A523C527F}</a:tableStyleId>
              </a:tblPr>
              <a:tblGrid>
                <a:gridCol w="1008150">
                  <a:extLst>
                    <a:ext uri="{9D8B030D-6E8A-4147-A177-3AD203B41FA5}">
                      <a16:colId xmlns:a16="http://schemas.microsoft.com/office/drawing/2014/main" val="20000"/>
                    </a:ext>
                  </a:extLst>
                </a:gridCol>
                <a:gridCol w="1459275">
                  <a:extLst>
                    <a:ext uri="{9D8B030D-6E8A-4147-A177-3AD203B41FA5}">
                      <a16:colId xmlns:a16="http://schemas.microsoft.com/office/drawing/2014/main" val="20001"/>
                    </a:ext>
                  </a:extLst>
                </a:gridCol>
                <a:gridCol w="2891225">
                  <a:extLst>
                    <a:ext uri="{9D8B030D-6E8A-4147-A177-3AD203B41FA5}">
                      <a16:colId xmlns:a16="http://schemas.microsoft.com/office/drawing/2014/main" val="20002"/>
                    </a:ext>
                  </a:extLst>
                </a:gridCol>
                <a:gridCol w="3552925">
                  <a:extLst>
                    <a:ext uri="{9D8B030D-6E8A-4147-A177-3AD203B41FA5}">
                      <a16:colId xmlns:a16="http://schemas.microsoft.com/office/drawing/2014/main" val="20003"/>
                    </a:ext>
                  </a:extLst>
                </a:gridCol>
              </a:tblGrid>
              <a:tr h="199650">
                <a:tc gridSpan="4">
                  <a:txBody>
                    <a:bodyPr/>
                    <a:lstStyle/>
                    <a:p>
                      <a:pPr marL="0" marR="0" lvl="0" indent="0" algn="ctr" rtl="0">
                        <a:lnSpc>
                          <a:spcPct val="119166"/>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TRIMESTRE II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721995"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748030"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 /Contenido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74980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 Naturaleza</a:t>
                      </a:r>
                      <a:endParaRPr sz="1200" u="none" strike="noStrike" cap="none">
                        <a:latin typeface="Calibri"/>
                        <a:ea typeface="Calibri"/>
                        <a:cs typeface="Calibri"/>
                        <a:sym typeface="Calibri"/>
                      </a:endParaRPr>
                    </a:p>
                    <a:p>
                      <a:pPr marL="68580"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y sociedad.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Dinámica	de la</a:t>
                      </a:r>
                      <a:endParaRPr sz="1200" u="none" strike="noStrike" cap="none">
                        <a:latin typeface="Calibri"/>
                        <a:ea typeface="Calibri"/>
                        <a:cs typeface="Calibri"/>
                        <a:sym typeface="Calibri"/>
                      </a:endParaRPr>
                    </a:p>
                    <a:p>
                      <a:pPr marL="67945" marR="59689"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población	y sus  implicaciones.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Argumenta    implicaciones  ambientales,</a:t>
                      </a:r>
                      <a:endParaRPr sz="1200" u="none" strike="noStrike" cap="none">
                        <a:latin typeface="Calibri"/>
                        <a:ea typeface="Calibri"/>
                        <a:cs typeface="Calibri"/>
                        <a:sym typeface="Calibri"/>
                      </a:endParaRPr>
                    </a:p>
                    <a:p>
                      <a:pPr marL="67945" marR="60960"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sociales y económicas del crecimiento, la  composición y la distribución de la  población en el mundo.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Reconocer las consecuencias sociales, económicas y</a:t>
                      </a:r>
                      <a:endParaRPr sz="1200" u="none" strike="noStrike" cap="none">
                        <a:latin typeface="Calibri"/>
                        <a:ea typeface="Calibri"/>
                        <a:cs typeface="Calibri"/>
                        <a:sym typeface="Calibri"/>
                      </a:endParaRPr>
                    </a:p>
                    <a:p>
                      <a:pPr marL="67945" marR="6223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ambientales de la distribución de la población en  México y el mundo.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75170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 Naturaleza</a:t>
                      </a:r>
                      <a:endParaRPr sz="1200" u="none" strike="noStrike" cap="none">
                        <a:latin typeface="Calibri"/>
                        <a:ea typeface="Calibri"/>
                        <a:cs typeface="Calibri"/>
                        <a:sym typeface="Calibri"/>
                      </a:endParaRPr>
                    </a:p>
                    <a:p>
                      <a:pPr marL="68580"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y sociedad.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Dinámica	de la</a:t>
                      </a:r>
                      <a:endParaRPr sz="1200" u="none" strike="noStrike" cap="none">
                        <a:latin typeface="Calibri"/>
                        <a:ea typeface="Calibri"/>
                        <a:cs typeface="Calibri"/>
                        <a:sym typeface="Calibri"/>
                      </a:endParaRPr>
                    </a:p>
                    <a:p>
                      <a:pPr marL="67945" marR="59689"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Población y	sus  implicaciones.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Explica causas y   consecuencias de la</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migración en casos específicos en el mundo.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Identificar las causas y consecuencias de la migración</a:t>
                      </a:r>
                      <a:endParaRPr sz="1200" u="none" strike="noStrike" cap="none">
                        <a:latin typeface="Calibri"/>
                        <a:ea typeface="Calibri"/>
                        <a:cs typeface="Calibri"/>
                        <a:sym typeface="Calibri"/>
                      </a:endParaRPr>
                    </a:p>
                    <a:p>
                      <a:pPr marL="67945" marR="60960"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mediante el análisis de ejemplos concretos de los  principales flujos migratorios en el mundo a partir de  la elaboración de material cartográfico.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93582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 Naturaleza</a:t>
                      </a:r>
                      <a:endParaRPr sz="1200" u="none" strike="noStrike" cap="none">
                        <a:latin typeface="Calibri"/>
                        <a:ea typeface="Calibri"/>
                        <a:cs typeface="Calibri"/>
                        <a:sym typeface="Calibri"/>
                      </a:endParaRPr>
                    </a:p>
                    <a:p>
                      <a:pPr marL="68580"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y sociedad.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Dinámica de	la</a:t>
                      </a:r>
                      <a:endParaRPr sz="1200" u="none" strike="noStrike" cap="none">
                        <a:latin typeface="Calibri"/>
                        <a:ea typeface="Calibri"/>
                        <a:cs typeface="Calibri"/>
                        <a:sym typeface="Calibri"/>
                      </a:endParaRPr>
                    </a:p>
                    <a:p>
                      <a:pPr marL="67945" marR="59689"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Población y	sus  implicaciones.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Explica causas y   consecuencias de la</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migración en casos específicos en el mundo.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Localizar en mapas los principales flujos migratorios</a:t>
                      </a:r>
                      <a:endParaRPr sz="1200" u="none" strike="noStrike" cap="none">
                        <a:latin typeface="Calibri"/>
                        <a:ea typeface="Calibri"/>
                        <a:cs typeface="Calibri"/>
                        <a:sym typeface="Calibri"/>
                      </a:endParaRPr>
                    </a:p>
                    <a:p>
                      <a:pPr marL="67945" marR="61594"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en México y el mundo para explicar las relaciones  entre los factores económicos, sociales, políticos y  medioambientales que intervienen en la migración  dentro de un país y a través de las fronteras.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r h="56555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 Naturaleza</a:t>
                      </a:r>
                      <a:endParaRPr sz="1200" u="none" strike="noStrike" cap="none">
                        <a:latin typeface="Calibri"/>
                        <a:ea typeface="Calibri"/>
                        <a:cs typeface="Calibri"/>
                        <a:sym typeface="Calibri"/>
                      </a:endParaRPr>
                    </a:p>
                    <a:p>
                      <a:pPr marL="68580"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y sociedad.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Diversidad cultural e</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interculturalidad.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Asume una actitud de respeto y empatía</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hacia la diversidad cultural local, nacional y</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Identificar los rasgos que conforman la cultura y la</a:t>
                      </a:r>
                      <a:endParaRPr sz="1200" u="none" strike="noStrike" cap="none">
                        <a:latin typeface="Calibri"/>
                        <a:ea typeface="Calibri"/>
                        <a:cs typeface="Calibri"/>
                        <a:sym typeface="Calibri"/>
                      </a:endParaRPr>
                    </a:p>
                    <a:p>
                      <a:pPr marL="67945" marR="6159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enorme	diversidad	existente,	a	través	del  reconocimiento de   las distintas manifestaciones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graphicFrame>
        <p:nvGraphicFramePr>
          <p:cNvPr id="379" name="Google Shape;379;p19"/>
          <p:cNvGraphicFramePr/>
          <p:nvPr/>
        </p:nvGraphicFramePr>
        <p:xfrm>
          <a:off x="891539" y="961897"/>
          <a:ext cx="3000000" cy="3000000"/>
        </p:xfrm>
        <a:graphic>
          <a:graphicData uri="http://schemas.openxmlformats.org/drawingml/2006/table">
            <a:tbl>
              <a:tblPr>
                <a:noFill/>
                <a:tableStyleId>{D24F70D1-5836-41D9-9953-D54A523C527F}</a:tableStyleId>
              </a:tblPr>
              <a:tblGrid>
                <a:gridCol w="984875">
                  <a:extLst>
                    <a:ext uri="{9D8B030D-6E8A-4147-A177-3AD203B41FA5}">
                      <a16:colId xmlns:a16="http://schemas.microsoft.com/office/drawing/2014/main" val="20000"/>
                    </a:ext>
                  </a:extLst>
                </a:gridCol>
                <a:gridCol w="1425575">
                  <a:extLst>
                    <a:ext uri="{9D8B030D-6E8A-4147-A177-3AD203B41FA5}">
                      <a16:colId xmlns:a16="http://schemas.microsoft.com/office/drawing/2014/main" val="20001"/>
                    </a:ext>
                  </a:extLst>
                </a:gridCol>
                <a:gridCol w="2824475">
                  <a:extLst>
                    <a:ext uri="{9D8B030D-6E8A-4147-A177-3AD203B41FA5}">
                      <a16:colId xmlns:a16="http://schemas.microsoft.com/office/drawing/2014/main" val="20002"/>
                    </a:ext>
                  </a:extLst>
                </a:gridCol>
                <a:gridCol w="3470900">
                  <a:extLst>
                    <a:ext uri="{9D8B030D-6E8A-4147-A177-3AD203B41FA5}">
                      <a16:colId xmlns:a16="http://schemas.microsoft.com/office/drawing/2014/main" val="20003"/>
                    </a:ext>
                  </a:extLst>
                </a:gridCol>
              </a:tblGrid>
              <a:tr h="377950">
                <a:tc>
                  <a:txBody>
                    <a:bodyPr/>
                    <a:lstStyle/>
                    <a:p>
                      <a:pPr marL="0" marR="0" lvl="0" indent="0" algn="l" rtl="0">
                        <a:lnSpc>
                          <a:spcPct val="100000"/>
                        </a:lnSpc>
                        <a:spcBef>
                          <a:spcPts val="0"/>
                        </a:spcBef>
                        <a:spcAft>
                          <a:spcPts val="0"/>
                        </a:spcAft>
                        <a:buSzPts val="1100"/>
                        <a:buFont typeface="Calibri"/>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0" marR="0" lvl="0" indent="0" algn="l" rtl="0">
                        <a:lnSpc>
                          <a:spcPct val="100000"/>
                        </a:lnSpc>
                        <a:spcBef>
                          <a:spcPts val="0"/>
                        </a:spcBef>
                        <a:spcAft>
                          <a:spcPts val="0"/>
                        </a:spcAft>
                        <a:buSzPts val="1100"/>
                        <a:buFont typeface="Calibri"/>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mundial, para contribuir a la convivencia</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intercultural.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culturales de los diferentes grupos sociales de México</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y del mundo.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0"/>
                  </a:ext>
                </a:extLst>
              </a:tr>
              <a:tr h="56387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 Naturaleza</a:t>
                      </a:r>
                      <a:endParaRPr sz="1200" u="none" strike="noStrike" cap="none">
                        <a:latin typeface="Calibri"/>
                        <a:ea typeface="Calibri"/>
                        <a:cs typeface="Calibri"/>
                        <a:sym typeface="Calibri"/>
                      </a:endParaRPr>
                    </a:p>
                    <a:p>
                      <a:pPr marL="68580"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y sociedad.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Conflictos</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territoriales.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Analiza causas de conflictos territoriales</a:t>
                      </a:r>
                      <a:endParaRPr sz="1200" u="none" strike="noStrike" cap="none">
                        <a:latin typeface="Calibri"/>
                        <a:ea typeface="Calibri"/>
                        <a:cs typeface="Calibri"/>
                        <a:sym typeface="Calibri"/>
                      </a:endParaRPr>
                    </a:p>
                    <a:p>
                      <a:pPr marL="67945" marR="6096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actuales y sus consecuencias ambientales,  sociales, culturales, políticas y económicas.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Distinguir las consecuencias ambientales, sociales,</a:t>
                      </a:r>
                      <a:endParaRPr sz="1200" u="none" strike="noStrike" cap="none">
                        <a:latin typeface="Calibri"/>
                        <a:ea typeface="Calibri"/>
                        <a:cs typeface="Calibri"/>
                        <a:sym typeface="Calibri"/>
                      </a:endParaRPr>
                    </a:p>
                    <a:p>
                      <a:pPr marL="67945" marR="6350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culturales, políticas y económicas de los conflictos  territoriales a partir del estudio de diversos casos.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1"/>
                  </a:ext>
                </a:extLst>
              </a:tr>
              <a:tr h="937650">
                <a:tc>
                  <a:txBody>
                    <a:bodyPr/>
                    <a:lstStyle/>
                    <a:p>
                      <a:pPr marL="68580" marR="59689" lvl="0" indent="0" algn="l" rtl="0">
                        <a:lnSpc>
                          <a:spcPct val="122500"/>
                        </a:lnSpc>
                        <a:spcBef>
                          <a:spcPts val="0"/>
                        </a:spcBef>
                        <a:spcAft>
                          <a:spcPts val="0"/>
                        </a:spcAft>
                        <a:buSzPts val="1200"/>
                        <a:buFont typeface="Calibri"/>
                        <a:buNone/>
                      </a:pPr>
                      <a:r>
                        <a:rPr lang="en-US" sz="1200" u="none" strike="noStrike" cap="none">
                          <a:latin typeface="Calibri"/>
                          <a:ea typeface="Calibri"/>
                          <a:cs typeface="Calibri"/>
                          <a:sym typeface="Calibri"/>
                        </a:rPr>
                        <a:t>II. Naturaleza  y sociedad.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Recursos naturales y</a:t>
                      </a:r>
                      <a:endParaRPr sz="1200" u="none" strike="noStrike" cap="none">
                        <a:latin typeface="Calibri"/>
                        <a:ea typeface="Calibri"/>
                        <a:cs typeface="Calibri"/>
                        <a:sym typeface="Calibri"/>
                      </a:endParaRPr>
                    </a:p>
                    <a:p>
                      <a:pPr marL="67945" marR="56705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espacios  económicos.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Compara la producción agrícola, ganadera,</a:t>
                      </a:r>
                      <a:endParaRPr sz="1200" u="none" strike="noStrike" cap="none">
                        <a:latin typeface="Calibri"/>
                        <a:ea typeface="Calibri"/>
                        <a:cs typeface="Calibri"/>
                        <a:sym typeface="Calibri"/>
                      </a:endParaRPr>
                    </a:p>
                    <a:p>
                      <a:pPr marL="67945" marR="6096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pesquera y forestal de diferentes regiones  del mundo.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just"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Reconocer las relaciones entre los componentes</a:t>
                      </a:r>
                      <a:endParaRPr sz="1200" u="none" strike="noStrike" cap="none">
                        <a:latin typeface="Calibri"/>
                        <a:ea typeface="Calibri"/>
                        <a:cs typeface="Calibri"/>
                        <a:sym typeface="Calibri"/>
                      </a:endParaRPr>
                    </a:p>
                    <a:p>
                      <a:pPr marL="67945" marR="61594"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naturales y sociales del espacio geográfico con la  actividad forestal y pesquera; de esta forma el alumno  podrá comparar la producción en diferentes regiones  del mundo y de México.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2"/>
                  </a:ext>
                </a:extLst>
              </a:tr>
              <a:tr h="56387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 Naturaleza</a:t>
                      </a:r>
                      <a:endParaRPr sz="1200" u="none" strike="noStrike" cap="none">
                        <a:latin typeface="Calibri"/>
                        <a:ea typeface="Calibri"/>
                        <a:cs typeface="Calibri"/>
                        <a:sym typeface="Calibri"/>
                      </a:endParaRPr>
                    </a:p>
                    <a:p>
                      <a:pPr marL="68580"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y sociedad</a:t>
                      </a:r>
                      <a:r>
                        <a:rPr lang="en-US" sz="1200" b="1" u="none" strike="noStrike" cap="none">
                          <a:latin typeface="Calibri"/>
                          <a:ea typeface="Calibri"/>
                          <a:cs typeface="Calibri"/>
                          <a:sym typeface="Calibri"/>
                        </a:rPr>
                        <a:t>.</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Recursos naturales y</a:t>
                      </a:r>
                      <a:endParaRPr sz="1200" u="none" strike="noStrike" cap="none">
                        <a:latin typeface="Calibri"/>
                        <a:ea typeface="Calibri"/>
                        <a:cs typeface="Calibri"/>
                        <a:sym typeface="Calibri"/>
                      </a:endParaRPr>
                    </a:p>
                    <a:p>
                      <a:pPr marL="67945" marR="56705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espacios  económicos.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Analiza la   relevancia económica de   la</a:t>
                      </a:r>
                      <a:endParaRPr sz="1200" u="none" strike="noStrike" cap="none">
                        <a:latin typeface="Calibri"/>
                        <a:ea typeface="Calibri"/>
                        <a:cs typeface="Calibri"/>
                        <a:sym typeface="Calibri"/>
                      </a:endParaRPr>
                    </a:p>
                    <a:p>
                      <a:pPr marL="67945" marR="6032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minería, la producción de energía y la  industria en el mundo.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Explicar la importancia de los recursos minerales y</a:t>
                      </a:r>
                      <a:endParaRPr sz="1200" u="none" strike="noStrike" cap="none">
                        <a:latin typeface="Calibri"/>
                        <a:ea typeface="Calibri"/>
                        <a:cs typeface="Calibri"/>
                        <a:sym typeface="Calibri"/>
                      </a:endParaRPr>
                    </a:p>
                    <a:p>
                      <a:pPr marL="67945" marR="6096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energéticos en la economía mundial a partir de la  interpretación de mapas, gráficas y tablas.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3"/>
                  </a:ext>
                </a:extLst>
              </a:tr>
              <a:tr h="93752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 Naturaleza</a:t>
                      </a:r>
                      <a:endParaRPr sz="1200" u="none" strike="noStrike" cap="none">
                        <a:latin typeface="Calibri"/>
                        <a:ea typeface="Calibri"/>
                        <a:cs typeface="Calibri"/>
                        <a:sym typeface="Calibri"/>
                      </a:endParaRPr>
                    </a:p>
                    <a:p>
                      <a:pPr marL="68580" marR="0" lvl="0" indent="0" algn="l" rtl="0">
                        <a:lnSpc>
                          <a:spcPct val="100000"/>
                        </a:lnSpc>
                        <a:spcBef>
                          <a:spcPts val="35"/>
                        </a:spcBef>
                        <a:spcAft>
                          <a:spcPts val="0"/>
                        </a:spcAft>
                        <a:buSzPts val="1200"/>
                        <a:buFont typeface="Calibri"/>
                        <a:buNone/>
                      </a:pPr>
                      <a:r>
                        <a:rPr lang="en-US" sz="1200" u="none" strike="noStrike" cap="none">
                          <a:latin typeface="Calibri"/>
                          <a:ea typeface="Calibri"/>
                          <a:cs typeface="Calibri"/>
                          <a:sym typeface="Calibri"/>
                        </a:rPr>
                        <a:t>y sociedad.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Recursos naturales y</a:t>
                      </a:r>
                      <a:endParaRPr sz="1200" u="none" strike="noStrike" cap="none">
                        <a:latin typeface="Calibri"/>
                        <a:ea typeface="Calibri"/>
                        <a:cs typeface="Calibri"/>
                        <a:sym typeface="Calibri"/>
                      </a:endParaRPr>
                    </a:p>
                    <a:p>
                      <a:pPr marL="67945" marR="567055"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espacios  económicos.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Analiza la   relevancia económica de   la</a:t>
                      </a:r>
                      <a:endParaRPr sz="1200" u="none" strike="noStrike" cap="none">
                        <a:latin typeface="Calibri"/>
                        <a:ea typeface="Calibri"/>
                        <a:cs typeface="Calibri"/>
                        <a:sym typeface="Calibri"/>
                      </a:endParaRPr>
                    </a:p>
                    <a:p>
                      <a:pPr marL="67945" marR="60325"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minería, la producción de energía y la  industria en el mundo.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Distinguir la importancia de la actividad industrial en</a:t>
                      </a:r>
                      <a:endParaRPr sz="1200" u="none" strike="noStrike" cap="none">
                        <a:latin typeface="Calibri"/>
                        <a:ea typeface="Calibri"/>
                        <a:cs typeface="Calibri"/>
                        <a:sym typeface="Calibri"/>
                      </a:endParaRPr>
                    </a:p>
                    <a:p>
                      <a:pPr marL="67945" marR="59689" lvl="0" indent="0" algn="just"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función de su cercanía a los recursos minerales y  energéticos, con ello se podrá determinar su  relevancia económica en algunas regiones del mundo  y su impacto a nivel global.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4"/>
                  </a:ext>
                </a:extLst>
              </a:tr>
              <a:tr h="56387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 Naturaleza</a:t>
                      </a:r>
                      <a:endParaRPr sz="1200" u="none" strike="noStrike" cap="none">
                        <a:latin typeface="Calibri"/>
                        <a:ea typeface="Calibri"/>
                        <a:cs typeface="Calibri"/>
                        <a:sym typeface="Calibri"/>
                      </a:endParaRPr>
                    </a:p>
                    <a:p>
                      <a:pPr marL="68580"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y sociedad.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Recursos naturales y</a:t>
                      </a:r>
                      <a:endParaRPr sz="1200" u="none" strike="noStrike" cap="none">
                        <a:latin typeface="Calibri"/>
                        <a:ea typeface="Calibri"/>
                        <a:cs typeface="Calibri"/>
                        <a:sym typeface="Calibri"/>
                      </a:endParaRPr>
                    </a:p>
                    <a:p>
                      <a:pPr marL="67945" marR="56705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espacios  económicos.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Analiza los efectos de las   actividades</a:t>
                      </a:r>
                      <a:endParaRPr sz="1200" u="none" strike="noStrike" cap="none">
                        <a:latin typeface="Calibri"/>
                        <a:ea typeface="Calibri"/>
                        <a:cs typeface="Calibri"/>
                        <a:sym typeface="Calibri"/>
                      </a:endParaRPr>
                    </a:p>
                    <a:p>
                      <a:pPr marL="67945" marR="6096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turísticas en relación con los lugares del  mundo donde se desarrolla.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Identificar los efectos positivos y negativos del turismo</a:t>
                      </a:r>
                      <a:endParaRPr sz="1200" u="none" strike="noStrike" cap="none">
                        <a:latin typeface="Calibri"/>
                        <a:ea typeface="Calibri"/>
                        <a:cs typeface="Calibri"/>
                        <a:sym typeface="Calibri"/>
                      </a:endParaRPr>
                    </a:p>
                    <a:p>
                      <a:pPr marL="67945" marR="6159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en el espacio geográfico y proponer acciones para  promover prácticas de turismo sustentable.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5"/>
                  </a:ext>
                </a:extLst>
              </a:tr>
              <a:tr h="93765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 Naturaleza</a:t>
                      </a:r>
                      <a:endParaRPr sz="1200" u="none" strike="noStrike" cap="none">
                        <a:latin typeface="Calibri"/>
                        <a:ea typeface="Calibri"/>
                        <a:cs typeface="Calibri"/>
                        <a:sym typeface="Calibri"/>
                      </a:endParaRPr>
                    </a:p>
                    <a:p>
                      <a:pPr marL="68580"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y sociedad.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Interdependencia</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económica global.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Examina la función del comercio y de las</a:t>
                      </a:r>
                      <a:endParaRPr sz="1200" u="none" strike="noStrike" cap="none">
                        <a:latin typeface="Calibri"/>
                        <a:ea typeface="Calibri"/>
                        <a:cs typeface="Calibri"/>
                        <a:sym typeface="Calibri"/>
                      </a:endParaRPr>
                    </a:p>
                    <a:p>
                      <a:pPr marL="67945" marR="13906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redes de comunicaciones y transportes en  la interdependencia económica entre</a:t>
                      </a:r>
                      <a:endParaRPr sz="1200" u="none" strike="noStrike" cap="none">
                        <a:latin typeface="Calibri"/>
                        <a:ea typeface="Calibri"/>
                        <a:cs typeface="Calibri"/>
                        <a:sym typeface="Calibri"/>
                      </a:endParaRPr>
                    </a:p>
                    <a:p>
                      <a:pPr marL="67945" marR="0" lvl="0" indent="0" algn="l" rtl="0">
                        <a:lnSpc>
                          <a:spcPct val="100000"/>
                        </a:lnSpc>
                        <a:spcBef>
                          <a:spcPts val="35"/>
                        </a:spcBef>
                        <a:spcAft>
                          <a:spcPts val="0"/>
                        </a:spcAft>
                        <a:buSzPts val="1200"/>
                        <a:buFont typeface="Calibri"/>
                        <a:buNone/>
                      </a:pPr>
                      <a:r>
                        <a:rPr lang="en-US" sz="1200" u="none" strike="noStrike" cap="none">
                          <a:latin typeface="Calibri"/>
                          <a:ea typeface="Calibri"/>
                          <a:cs typeface="Calibri"/>
                          <a:sym typeface="Calibri"/>
                        </a:rPr>
                        <a:t>países.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Determinar cómo y cuál es la función de las</a:t>
                      </a:r>
                      <a:endParaRPr sz="1200" u="none" strike="noStrike" cap="none">
                        <a:latin typeface="Calibri"/>
                        <a:ea typeface="Calibri"/>
                        <a:cs typeface="Calibri"/>
                        <a:sym typeface="Calibri"/>
                      </a:endParaRPr>
                    </a:p>
                    <a:p>
                      <a:pPr marL="67945" marR="8382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comunicaciones y transportes en la interdependencia  económica entre países, además de explicar cómo</a:t>
                      </a:r>
                      <a:endParaRPr sz="1200" u="none" strike="noStrike" cap="none">
                        <a:latin typeface="Calibri"/>
                        <a:ea typeface="Calibri"/>
                        <a:cs typeface="Calibri"/>
                        <a:sym typeface="Calibri"/>
                      </a:endParaRPr>
                    </a:p>
                    <a:p>
                      <a:pPr marL="67945" marR="556895" lvl="0" indent="0" algn="l" rtl="0">
                        <a:lnSpc>
                          <a:spcPct val="101699"/>
                        </a:lnSpc>
                        <a:spcBef>
                          <a:spcPts val="15"/>
                        </a:spcBef>
                        <a:spcAft>
                          <a:spcPts val="0"/>
                        </a:spcAft>
                        <a:buSzPts val="1200"/>
                        <a:buFont typeface="Calibri"/>
                        <a:buNone/>
                      </a:pPr>
                      <a:r>
                        <a:rPr lang="en-US" sz="1200" u="none" strike="noStrike" cap="none">
                          <a:latin typeface="Calibri"/>
                          <a:ea typeface="Calibri"/>
                          <a:cs typeface="Calibri"/>
                          <a:sym typeface="Calibri"/>
                        </a:rPr>
                        <a:t>estos servicios ha transformado las relaciones  comerciales.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204"/>
        <p:cNvGrpSpPr/>
        <p:nvPr/>
      </p:nvGrpSpPr>
      <p:grpSpPr>
        <a:xfrm>
          <a:off x="0" y="0"/>
          <a:ext cx="0" cy="0"/>
          <a:chOff x="0" y="0"/>
          <a:chExt cx="0" cy="0"/>
        </a:xfrm>
      </p:grpSpPr>
      <p:pic>
        <p:nvPicPr>
          <p:cNvPr id="205" name="Google Shape;205;p2"/>
          <p:cNvPicPr preferRelativeResize="0"/>
          <p:nvPr/>
        </p:nvPicPr>
        <p:blipFill rotWithShape="1">
          <a:blip r:embed="rId3">
            <a:alphaModFix/>
          </a:blip>
          <a:srcRect/>
          <a:stretch/>
        </p:blipFill>
        <p:spPr>
          <a:xfrm>
            <a:off x="1676400" y="3581400"/>
            <a:ext cx="6327114" cy="607542"/>
          </a:xfrm>
          <a:prstGeom prst="rect">
            <a:avLst/>
          </a:prstGeom>
          <a:noFill/>
          <a:ln w="9525" cap="flat" cmpd="sng">
            <a:solidFill>
              <a:schemeClr val="lt1"/>
            </a:solidFill>
            <a:prstDash val="solid"/>
            <a:round/>
            <a:headEnd type="none" w="sm" len="sm"/>
            <a:tailEnd type="none" w="sm" len="sm"/>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graphicFrame>
        <p:nvGraphicFramePr>
          <p:cNvPr id="384" name="Google Shape;384;p20"/>
          <p:cNvGraphicFramePr/>
          <p:nvPr/>
        </p:nvGraphicFramePr>
        <p:xfrm>
          <a:off x="609600" y="1143000"/>
          <a:ext cx="3000000" cy="3000000"/>
        </p:xfrm>
        <a:graphic>
          <a:graphicData uri="http://schemas.openxmlformats.org/drawingml/2006/table">
            <a:tbl>
              <a:tblPr>
                <a:noFill/>
                <a:tableStyleId>{D24F70D1-5836-41D9-9953-D54A523C527F}</a:tableStyleId>
              </a:tblPr>
              <a:tblGrid>
                <a:gridCol w="1289675">
                  <a:extLst>
                    <a:ext uri="{9D8B030D-6E8A-4147-A177-3AD203B41FA5}">
                      <a16:colId xmlns:a16="http://schemas.microsoft.com/office/drawing/2014/main" val="20000"/>
                    </a:ext>
                  </a:extLst>
                </a:gridCol>
                <a:gridCol w="1425575">
                  <a:extLst>
                    <a:ext uri="{9D8B030D-6E8A-4147-A177-3AD203B41FA5}">
                      <a16:colId xmlns:a16="http://schemas.microsoft.com/office/drawing/2014/main" val="20001"/>
                    </a:ext>
                  </a:extLst>
                </a:gridCol>
                <a:gridCol w="2824475">
                  <a:extLst>
                    <a:ext uri="{9D8B030D-6E8A-4147-A177-3AD203B41FA5}">
                      <a16:colId xmlns:a16="http://schemas.microsoft.com/office/drawing/2014/main" val="20002"/>
                    </a:ext>
                  </a:extLst>
                </a:gridCol>
                <a:gridCol w="3470900">
                  <a:extLst>
                    <a:ext uri="{9D8B030D-6E8A-4147-A177-3AD203B41FA5}">
                      <a16:colId xmlns:a16="http://schemas.microsoft.com/office/drawing/2014/main" val="20003"/>
                    </a:ext>
                  </a:extLst>
                </a:gridCol>
              </a:tblGrid>
              <a:tr h="198125">
                <a:tc gridSpan="4">
                  <a:txBody>
                    <a:bodyPr/>
                    <a:lstStyle/>
                    <a:p>
                      <a:pPr marL="1270" marR="0" lvl="0" indent="0" algn="ctr" rtl="0">
                        <a:lnSpc>
                          <a:spcPct val="119166"/>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TRIMESTRE III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721995"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748030"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 /Contenido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75132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III.Espacio</a:t>
                      </a:r>
                      <a:endParaRPr sz="1200" u="none" strike="noStrike" cap="none">
                        <a:latin typeface="Calibri"/>
                        <a:ea typeface="Calibri"/>
                        <a:cs typeface="Calibri"/>
                        <a:sym typeface="Calibri"/>
                      </a:endParaRPr>
                    </a:p>
                    <a:p>
                      <a:pPr marL="68580" marR="5905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geográfico y  ciudadanía.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Calidad de vida.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Compara condiciones socioeconómicas de</a:t>
                      </a:r>
                      <a:endParaRPr sz="1200" u="none" strike="noStrike" cap="none">
                        <a:latin typeface="Calibri"/>
                        <a:ea typeface="Calibri"/>
                        <a:cs typeface="Calibri"/>
                        <a:sym typeface="Calibri"/>
                      </a:endParaRPr>
                    </a:p>
                    <a:p>
                      <a:pPr marL="67945" marR="6159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distintos territorios del mundo mediante la  interpretación del   Índice de Desarrollo</a:t>
                      </a:r>
                      <a:endParaRPr sz="1200" u="none" strike="noStrike" cap="none">
                        <a:latin typeface="Calibri"/>
                        <a:ea typeface="Calibri"/>
                        <a:cs typeface="Calibri"/>
                        <a:sym typeface="Calibri"/>
                      </a:endParaRPr>
                    </a:p>
                    <a:p>
                      <a:pPr marL="67945" marR="0" lvl="0" indent="0" algn="l" rtl="0">
                        <a:lnSpc>
                          <a:spcPct val="100000"/>
                        </a:lnSpc>
                        <a:spcBef>
                          <a:spcPts val="35"/>
                        </a:spcBef>
                        <a:spcAft>
                          <a:spcPts val="0"/>
                        </a:spcAft>
                        <a:buSzPts val="1200"/>
                        <a:buFont typeface="Calibri"/>
                        <a:buNone/>
                      </a:pPr>
                      <a:r>
                        <a:rPr lang="en-US" sz="1200" u="none" strike="noStrike" cap="none">
                          <a:latin typeface="Calibri"/>
                          <a:ea typeface="Calibri"/>
                          <a:cs typeface="Calibri"/>
                          <a:sym typeface="Calibri"/>
                        </a:rPr>
                        <a:t>Humano (IDH).</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Contrastar las condiciones en que vive la población de</a:t>
                      </a:r>
                      <a:endParaRPr sz="1200" u="none" strike="noStrike" cap="none">
                        <a:latin typeface="Calibri"/>
                        <a:ea typeface="Calibri"/>
                        <a:cs typeface="Calibri"/>
                        <a:sym typeface="Calibri"/>
                      </a:endParaRPr>
                    </a:p>
                    <a:p>
                      <a:pPr marL="67945" marR="6286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distintos países y de México mediante el análisis e  interpretación de algunos índices e indicadores, en</a:t>
                      </a:r>
                      <a:endParaRPr sz="1200" u="none" strike="noStrike" cap="none">
                        <a:latin typeface="Calibri"/>
                        <a:ea typeface="Calibri"/>
                        <a:cs typeface="Calibri"/>
                        <a:sym typeface="Calibri"/>
                      </a:endParaRPr>
                    </a:p>
                    <a:p>
                      <a:pPr marL="67945" marR="0" lvl="0" indent="0" algn="l" rtl="0">
                        <a:lnSpc>
                          <a:spcPct val="100000"/>
                        </a:lnSpc>
                        <a:spcBef>
                          <a:spcPts val="35"/>
                        </a:spcBef>
                        <a:spcAft>
                          <a:spcPts val="0"/>
                        </a:spcAft>
                        <a:buSzPts val="1200"/>
                        <a:buFont typeface="Calibri"/>
                        <a:buNone/>
                      </a:pPr>
                      <a:r>
                        <a:rPr lang="en-US" sz="1200" u="none" strike="noStrike" cap="none">
                          <a:latin typeface="Calibri"/>
                          <a:ea typeface="Calibri"/>
                          <a:cs typeface="Calibri"/>
                          <a:sym typeface="Calibri"/>
                        </a:rPr>
                        <a:t>casos concretos </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93612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III.Espacio</a:t>
                      </a:r>
                      <a:endParaRPr sz="1200" u="none" strike="noStrike" cap="none">
                        <a:latin typeface="Calibri"/>
                        <a:ea typeface="Calibri"/>
                        <a:cs typeface="Calibri"/>
                        <a:sym typeface="Calibri"/>
                      </a:endParaRPr>
                    </a:p>
                    <a:p>
                      <a:pPr marL="68580" marR="5905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geográfico y  ciudadanía.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Medioambiente	y</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sustentabilidad.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Analiza la relación entre el deterioro del</a:t>
                      </a:r>
                      <a:endParaRPr sz="1200" u="none" strike="noStrike" cap="none">
                        <a:latin typeface="Calibri"/>
                        <a:ea typeface="Calibri"/>
                        <a:cs typeface="Calibri"/>
                        <a:sym typeface="Calibri"/>
                      </a:endParaRPr>
                    </a:p>
                    <a:p>
                      <a:pPr marL="67945" marR="6159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medioambiente y la calidad de vida de la  población en diferentes países.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Distinguir los tipos de deterioro ambiental, sus causas</a:t>
                      </a:r>
                      <a:endParaRPr sz="1200" u="none" strike="noStrike" cap="none">
                        <a:latin typeface="Calibri"/>
                        <a:ea typeface="Calibri"/>
                        <a:cs typeface="Calibri"/>
                        <a:sym typeface="Calibri"/>
                      </a:endParaRPr>
                    </a:p>
                    <a:p>
                      <a:pPr marL="67945" marR="60325"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y consecuencias y el ritmo de degradación, para que  los alumnos hagan conciencia de la necesidad de  realizar acciones a favor del medioambiente  </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56550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III.Espacio</a:t>
                      </a:r>
                      <a:endParaRPr sz="1200" u="none" strike="noStrike" cap="none">
                        <a:latin typeface="Calibri"/>
                        <a:ea typeface="Calibri"/>
                        <a:cs typeface="Calibri"/>
                        <a:sym typeface="Calibri"/>
                      </a:endParaRPr>
                    </a:p>
                    <a:p>
                      <a:pPr marL="68580" marR="5905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geográfico y  ciudadanía.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Medioambiente	y</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sustentabilidad.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Analiza la relación entre el deterioro del</a:t>
                      </a:r>
                      <a:endParaRPr sz="1200" u="none" strike="noStrike" cap="none">
                        <a:latin typeface="Calibri"/>
                        <a:ea typeface="Calibri"/>
                        <a:cs typeface="Calibri"/>
                        <a:sym typeface="Calibri"/>
                      </a:endParaRPr>
                    </a:p>
                    <a:p>
                      <a:pPr marL="67945" marR="6159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medioambiente y la calidad de vida de la  población en diferentes países.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Analizar cómo el grado de deterioro ambiental en</a:t>
                      </a:r>
                      <a:endParaRPr sz="1200" u="none" strike="noStrike" cap="none">
                        <a:latin typeface="Calibri"/>
                        <a:ea typeface="Calibri"/>
                        <a:cs typeface="Calibri"/>
                        <a:sym typeface="Calibri"/>
                      </a:endParaRPr>
                    </a:p>
                    <a:p>
                      <a:pPr marL="67945" marR="6286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diferentes lugares del mundo tiene repercusiones en  la calidad de vida de las personas </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r h="93590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III.Espacio</a:t>
                      </a:r>
                      <a:endParaRPr sz="1200" u="none" strike="noStrike" cap="none">
                        <a:latin typeface="Calibri"/>
                        <a:ea typeface="Calibri"/>
                        <a:cs typeface="Calibri"/>
                        <a:sym typeface="Calibri"/>
                      </a:endParaRPr>
                    </a:p>
                    <a:p>
                      <a:pPr marL="68580" marR="5905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geográfico y  ciudadanía.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Medioambiente	y</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sustentabilidad.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Argumenta la importancia del consumo</a:t>
                      </a:r>
                      <a:endParaRPr sz="1200" u="none" strike="noStrike" cap="none">
                        <a:latin typeface="Calibri"/>
                        <a:ea typeface="Calibri"/>
                        <a:cs typeface="Calibri"/>
                        <a:sym typeface="Calibri"/>
                      </a:endParaRPr>
                    </a:p>
                    <a:p>
                      <a:pPr marL="67945" marR="60325"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responsable, el uso de las tecnologías  limpias y los servicios ambientales para  contribuir a la sustentabilidad.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Distinguir las características y fundamentos de la</a:t>
                      </a:r>
                      <a:endParaRPr sz="1200" u="none" strike="noStrike" cap="none">
                        <a:latin typeface="Calibri"/>
                        <a:ea typeface="Calibri"/>
                        <a:cs typeface="Calibri"/>
                        <a:sym typeface="Calibri"/>
                      </a:endParaRPr>
                    </a:p>
                    <a:p>
                      <a:pPr marL="67945" marR="60960"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sustentabilidad y su relación con el consumo  responsable a partir del reconocimiento de las  actividades que los alumnos realizan cotidianamente  en su localidad </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5"/>
                  </a:ext>
                </a:extLst>
              </a:tr>
              <a:tr h="75020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III.Espacio</a:t>
                      </a:r>
                      <a:endParaRPr sz="1200" u="none" strike="noStrike" cap="none">
                        <a:latin typeface="Calibri"/>
                        <a:ea typeface="Calibri"/>
                        <a:cs typeface="Calibri"/>
                        <a:sym typeface="Calibri"/>
                      </a:endParaRPr>
                    </a:p>
                    <a:p>
                      <a:pPr marL="68580" marR="5905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geográfico y  ciudadanía.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Medioambiente	y</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sustentabilidad.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Argumenta la importancia del consumo</a:t>
                      </a:r>
                      <a:endParaRPr sz="1200" u="none" strike="noStrike" cap="none">
                        <a:latin typeface="Calibri"/>
                        <a:ea typeface="Calibri"/>
                        <a:cs typeface="Calibri"/>
                        <a:sym typeface="Calibri"/>
                      </a:endParaRPr>
                    </a:p>
                    <a:p>
                      <a:pPr marL="67945" marR="5905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responsable, el uso de las tecnologías  limpias y los servicios ambientales para</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contribuir a la sustentabilidad.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Conocer las tecnologías limpias y su relevancia ante el</a:t>
                      </a:r>
                      <a:endParaRPr sz="1200" u="none" strike="noStrike" cap="none">
                        <a:latin typeface="Calibri"/>
                        <a:ea typeface="Calibri"/>
                        <a:cs typeface="Calibri"/>
                        <a:sym typeface="Calibri"/>
                      </a:endParaRPr>
                    </a:p>
                    <a:p>
                      <a:pPr marL="67945" marR="6223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deterioro ambiental por medio de ejemplos, además  de identificar cuáles son los servicios ambientales que</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contribuyen a la sustentabilidad </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6"/>
                  </a:ext>
                </a:extLst>
              </a:tr>
              <a:tr h="937250">
                <a:tc>
                  <a:txBody>
                    <a:bodyPr/>
                    <a:lstStyle/>
                    <a:p>
                      <a:pPr marL="68580" marR="59055" lvl="0" indent="0" algn="just" rtl="0">
                        <a:lnSpc>
                          <a:spcPct val="121666"/>
                        </a:lnSpc>
                        <a:spcBef>
                          <a:spcPts val="0"/>
                        </a:spcBef>
                        <a:spcAft>
                          <a:spcPts val="0"/>
                        </a:spcAft>
                        <a:buSzPts val="1200"/>
                        <a:buFont typeface="Calibri"/>
                        <a:buNone/>
                      </a:pPr>
                      <a:r>
                        <a:rPr lang="en-US" sz="1200" b="0" u="none" strike="noStrike" cap="none">
                          <a:latin typeface="Calibri"/>
                          <a:ea typeface="Calibri"/>
                          <a:cs typeface="Calibri"/>
                          <a:sym typeface="Calibri"/>
                        </a:rPr>
                        <a:t>III.Espacio  geográfico y  ciudadanía.</a:t>
                      </a:r>
                      <a:endParaRPr sz="1200" b="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Retos locales.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6096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Explica múltiples perspectivas de un caso o  situación relevante a partir de la búsqueda,  el análisis y la integración de información  geográfica.</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6096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Guiar a los alumnos para llevar a la práctica los  conocimientos adquiridos durante el curso, mediante  la delimitación de un estudio de caso, así como la  organización, elección, análisis e interpretación de  información </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21"/>
          <p:cNvSpPr txBox="1"/>
          <p:nvPr/>
        </p:nvSpPr>
        <p:spPr>
          <a:xfrm>
            <a:off x="2828925" y="938529"/>
            <a:ext cx="4398010" cy="610235"/>
          </a:xfrm>
          <a:prstGeom prst="rect">
            <a:avLst/>
          </a:prstGeom>
          <a:noFill/>
          <a:ln>
            <a:noFill/>
          </a:ln>
        </p:spPr>
        <p:txBody>
          <a:bodyPr spcFirstLastPara="1" wrap="square" lIns="0" tIns="13325" rIns="0" bIns="0" anchor="t" anchorCtr="0">
            <a:spAutoFit/>
          </a:bodyPr>
          <a:lstStyle/>
          <a:p>
            <a:pPr marL="0" marR="0" lvl="0" indent="0" algn="ctr" rtl="0">
              <a:lnSpc>
                <a:spcPct val="100000"/>
              </a:lnSpc>
              <a:spcBef>
                <a:spcPts val="0"/>
              </a:spcBef>
              <a:spcAft>
                <a:spcPts val="0"/>
              </a:spcAft>
              <a:buClr>
                <a:srgbClr val="990099"/>
              </a:buClr>
              <a:buSzPts val="1600"/>
              <a:buFont typeface="Calibri"/>
              <a:buNone/>
            </a:pPr>
            <a:r>
              <a:rPr lang="en-US" sz="1600" b="1" i="1">
                <a:solidFill>
                  <a:srgbClr val="990099"/>
                </a:solidFill>
                <a:latin typeface="Calibri"/>
                <a:ea typeface="Calibri"/>
                <a:cs typeface="Calibri"/>
                <a:sym typeface="Calibri"/>
              </a:rPr>
              <a:t>Plan de Recuperación y Evaluación Aprende en Casa</a:t>
            </a:r>
            <a:endParaRPr sz="1600">
              <a:solidFill>
                <a:schemeClr val="dk1"/>
              </a:solidFill>
              <a:latin typeface="Calibri"/>
              <a:ea typeface="Calibri"/>
              <a:cs typeface="Calibri"/>
              <a:sym typeface="Calibri"/>
            </a:endParaRPr>
          </a:p>
          <a:p>
            <a:pPr marL="1270" marR="0" lvl="0" indent="0" algn="ctr" rtl="0">
              <a:lnSpc>
                <a:spcPct val="100000"/>
              </a:lnSpc>
              <a:spcBef>
                <a:spcPts val="994"/>
              </a:spcBef>
              <a:spcAft>
                <a:spcPts val="0"/>
              </a:spcAft>
              <a:buClr>
                <a:srgbClr val="990099"/>
              </a:buClr>
              <a:buSzPts val="1400"/>
              <a:buFont typeface="Calibri"/>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390" name="Google Shape;390;p21"/>
          <p:cNvSpPr txBox="1"/>
          <p:nvPr/>
        </p:nvSpPr>
        <p:spPr>
          <a:xfrm>
            <a:off x="804468" y="1646047"/>
            <a:ext cx="87185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Clr>
                <a:srgbClr val="990099"/>
              </a:buClr>
              <a:buSzPts val="1400"/>
              <a:buFont typeface="Calibri"/>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sp>
        <p:nvSpPr>
          <p:cNvPr id="391" name="Google Shape;391;p21"/>
          <p:cNvSpPr txBox="1"/>
          <p:nvPr/>
        </p:nvSpPr>
        <p:spPr>
          <a:xfrm>
            <a:off x="4712970" y="1646047"/>
            <a:ext cx="2950210"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Clr>
                <a:srgbClr val="990099"/>
              </a:buClr>
              <a:buSzPts val="1400"/>
              <a:buFont typeface="Calibri"/>
              <a:buNone/>
            </a:pPr>
            <a:r>
              <a:rPr lang="en-US" sz="1400" b="1">
                <a:solidFill>
                  <a:srgbClr val="990099"/>
                </a:solidFill>
                <a:latin typeface="Calibri"/>
                <a:ea typeface="Calibri"/>
                <a:cs typeface="Calibri"/>
                <a:sym typeface="Calibri"/>
              </a:rPr>
              <a:t>Grado:	Plan de Estudios:</a:t>
            </a:r>
            <a:endParaRPr sz="1400">
              <a:solidFill>
                <a:schemeClr val="dk1"/>
              </a:solidFill>
              <a:latin typeface="Calibri"/>
              <a:ea typeface="Calibri"/>
              <a:cs typeface="Calibri"/>
              <a:sym typeface="Calibri"/>
            </a:endParaRPr>
          </a:p>
        </p:txBody>
      </p:sp>
      <p:graphicFrame>
        <p:nvGraphicFramePr>
          <p:cNvPr id="392" name="Google Shape;392;p21"/>
          <p:cNvGraphicFramePr/>
          <p:nvPr/>
        </p:nvGraphicFramePr>
        <p:xfrm>
          <a:off x="893368" y="2289936"/>
          <a:ext cx="3000000" cy="3000000"/>
        </p:xfrm>
        <a:graphic>
          <a:graphicData uri="http://schemas.openxmlformats.org/drawingml/2006/table">
            <a:tbl>
              <a:tblPr>
                <a:noFill/>
                <a:tableStyleId>{D24F70D1-5836-41D9-9953-D54A523C527F}</a:tableStyleId>
              </a:tblPr>
              <a:tblGrid>
                <a:gridCol w="984875">
                  <a:extLst>
                    <a:ext uri="{9D8B030D-6E8A-4147-A177-3AD203B41FA5}">
                      <a16:colId xmlns:a16="http://schemas.microsoft.com/office/drawing/2014/main" val="20000"/>
                    </a:ext>
                  </a:extLst>
                </a:gridCol>
                <a:gridCol w="1423675">
                  <a:extLst>
                    <a:ext uri="{9D8B030D-6E8A-4147-A177-3AD203B41FA5}">
                      <a16:colId xmlns:a16="http://schemas.microsoft.com/office/drawing/2014/main" val="20001"/>
                    </a:ext>
                  </a:extLst>
                </a:gridCol>
                <a:gridCol w="2826375">
                  <a:extLst>
                    <a:ext uri="{9D8B030D-6E8A-4147-A177-3AD203B41FA5}">
                      <a16:colId xmlns:a16="http://schemas.microsoft.com/office/drawing/2014/main" val="20002"/>
                    </a:ext>
                  </a:extLst>
                </a:gridCol>
                <a:gridCol w="3469650">
                  <a:extLst>
                    <a:ext uri="{9D8B030D-6E8A-4147-A177-3AD203B41FA5}">
                      <a16:colId xmlns:a16="http://schemas.microsoft.com/office/drawing/2014/main" val="20003"/>
                    </a:ext>
                  </a:extLst>
                </a:gridCol>
              </a:tblGrid>
              <a:tr h="198125">
                <a:tc gridSpan="4">
                  <a:txBody>
                    <a:bodyPr/>
                    <a:lstStyle/>
                    <a:p>
                      <a:pPr marL="0" marR="0" lvl="0" indent="0" algn="ctr" rtl="0">
                        <a:lnSpc>
                          <a:spcPct val="100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TRIMESTRE 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58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722630" marR="0" lvl="0" indent="0" algn="l" rtl="0">
                        <a:lnSpc>
                          <a:spcPct val="1158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1124585" marR="0" lvl="0" indent="0" algn="l" rtl="0">
                        <a:lnSpc>
                          <a:spcPct val="1158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750200">
                <a:tc>
                  <a:txBody>
                    <a:bodyPr/>
                    <a:lstStyle/>
                    <a:p>
                      <a:pPr marL="66675"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Formación</a:t>
                      </a:r>
                      <a:endParaRPr sz="1200" u="none" strike="noStrike" cap="none">
                        <a:latin typeface="Calibri"/>
                        <a:ea typeface="Calibri"/>
                        <a:cs typeface="Calibri"/>
                        <a:sym typeface="Calibri"/>
                      </a:endParaRPr>
                    </a:p>
                    <a:p>
                      <a:pPr marL="66675" marR="21653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de los  Estados  nacionales.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6675" marR="490855" lvl="0" indent="0" algn="l" rtl="0">
                        <a:lnSpc>
                          <a:spcPct val="122500"/>
                        </a:lnSpc>
                        <a:spcBef>
                          <a:spcPts val="0"/>
                        </a:spcBef>
                        <a:spcAft>
                          <a:spcPts val="0"/>
                        </a:spcAft>
                        <a:buSzPts val="1200"/>
                        <a:buFont typeface="Calibri"/>
                        <a:buNone/>
                      </a:pPr>
                      <a:r>
                        <a:rPr lang="en-US" sz="1200" u="none" strike="noStrike" cap="none">
                          <a:latin typeface="Calibri"/>
                          <a:ea typeface="Calibri"/>
                          <a:cs typeface="Calibri"/>
                          <a:sym typeface="Calibri"/>
                        </a:rPr>
                        <a:t>Panorama del  periodo.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Identifica los conceptos de burguesía,</a:t>
                      </a:r>
                      <a:endParaRPr sz="1200" u="none" strike="noStrike" cap="none">
                        <a:latin typeface="Calibri"/>
                        <a:ea typeface="Calibri"/>
                        <a:cs typeface="Calibri"/>
                        <a:sym typeface="Calibri"/>
                      </a:endParaRPr>
                    </a:p>
                    <a:p>
                      <a:pPr marL="66675" marR="15430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liberalismo, revolución, industrialización e  imperialismo.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Reconocer los principales acontecimientos y procesos</a:t>
                      </a:r>
                      <a:endParaRPr sz="1200" u="none" strike="noStrike" cap="none">
                        <a:latin typeface="Calibri"/>
                        <a:ea typeface="Calibri"/>
                        <a:cs typeface="Calibri"/>
                        <a:sym typeface="Calibri"/>
                      </a:endParaRPr>
                    </a:p>
                    <a:p>
                      <a:pPr marL="66675" marR="6794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históricos de mediados del siglo XVIII hasta el inicio de  la Segunda Guerra Mundial.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750050">
                <a:tc>
                  <a:txBody>
                    <a:bodyPr/>
                    <a:lstStyle/>
                    <a:p>
                      <a:pPr marL="66675" marR="254000" lvl="0" indent="0" algn="l" rtl="0">
                        <a:lnSpc>
                          <a:spcPct val="122500"/>
                        </a:lnSpc>
                        <a:spcBef>
                          <a:spcPts val="0"/>
                        </a:spcBef>
                        <a:spcAft>
                          <a:spcPts val="0"/>
                        </a:spcAft>
                        <a:buSzPts val="1200"/>
                        <a:buFont typeface="Calibri"/>
                        <a:buNone/>
                      </a:pPr>
                      <a:r>
                        <a:rPr lang="en-US" sz="1200" u="none" strike="noStrike" cap="none">
                          <a:latin typeface="Calibri"/>
                          <a:ea typeface="Calibri"/>
                          <a:cs typeface="Calibri"/>
                          <a:sym typeface="Calibri"/>
                        </a:rPr>
                        <a:t>Formación  de los  Estados</a:t>
                      </a:r>
                      <a:endParaRPr sz="1200" u="none" strike="noStrike" cap="none">
                        <a:latin typeface="Calibri"/>
                        <a:ea typeface="Calibri"/>
                        <a:cs typeface="Calibri"/>
                        <a:sym typeface="Calibri"/>
                      </a:endParaRPr>
                    </a:p>
                    <a:p>
                      <a:pPr marL="66675" marR="0" lvl="0" indent="0" algn="l" rtl="0">
                        <a:lnSpc>
                          <a:spcPct val="116250"/>
                        </a:lnSpc>
                        <a:spcBef>
                          <a:spcPts val="0"/>
                        </a:spcBef>
                        <a:spcAft>
                          <a:spcPts val="0"/>
                        </a:spcAft>
                        <a:buSzPts val="1200"/>
                        <a:buFont typeface="Calibri"/>
                        <a:buNone/>
                      </a:pPr>
                      <a:r>
                        <a:rPr lang="en-US" sz="1200" u="none" strike="noStrike" cap="none">
                          <a:latin typeface="Calibri"/>
                          <a:ea typeface="Calibri"/>
                          <a:cs typeface="Calibri"/>
                          <a:sym typeface="Calibri"/>
                        </a:rPr>
                        <a:t>nacionales.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6675" marR="494030" lvl="0" indent="0" algn="l" rtl="0">
                        <a:lnSpc>
                          <a:spcPct val="122500"/>
                        </a:lnSpc>
                        <a:spcBef>
                          <a:spcPts val="0"/>
                        </a:spcBef>
                        <a:spcAft>
                          <a:spcPts val="0"/>
                        </a:spcAft>
                        <a:buSzPts val="1200"/>
                        <a:buFont typeface="Calibri"/>
                        <a:buNone/>
                      </a:pPr>
                      <a:r>
                        <a:rPr lang="en-US" sz="1200" u="none" strike="noStrike" cap="none">
                          <a:latin typeface="Calibri"/>
                          <a:ea typeface="Calibri"/>
                          <a:cs typeface="Calibri"/>
                          <a:sym typeface="Calibri"/>
                        </a:rPr>
                        <a:t>Revoluciones,  burguesía y  capitalismo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6675" marR="69215" lvl="0" indent="0" algn="l" rtl="0">
                        <a:lnSpc>
                          <a:spcPct val="122500"/>
                        </a:lnSpc>
                        <a:spcBef>
                          <a:spcPts val="0"/>
                        </a:spcBef>
                        <a:spcAft>
                          <a:spcPts val="0"/>
                        </a:spcAft>
                        <a:buSzPts val="1200"/>
                        <a:buFont typeface="Calibri"/>
                        <a:buNone/>
                      </a:pPr>
                      <a:r>
                        <a:rPr lang="en-US" sz="1200" u="none" strike="noStrike" cap="none">
                          <a:latin typeface="Calibri"/>
                          <a:ea typeface="Calibri"/>
                          <a:cs typeface="Calibri"/>
                          <a:sym typeface="Calibri"/>
                        </a:rPr>
                        <a:t>Reconoce el pensamiento de la Ilustración y  su efecto transformador.</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6675" marR="63500" lvl="0" indent="0" algn="just" rtl="0">
                        <a:lnSpc>
                          <a:spcPct val="122500"/>
                        </a:lnSpc>
                        <a:spcBef>
                          <a:spcPts val="0"/>
                        </a:spcBef>
                        <a:spcAft>
                          <a:spcPts val="0"/>
                        </a:spcAft>
                        <a:buSzPts val="1200"/>
                        <a:buFont typeface="Calibri"/>
                        <a:buNone/>
                      </a:pPr>
                      <a:r>
                        <a:rPr lang="en-US" sz="1200" u="none" strike="noStrike" cap="none">
                          <a:latin typeface="Calibri"/>
                          <a:ea typeface="Calibri"/>
                          <a:cs typeface="Calibri"/>
                          <a:sym typeface="Calibri"/>
                        </a:rPr>
                        <a:t>Reconocer cómo las ideas liberales e ilustradas  transformaron la forma de ver, pensar y concebir el  mundo, e influyeron en los cambios políticos,</a:t>
                      </a:r>
                      <a:endParaRPr sz="1200" u="none" strike="noStrike" cap="none">
                        <a:latin typeface="Calibri"/>
                        <a:ea typeface="Calibri"/>
                        <a:cs typeface="Calibri"/>
                        <a:sym typeface="Calibri"/>
                      </a:endParaRPr>
                    </a:p>
                    <a:p>
                      <a:pPr marL="66675" marR="0" lvl="0" indent="0" algn="just" rtl="0">
                        <a:lnSpc>
                          <a:spcPct val="116250"/>
                        </a:lnSpc>
                        <a:spcBef>
                          <a:spcPts val="0"/>
                        </a:spcBef>
                        <a:spcAft>
                          <a:spcPts val="0"/>
                        </a:spcAft>
                        <a:buSzPts val="1200"/>
                        <a:buFont typeface="Calibri"/>
                        <a:buNone/>
                      </a:pPr>
                      <a:r>
                        <a:rPr lang="en-US" sz="1200" u="none" strike="noStrike" cap="none">
                          <a:latin typeface="Calibri"/>
                          <a:ea typeface="Calibri"/>
                          <a:cs typeface="Calibri"/>
                          <a:sym typeface="Calibri"/>
                        </a:rPr>
                        <a:t>económicos, sociales y culturales del siglo XVIII.</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939025">
                <a:tc>
                  <a:txBody>
                    <a:bodyPr/>
                    <a:lstStyle/>
                    <a:p>
                      <a:pPr marL="66675"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Formación</a:t>
                      </a:r>
                      <a:endParaRPr sz="1200" u="none" strike="noStrike" cap="none">
                        <a:latin typeface="Calibri"/>
                        <a:ea typeface="Calibri"/>
                        <a:cs typeface="Calibri"/>
                        <a:sym typeface="Calibri"/>
                      </a:endParaRPr>
                    </a:p>
                    <a:p>
                      <a:pPr marL="66675" marR="21653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de los  Estados  nacionales.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Revoluciones,</a:t>
                      </a:r>
                      <a:endParaRPr sz="1200" u="none" strike="noStrike" cap="none">
                        <a:latin typeface="Calibri"/>
                        <a:ea typeface="Calibri"/>
                        <a:cs typeface="Calibri"/>
                        <a:sym typeface="Calibri"/>
                      </a:endParaRPr>
                    </a:p>
                    <a:p>
                      <a:pPr marL="66675" marR="60642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burguesía y  capitalismo.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6675" marR="67310" lvl="0" indent="0" algn="l" rtl="0">
                        <a:lnSpc>
                          <a:spcPct val="122500"/>
                        </a:lnSpc>
                        <a:spcBef>
                          <a:spcPts val="0"/>
                        </a:spcBef>
                        <a:spcAft>
                          <a:spcPts val="0"/>
                        </a:spcAft>
                        <a:buSzPts val="1200"/>
                        <a:buFont typeface="Calibri"/>
                        <a:buNone/>
                      </a:pPr>
                      <a:r>
                        <a:rPr lang="en-US" sz="1200" u="none" strike="noStrike" cap="none">
                          <a:latin typeface="Calibri"/>
                          <a:ea typeface="Calibri"/>
                          <a:cs typeface="Calibri"/>
                          <a:sym typeface="Calibri"/>
                        </a:rPr>
                        <a:t>Comprende la relación entre el liberalismo  y la economía capitalista.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6675" marR="0" lvl="0" indent="0" algn="just"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Identificar cómo las ideas liberales influyeron en la</a:t>
                      </a:r>
                      <a:endParaRPr sz="1200" u="none" strike="noStrike" cap="none">
                        <a:latin typeface="Calibri"/>
                        <a:ea typeface="Calibri"/>
                        <a:cs typeface="Calibri"/>
                        <a:sym typeface="Calibri"/>
                      </a:endParaRPr>
                    </a:p>
                    <a:p>
                      <a:pPr marL="66675" marR="62230"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Revolución Industrial y en el desarrollo del  capitalismo, y reconocer cómo los avances  tecnológicos impactaron en los procesos de  producción y en la forma de vida de las personas.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grpSp>
        <p:nvGrpSpPr>
          <p:cNvPr id="393" name="Google Shape;393;p21"/>
          <p:cNvGrpSpPr/>
          <p:nvPr/>
        </p:nvGrpSpPr>
        <p:grpSpPr>
          <a:xfrm>
            <a:off x="1734311" y="1591055"/>
            <a:ext cx="2856230" cy="353695"/>
            <a:chOff x="1734311" y="1591055"/>
            <a:chExt cx="2856230" cy="353695"/>
          </a:xfrm>
        </p:grpSpPr>
        <p:sp>
          <p:nvSpPr>
            <p:cNvPr id="394" name="Google Shape;394;p21"/>
            <p:cNvSpPr/>
            <p:nvPr/>
          </p:nvSpPr>
          <p:spPr>
            <a:xfrm>
              <a:off x="1734311" y="1591055"/>
              <a:ext cx="2856230" cy="353695"/>
            </a:xfrm>
            <a:custGeom>
              <a:avLst/>
              <a:gdLst/>
              <a:ahLst/>
              <a:cxnLst/>
              <a:rect l="l" t="t" r="r" b="b"/>
              <a:pathLst>
                <a:path w="2856229" h="353694" extrusionOk="0">
                  <a:moveTo>
                    <a:pt x="2797048" y="0"/>
                  </a:moveTo>
                  <a:lnTo>
                    <a:pt x="58927" y="0"/>
                  </a:lnTo>
                  <a:lnTo>
                    <a:pt x="36004" y="4635"/>
                  </a:lnTo>
                  <a:lnTo>
                    <a:pt x="17272" y="17272"/>
                  </a:lnTo>
                  <a:lnTo>
                    <a:pt x="4635" y="36004"/>
                  </a:lnTo>
                  <a:lnTo>
                    <a:pt x="0" y="58928"/>
                  </a:lnTo>
                  <a:lnTo>
                    <a:pt x="0" y="294640"/>
                  </a:lnTo>
                  <a:lnTo>
                    <a:pt x="4635" y="317563"/>
                  </a:lnTo>
                  <a:lnTo>
                    <a:pt x="17271" y="336296"/>
                  </a:lnTo>
                  <a:lnTo>
                    <a:pt x="36004" y="348932"/>
                  </a:lnTo>
                  <a:lnTo>
                    <a:pt x="58927" y="353568"/>
                  </a:lnTo>
                  <a:lnTo>
                    <a:pt x="2797048" y="353568"/>
                  </a:lnTo>
                  <a:lnTo>
                    <a:pt x="2819971" y="348932"/>
                  </a:lnTo>
                  <a:lnTo>
                    <a:pt x="2838704" y="336296"/>
                  </a:lnTo>
                  <a:lnTo>
                    <a:pt x="2851340" y="317563"/>
                  </a:lnTo>
                  <a:lnTo>
                    <a:pt x="2855976" y="294640"/>
                  </a:lnTo>
                  <a:lnTo>
                    <a:pt x="2855976" y="58928"/>
                  </a:lnTo>
                  <a:lnTo>
                    <a:pt x="2851340" y="36004"/>
                  </a:lnTo>
                  <a:lnTo>
                    <a:pt x="2838704" y="17272"/>
                  </a:lnTo>
                  <a:lnTo>
                    <a:pt x="2819971" y="4635"/>
                  </a:lnTo>
                  <a:lnTo>
                    <a:pt x="2797048"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395" name="Google Shape;395;p21"/>
            <p:cNvSpPr/>
            <p:nvPr/>
          </p:nvSpPr>
          <p:spPr>
            <a:xfrm>
              <a:off x="1734311" y="1591055"/>
              <a:ext cx="2856230" cy="353695"/>
            </a:xfrm>
            <a:custGeom>
              <a:avLst/>
              <a:gdLst/>
              <a:ahLst/>
              <a:cxnLst/>
              <a:rect l="l" t="t" r="r" b="b"/>
              <a:pathLst>
                <a:path w="2856229" h="353694" extrusionOk="0">
                  <a:moveTo>
                    <a:pt x="0" y="58928"/>
                  </a:moveTo>
                  <a:lnTo>
                    <a:pt x="4635" y="36004"/>
                  </a:lnTo>
                  <a:lnTo>
                    <a:pt x="17272" y="17272"/>
                  </a:lnTo>
                  <a:lnTo>
                    <a:pt x="36004" y="4635"/>
                  </a:lnTo>
                  <a:lnTo>
                    <a:pt x="58927" y="0"/>
                  </a:lnTo>
                  <a:lnTo>
                    <a:pt x="2797048" y="0"/>
                  </a:lnTo>
                  <a:lnTo>
                    <a:pt x="2819971" y="4635"/>
                  </a:lnTo>
                  <a:lnTo>
                    <a:pt x="2838704" y="17272"/>
                  </a:lnTo>
                  <a:lnTo>
                    <a:pt x="2851340" y="36004"/>
                  </a:lnTo>
                  <a:lnTo>
                    <a:pt x="2855976" y="58928"/>
                  </a:lnTo>
                  <a:lnTo>
                    <a:pt x="2855976" y="294640"/>
                  </a:lnTo>
                  <a:lnTo>
                    <a:pt x="2851340" y="317563"/>
                  </a:lnTo>
                  <a:lnTo>
                    <a:pt x="2838704" y="336296"/>
                  </a:lnTo>
                  <a:lnTo>
                    <a:pt x="2819971" y="348932"/>
                  </a:lnTo>
                  <a:lnTo>
                    <a:pt x="2797048" y="353568"/>
                  </a:lnTo>
                  <a:lnTo>
                    <a:pt x="58927" y="353568"/>
                  </a:lnTo>
                  <a:lnTo>
                    <a:pt x="36004" y="348932"/>
                  </a:lnTo>
                  <a:lnTo>
                    <a:pt x="17271" y="336296"/>
                  </a:lnTo>
                  <a:lnTo>
                    <a:pt x="4635" y="317563"/>
                  </a:lnTo>
                  <a:lnTo>
                    <a:pt x="0" y="294640"/>
                  </a:lnTo>
                  <a:lnTo>
                    <a:pt x="0" y="58928"/>
                  </a:lnTo>
                  <a:close/>
                </a:path>
              </a:pathLst>
            </a:custGeom>
            <a:noFill/>
            <a:ln w="12175"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396" name="Google Shape;396;p21"/>
          <p:cNvSpPr txBox="1"/>
          <p:nvPr/>
        </p:nvSpPr>
        <p:spPr>
          <a:xfrm>
            <a:off x="1749044" y="1642998"/>
            <a:ext cx="2827020" cy="208279"/>
          </a:xfrm>
          <a:prstGeom prst="rect">
            <a:avLst/>
          </a:prstGeom>
          <a:noFill/>
          <a:ln>
            <a:noFill/>
          </a:ln>
        </p:spPr>
        <p:txBody>
          <a:bodyPr spcFirstLastPara="1" wrap="square" lIns="0" tIns="12700" rIns="0" bIns="0" anchor="t" anchorCtr="0">
            <a:spAutoFit/>
          </a:bodyPr>
          <a:lstStyle/>
          <a:p>
            <a:pPr marL="0" marR="0" lvl="0" indent="0" algn="ctr"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Historia I</a:t>
            </a:r>
            <a:endParaRPr sz="1200">
              <a:solidFill>
                <a:schemeClr val="dk1"/>
              </a:solidFill>
              <a:latin typeface="Calibri"/>
              <a:ea typeface="Calibri"/>
              <a:cs typeface="Calibri"/>
              <a:sym typeface="Calibri"/>
            </a:endParaRPr>
          </a:p>
        </p:txBody>
      </p:sp>
      <p:grpSp>
        <p:nvGrpSpPr>
          <p:cNvPr id="397" name="Google Shape;397;p21"/>
          <p:cNvGrpSpPr/>
          <p:nvPr/>
        </p:nvGrpSpPr>
        <p:grpSpPr>
          <a:xfrm>
            <a:off x="5324855" y="1609344"/>
            <a:ext cx="810895" cy="335280"/>
            <a:chOff x="5324855" y="1609344"/>
            <a:chExt cx="810895" cy="335280"/>
          </a:xfrm>
        </p:grpSpPr>
        <p:sp>
          <p:nvSpPr>
            <p:cNvPr id="398" name="Google Shape;398;p21"/>
            <p:cNvSpPr/>
            <p:nvPr/>
          </p:nvSpPr>
          <p:spPr>
            <a:xfrm>
              <a:off x="5324855" y="1609344"/>
              <a:ext cx="810895" cy="335280"/>
            </a:xfrm>
            <a:custGeom>
              <a:avLst/>
              <a:gdLst/>
              <a:ahLst/>
              <a:cxnLst/>
              <a:rect l="l" t="t" r="r" b="b"/>
              <a:pathLst>
                <a:path w="810895" h="335280" extrusionOk="0">
                  <a:moveTo>
                    <a:pt x="754888" y="0"/>
                  </a:moveTo>
                  <a:lnTo>
                    <a:pt x="55880" y="0"/>
                  </a:lnTo>
                  <a:lnTo>
                    <a:pt x="34129" y="4391"/>
                  </a:lnTo>
                  <a:lnTo>
                    <a:pt x="16367" y="16367"/>
                  </a:lnTo>
                  <a:lnTo>
                    <a:pt x="4391" y="34129"/>
                  </a:lnTo>
                  <a:lnTo>
                    <a:pt x="0" y="55879"/>
                  </a:lnTo>
                  <a:lnTo>
                    <a:pt x="0" y="279400"/>
                  </a:lnTo>
                  <a:lnTo>
                    <a:pt x="4391" y="301150"/>
                  </a:lnTo>
                  <a:lnTo>
                    <a:pt x="16367" y="318912"/>
                  </a:lnTo>
                  <a:lnTo>
                    <a:pt x="34129" y="330888"/>
                  </a:lnTo>
                  <a:lnTo>
                    <a:pt x="55880" y="335279"/>
                  </a:lnTo>
                  <a:lnTo>
                    <a:pt x="754888" y="335279"/>
                  </a:lnTo>
                  <a:lnTo>
                    <a:pt x="776638" y="330888"/>
                  </a:lnTo>
                  <a:lnTo>
                    <a:pt x="794400" y="318912"/>
                  </a:lnTo>
                  <a:lnTo>
                    <a:pt x="806376" y="301150"/>
                  </a:lnTo>
                  <a:lnTo>
                    <a:pt x="810768" y="279400"/>
                  </a:lnTo>
                  <a:lnTo>
                    <a:pt x="810768" y="55879"/>
                  </a:lnTo>
                  <a:lnTo>
                    <a:pt x="806376" y="34129"/>
                  </a:lnTo>
                  <a:lnTo>
                    <a:pt x="794400" y="16367"/>
                  </a:lnTo>
                  <a:lnTo>
                    <a:pt x="776638" y="4391"/>
                  </a:lnTo>
                  <a:lnTo>
                    <a:pt x="754888"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399" name="Google Shape;399;p21"/>
            <p:cNvSpPr/>
            <p:nvPr/>
          </p:nvSpPr>
          <p:spPr>
            <a:xfrm>
              <a:off x="5324855" y="1609344"/>
              <a:ext cx="810895" cy="335280"/>
            </a:xfrm>
            <a:custGeom>
              <a:avLst/>
              <a:gdLst/>
              <a:ahLst/>
              <a:cxnLst/>
              <a:rect l="l" t="t" r="r" b="b"/>
              <a:pathLst>
                <a:path w="810895" h="335280" extrusionOk="0">
                  <a:moveTo>
                    <a:pt x="0" y="55879"/>
                  </a:moveTo>
                  <a:lnTo>
                    <a:pt x="4391" y="34129"/>
                  </a:lnTo>
                  <a:lnTo>
                    <a:pt x="16367" y="16367"/>
                  </a:lnTo>
                  <a:lnTo>
                    <a:pt x="34129" y="4391"/>
                  </a:lnTo>
                  <a:lnTo>
                    <a:pt x="55880" y="0"/>
                  </a:lnTo>
                  <a:lnTo>
                    <a:pt x="754888" y="0"/>
                  </a:lnTo>
                  <a:lnTo>
                    <a:pt x="776638" y="4391"/>
                  </a:lnTo>
                  <a:lnTo>
                    <a:pt x="794400" y="16367"/>
                  </a:lnTo>
                  <a:lnTo>
                    <a:pt x="806376" y="34129"/>
                  </a:lnTo>
                  <a:lnTo>
                    <a:pt x="810768" y="55879"/>
                  </a:lnTo>
                  <a:lnTo>
                    <a:pt x="810768" y="279400"/>
                  </a:lnTo>
                  <a:lnTo>
                    <a:pt x="806376" y="301150"/>
                  </a:lnTo>
                  <a:lnTo>
                    <a:pt x="794400" y="318912"/>
                  </a:lnTo>
                  <a:lnTo>
                    <a:pt x="776638" y="330888"/>
                  </a:lnTo>
                  <a:lnTo>
                    <a:pt x="754888" y="335279"/>
                  </a:lnTo>
                  <a:lnTo>
                    <a:pt x="55880" y="335279"/>
                  </a:lnTo>
                  <a:lnTo>
                    <a:pt x="34129" y="330888"/>
                  </a:lnTo>
                  <a:lnTo>
                    <a:pt x="16367" y="318912"/>
                  </a:lnTo>
                  <a:lnTo>
                    <a:pt x="4391" y="301150"/>
                  </a:lnTo>
                  <a:lnTo>
                    <a:pt x="0" y="279400"/>
                  </a:lnTo>
                  <a:lnTo>
                    <a:pt x="0" y="55879"/>
                  </a:lnTo>
                  <a:close/>
                </a:path>
              </a:pathLst>
            </a:custGeom>
            <a:noFill/>
            <a:ln w="12175"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400" name="Google Shape;400;p21"/>
          <p:cNvSpPr txBox="1"/>
          <p:nvPr/>
        </p:nvSpPr>
        <p:spPr>
          <a:xfrm>
            <a:off x="5645911" y="1661286"/>
            <a:ext cx="16827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1º</a:t>
            </a:r>
            <a:endParaRPr sz="1200">
              <a:solidFill>
                <a:schemeClr val="dk1"/>
              </a:solidFill>
              <a:latin typeface="Calibri"/>
              <a:ea typeface="Calibri"/>
              <a:cs typeface="Calibri"/>
              <a:sym typeface="Calibri"/>
            </a:endParaRPr>
          </a:p>
        </p:txBody>
      </p:sp>
      <p:grpSp>
        <p:nvGrpSpPr>
          <p:cNvPr id="401" name="Google Shape;401;p21"/>
          <p:cNvGrpSpPr/>
          <p:nvPr/>
        </p:nvGrpSpPr>
        <p:grpSpPr>
          <a:xfrm>
            <a:off x="7741919" y="1609343"/>
            <a:ext cx="1783080" cy="335280"/>
            <a:chOff x="7741919" y="1609343"/>
            <a:chExt cx="1783080" cy="335280"/>
          </a:xfrm>
        </p:grpSpPr>
        <p:sp>
          <p:nvSpPr>
            <p:cNvPr id="402" name="Google Shape;402;p21"/>
            <p:cNvSpPr/>
            <p:nvPr/>
          </p:nvSpPr>
          <p:spPr>
            <a:xfrm>
              <a:off x="7741919" y="1609343"/>
              <a:ext cx="1783080" cy="335280"/>
            </a:xfrm>
            <a:custGeom>
              <a:avLst/>
              <a:gdLst/>
              <a:ahLst/>
              <a:cxnLst/>
              <a:rect l="l" t="t" r="r" b="b"/>
              <a:pathLst>
                <a:path w="1783079" h="335280" extrusionOk="0">
                  <a:moveTo>
                    <a:pt x="1727200" y="0"/>
                  </a:moveTo>
                  <a:lnTo>
                    <a:pt x="55879" y="0"/>
                  </a:lnTo>
                  <a:lnTo>
                    <a:pt x="34129" y="4391"/>
                  </a:lnTo>
                  <a:lnTo>
                    <a:pt x="16367" y="16367"/>
                  </a:lnTo>
                  <a:lnTo>
                    <a:pt x="4391" y="34129"/>
                  </a:lnTo>
                  <a:lnTo>
                    <a:pt x="0" y="55879"/>
                  </a:lnTo>
                  <a:lnTo>
                    <a:pt x="0" y="279400"/>
                  </a:lnTo>
                  <a:lnTo>
                    <a:pt x="4391" y="301150"/>
                  </a:lnTo>
                  <a:lnTo>
                    <a:pt x="16367" y="318912"/>
                  </a:lnTo>
                  <a:lnTo>
                    <a:pt x="34129" y="330888"/>
                  </a:lnTo>
                  <a:lnTo>
                    <a:pt x="55879" y="335279"/>
                  </a:lnTo>
                  <a:lnTo>
                    <a:pt x="1727200" y="335279"/>
                  </a:lnTo>
                  <a:lnTo>
                    <a:pt x="1748950" y="330888"/>
                  </a:lnTo>
                  <a:lnTo>
                    <a:pt x="1766712" y="318912"/>
                  </a:lnTo>
                  <a:lnTo>
                    <a:pt x="1778688" y="301150"/>
                  </a:lnTo>
                  <a:lnTo>
                    <a:pt x="1783079" y="279400"/>
                  </a:lnTo>
                  <a:lnTo>
                    <a:pt x="1783079" y="55879"/>
                  </a:lnTo>
                  <a:lnTo>
                    <a:pt x="1778688" y="34129"/>
                  </a:lnTo>
                  <a:lnTo>
                    <a:pt x="1766712" y="16367"/>
                  </a:lnTo>
                  <a:lnTo>
                    <a:pt x="1748950" y="4391"/>
                  </a:lnTo>
                  <a:lnTo>
                    <a:pt x="1727200"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403" name="Google Shape;403;p21"/>
            <p:cNvSpPr/>
            <p:nvPr/>
          </p:nvSpPr>
          <p:spPr>
            <a:xfrm>
              <a:off x="7741919" y="1609343"/>
              <a:ext cx="1783080" cy="335280"/>
            </a:xfrm>
            <a:custGeom>
              <a:avLst/>
              <a:gdLst/>
              <a:ahLst/>
              <a:cxnLst/>
              <a:rect l="l" t="t" r="r" b="b"/>
              <a:pathLst>
                <a:path w="1783079" h="335280" extrusionOk="0">
                  <a:moveTo>
                    <a:pt x="0" y="55879"/>
                  </a:moveTo>
                  <a:lnTo>
                    <a:pt x="4391" y="34129"/>
                  </a:lnTo>
                  <a:lnTo>
                    <a:pt x="16367" y="16367"/>
                  </a:lnTo>
                  <a:lnTo>
                    <a:pt x="34129" y="4391"/>
                  </a:lnTo>
                  <a:lnTo>
                    <a:pt x="55879" y="0"/>
                  </a:lnTo>
                  <a:lnTo>
                    <a:pt x="1727200" y="0"/>
                  </a:lnTo>
                  <a:lnTo>
                    <a:pt x="1748950" y="4391"/>
                  </a:lnTo>
                  <a:lnTo>
                    <a:pt x="1766712" y="16367"/>
                  </a:lnTo>
                  <a:lnTo>
                    <a:pt x="1778688" y="34129"/>
                  </a:lnTo>
                  <a:lnTo>
                    <a:pt x="1783079" y="55879"/>
                  </a:lnTo>
                  <a:lnTo>
                    <a:pt x="1783079" y="279400"/>
                  </a:lnTo>
                  <a:lnTo>
                    <a:pt x="1778688" y="301150"/>
                  </a:lnTo>
                  <a:lnTo>
                    <a:pt x="1766712" y="318912"/>
                  </a:lnTo>
                  <a:lnTo>
                    <a:pt x="1748950" y="330888"/>
                  </a:lnTo>
                  <a:lnTo>
                    <a:pt x="1727200" y="335279"/>
                  </a:lnTo>
                  <a:lnTo>
                    <a:pt x="55879" y="335279"/>
                  </a:lnTo>
                  <a:lnTo>
                    <a:pt x="34129" y="330888"/>
                  </a:lnTo>
                  <a:lnTo>
                    <a:pt x="16367" y="318912"/>
                  </a:lnTo>
                  <a:lnTo>
                    <a:pt x="4391" y="301150"/>
                  </a:lnTo>
                  <a:lnTo>
                    <a:pt x="0" y="279400"/>
                  </a:lnTo>
                  <a:lnTo>
                    <a:pt x="0" y="55879"/>
                  </a:lnTo>
                  <a:close/>
                </a:path>
              </a:pathLst>
            </a:custGeom>
            <a:noFill/>
            <a:ln w="12175"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404" name="Google Shape;404;p21"/>
          <p:cNvSpPr txBox="1"/>
          <p:nvPr/>
        </p:nvSpPr>
        <p:spPr>
          <a:xfrm>
            <a:off x="7853298" y="1661286"/>
            <a:ext cx="156146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Aprendizajes Clave 2017</a:t>
            </a:r>
            <a:endParaRPr sz="1200">
              <a:solidFill>
                <a:schemeClr val="dk1"/>
              </a:solidFill>
              <a:latin typeface="Calibri"/>
              <a:ea typeface="Calibri"/>
              <a:cs typeface="Calibri"/>
              <a:sym typeface="Calibri"/>
            </a:endParaRPr>
          </a:p>
        </p:txBody>
      </p:sp>
      <p:sp>
        <p:nvSpPr>
          <p:cNvPr id="405" name="Google Shape;405;p21"/>
          <p:cNvSpPr txBox="1">
            <a:spLocks noGrp="1"/>
          </p:cNvSpPr>
          <p:nvPr>
            <p:ph type="ftr" idx="4294967295"/>
          </p:nvPr>
        </p:nvSpPr>
        <p:spPr>
          <a:xfrm>
            <a:off x="792276" y="7208469"/>
            <a:ext cx="742315" cy="126365"/>
          </a:xfrm>
          <a:prstGeom prst="rect">
            <a:avLst/>
          </a:prstGeom>
          <a:noFill/>
          <a:ln>
            <a:noFill/>
          </a:ln>
        </p:spPr>
        <p:txBody>
          <a:bodyPr spcFirstLastPara="1" wrap="square" lIns="0" tIns="0" rIns="0" bIns="0" anchor="t" anchorCtr="0">
            <a:spAutoFit/>
          </a:bodyPr>
          <a:lstStyle/>
          <a:p>
            <a:pPr marL="12700" lvl="0" indent="0" algn="l" rtl="0">
              <a:lnSpc>
                <a:spcPct val="106875"/>
              </a:lnSpc>
              <a:spcBef>
                <a:spcPts val="0"/>
              </a:spcBef>
              <a:spcAft>
                <a:spcPts val="0"/>
              </a:spcAft>
              <a:buClr>
                <a:srgbClr val="993366"/>
              </a:buClr>
              <a:buSzPts val="800"/>
              <a:buFont typeface="Calibri"/>
              <a:buNone/>
            </a:pPr>
            <a:r>
              <a:rPr lang="en-US"/>
              <a:t>#QuédateEnCasa</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graphicFrame>
        <p:nvGraphicFramePr>
          <p:cNvPr id="410" name="Google Shape;410;p22"/>
          <p:cNvGraphicFramePr/>
          <p:nvPr/>
        </p:nvGraphicFramePr>
        <p:xfrm>
          <a:off x="893368" y="960374"/>
          <a:ext cx="3000000" cy="3000000"/>
        </p:xfrm>
        <a:graphic>
          <a:graphicData uri="http://schemas.openxmlformats.org/drawingml/2006/table">
            <a:tbl>
              <a:tblPr>
                <a:noFill/>
                <a:tableStyleId>{D24F70D1-5836-41D9-9953-D54A523C527F}</a:tableStyleId>
              </a:tblPr>
              <a:tblGrid>
                <a:gridCol w="984875">
                  <a:extLst>
                    <a:ext uri="{9D8B030D-6E8A-4147-A177-3AD203B41FA5}">
                      <a16:colId xmlns:a16="http://schemas.microsoft.com/office/drawing/2014/main" val="20000"/>
                    </a:ext>
                  </a:extLst>
                </a:gridCol>
                <a:gridCol w="1423675">
                  <a:extLst>
                    <a:ext uri="{9D8B030D-6E8A-4147-A177-3AD203B41FA5}">
                      <a16:colId xmlns:a16="http://schemas.microsoft.com/office/drawing/2014/main" val="20001"/>
                    </a:ext>
                  </a:extLst>
                </a:gridCol>
                <a:gridCol w="2826375">
                  <a:extLst>
                    <a:ext uri="{9D8B030D-6E8A-4147-A177-3AD203B41FA5}">
                      <a16:colId xmlns:a16="http://schemas.microsoft.com/office/drawing/2014/main" val="20002"/>
                    </a:ext>
                  </a:extLst>
                </a:gridCol>
                <a:gridCol w="3469650">
                  <a:extLst>
                    <a:ext uri="{9D8B030D-6E8A-4147-A177-3AD203B41FA5}">
                      <a16:colId xmlns:a16="http://schemas.microsoft.com/office/drawing/2014/main" val="20003"/>
                    </a:ext>
                  </a:extLst>
                </a:gridCol>
              </a:tblGrid>
              <a:tr h="201250">
                <a:tc gridSpan="4">
                  <a:txBody>
                    <a:bodyPr/>
                    <a:lstStyle/>
                    <a:p>
                      <a:pPr marL="0" marR="0" lvl="0" indent="0" algn="ctr" rtl="0">
                        <a:lnSpc>
                          <a:spcPct val="100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TRIMESTRE II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9275">
                <a:tc>
                  <a:txBody>
                    <a:bodyPr/>
                    <a:lstStyle/>
                    <a:p>
                      <a:pPr marL="0" marR="0" lvl="0" indent="0" algn="ctr" rtl="0">
                        <a:lnSpc>
                          <a:spcPct val="1158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58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722630" marR="0" lvl="0" indent="0" algn="l" rtl="0">
                        <a:lnSpc>
                          <a:spcPct val="1158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1124585" marR="0" lvl="0" indent="0" algn="l" rtl="0">
                        <a:lnSpc>
                          <a:spcPct val="1158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563875">
                <a:tc>
                  <a:txBody>
                    <a:bodyPr/>
                    <a:lstStyle/>
                    <a:p>
                      <a:pPr marL="66675" marR="64135"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Formación de  los Estados  nacionales.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6675" marR="64769"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Industrialización	y  competencia  mundial.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6675" marR="6731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Reconoce las condiciones que motivaron el  desarrollo del imperialismo.</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6675" marR="64135"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Conocer	algunas	causas	que	propiciaron	el  imperialismo.</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564125">
                <a:tc>
                  <a:txBody>
                    <a:bodyPr/>
                    <a:lstStyle/>
                    <a:p>
                      <a:pPr marL="66675" marR="64135"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Formación de  los Estados  nacionales.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0" marR="18415" lvl="0" indent="0" algn="ctr" rtl="0">
                        <a:lnSpc>
                          <a:spcPct val="118333"/>
                        </a:lnSpc>
                        <a:spcBef>
                          <a:spcPts val="0"/>
                        </a:spcBef>
                        <a:spcAft>
                          <a:spcPts val="0"/>
                        </a:spcAft>
                        <a:buSzPts val="1200"/>
                        <a:buFont typeface="Calibri"/>
                        <a:buNone/>
                      </a:pPr>
                      <a:r>
                        <a:rPr lang="en-US" sz="1200" u="none" strike="noStrike" cap="none">
                          <a:latin typeface="Calibri"/>
                          <a:ea typeface="Calibri"/>
                          <a:cs typeface="Calibri"/>
                          <a:sym typeface="Calibri"/>
                        </a:rPr>
                        <a:t>Las grandes guerras.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6675" marR="6731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•Reconoce la guerra de trincheras y el uso  de armas químicas como características de  la Primera Guerra Mundial.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6675" marR="65405"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Identificar las causas de la Primera Guerra Mundial y  reconocer cómo la guerra de trincheras y el uso de  armas químicas cambiaron la forma de combatir.</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1122050">
                <a:tc>
                  <a:txBody>
                    <a:bodyPr/>
                    <a:lstStyle/>
                    <a:p>
                      <a:pPr marL="66675" marR="64135"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Formación de  los	Estados</a:t>
                      </a:r>
                      <a:endParaRPr sz="1200" u="none" strike="noStrike" cap="none">
                        <a:latin typeface="Calibri"/>
                        <a:ea typeface="Calibri"/>
                        <a:cs typeface="Calibri"/>
                        <a:sym typeface="Calibri"/>
                      </a:endParaRPr>
                    </a:p>
                    <a:p>
                      <a:pPr marL="66675" marR="0" lvl="0" indent="0" algn="l" rtl="0">
                        <a:lnSpc>
                          <a:spcPct val="118333"/>
                        </a:lnSpc>
                        <a:spcBef>
                          <a:spcPts val="0"/>
                        </a:spcBef>
                        <a:spcAft>
                          <a:spcPts val="0"/>
                        </a:spcAft>
                        <a:buSzPts val="1200"/>
                        <a:buFont typeface="Calibri"/>
                        <a:buNone/>
                      </a:pPr>
                      <a:r>
                        <a:rPr lang="en-US" sz="1200" u="none" strike="noStrike" cap="none">
                          <a:latin typeface="Calibri"/>
                          <a:ea typeface="Calibri"/>
                          <a:cs typeface="Calibri"/>
                          <a:sym typeface="Calibri"/>
                        </a:rPr>
                        <a:t>nacionales.</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0" marR="18415" lvl="0" indent="0" algn="ctr"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Las grandes guerras.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6675" marR="64769"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Reconoce el Tratado de Versalles como  consecuencia del triunfo Aliado y como</a:t>
                      </a:r>
                      <a:endParaRPr sz="1200" u="none" strike="noStrike" cap="none">
                        <a:latin typeface="Calibri"/>
                        <a:ea typeface="Calibri"/>
                        <a:cs typeface="Calibri"/>
                        <a:sym typeface="Calibri"/>
                      </a:endParaRPr>
                    </a:p>
                    <a:p>
                      <a:pPr marL="66675" marR="0" lvl="0" indent="0" algn="l" rtl="0">
                        <a:lnSpc>
                          <a:spcPct val="118333"/>
                        </a:lnSpc>
                        <a:spcBef>
                          <a:spcPts val="0"/>
                        </a:spcBef>
                        <a:spcAft>
                          <a:spcPts val="0"/>
                        </a:spcAft>
                        <a:buSzPts val="1200"/>
                        <a:buFont typeface="Calibri"/>
                        <a:buNone/>
                      </a:pPr>
                      <a:r>
                        <a:rPr lang="en-US" sz="1200" u="none" strike="noStrike" cap="none">
                          <a:latin typeface="Calibri"/>
                          <a:ea typeface="Calibri"/>
                          <a:cs typeface="Calibri"/>
                          <a:sym typeface="Calibri"/>
                        </a:rPr>
                        <a:t>factor de la Segunda Guerra Mundial.</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6675" marR="6350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Reconocer al nacionalismo como factor de la Primera  Guerra Mundial.</a:t>
                      </a:r>
                      <a:endParaRPr sz="1200" u="none" strike="noStrike" cap="none">
                        <a:latin typeface="Calibri"/>
                        <a:ea typeface="Calibri"/>
                        <a:cs typeface="Calibri"/>
                        <a:sym typeface="Calibri"/>
                      </a:endParaRPr>
                    </a:p>
                    <a:p>
                      <a:pPr marL="66675" marR="0" lvl="0" indent="0" algn="just" rtl="0">
                        <a:lnSpc>
                          <a:spcPct val="118333"/>
                        </a:lnSpc>
                        <a:spcBef>
                          <a:spcPts val="0"/>
                        </a:spcBef>
                        <a:spcAft>
                          <a:spcPts val="0"/>
                        </a:spcAft>
                        <a:buSzPts val="1200"/>
                        <a:buFont typeface="Calibri"/>
                        <a:buNone/>
                      </a:pPr>
                      <a:r>
                        <a:rPr lang="en-US" sz="1200" u="none" strike="noStrike" cap="none">
                          <a:latin typeface="Calibri"/>
                          <a:ea typeface="Calibri"/>
                          <a:cs typeface="Calibri"/>
                          <a:sym typeface="Calibri"/>
                        </a:rPr>
                        <a:t>Conocer las causas de la Revolución Rusa.</a:t>
                      </a:r>
                      <a:endParaRPr sz="1200" u="none" strike="noStrike" cap="none">
                        <a:latin typeface="Calibri"/>
                        <a:ea typeface="Calibri"/>
                        <a:cs typeface="Calibri"/>
                        <a:sym typeface="Calibri"/>
                      </a:endParaRPr>
                    </a:p>
                    <a:p>
                      <a:pPr marL="66675" marR="65405"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Analizar cómo el Tratado de Versalles puso fin formal  a la guerra pero, a la vez, influyó en las causas de la  Segunda Guerra Mundial.</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411" name="Google Shape;411;p22"/>
          <p:cNvSpPr txBox="1">
            <a:spLocks noGrp="1"/>
          </p:cNvSpPr>
          <p:nvPr>
            <p:ph type="ftr" idx="4294967295"/>
          </p:nvPr>
        </p:nvSpPr>
        <p:spPr>
          <a:xfrm>
            <a:off x="792276" y="7208469"/>
            <a:ext cx="742315" cy="126365"/>
          </a:xfrm>
          <a:prstGeom prst="rect">
            <a:avLst/>
          </a:prstGeom>
          <a:noFill/>
          <a:ln>
            <a:noFill/>
          </a:ln>
        </p:spPr>
        <p:txBody>
          <a:bodyPr spcFirstLastPara="1" wrap="square" lIns="0" tIns="0" rIns="0" bIns="0" anchor="t" anchorCtr="0">
            <a:spAutoFit/>
          </a:bodyPr>
          <a:lstStyle/>
          <a:p>
            <a:pPr marL="12700" lvl="0" indent="0" algn="l" rtl="0">
              <a:lnSpc>
                <a:spcPct val="106875"/>
              </a:lnSpc>
              <a:spcBef>
                <a:spcPts val="0"/>
              </a:spcBef>
              <a:spcAft>
                <a:spcPts val="0"/>
              </a:spcAft>
              <a:buClr>
                <a:srgbClr val="993366"/>
              </a:buClr>
              <a:buSzPts val="800"/>
              <a:buFont typeface="Calibri"/>
              <a:buNone/>
            </a:pPr>
            <a:r>
              <a:rPr lang="en-US"/>
              <a:t>#QuédateEnCasa</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graphicFrame>
        <p:nvGraphicFramePr>
          <p:cNvPr id="416" name="Google Shape;416;p23"/>
          <p:cNvGraphicFramePr/>
          <p:nvPr/>
        </p:nvGraphicFramePr>
        <p:xfrm>
          <a:off x="809482" y="1752600"/>
          <a:ext cx="3000000" cy="3000000"/>
        </p:xfrm>
        <a:graphic>
          <a:graphicData uri="http://schemas.openxmlformats.org/drawingml/2006/table">
            <a:tbl>
              <a:tblPr>
                <a:noFill/>
                <a:tableStyleId>{D24F70D1-5836-41D9-9953-D54A523C527F}</a:tableStyleId>
              </a:tblPr>
              <a:tblGrid>
                <a:gridCol w="1222375">
                  <a:extLst>
                    <a:ext uri="{9D8B030D-6E8A-4147-A177-3AD203B41FA5}">
                      <a16:colId xmlns:a16="http://schemas.microsoft.com/office/drawing/2014/main" val="20000"/>
                    </a:ext>
                  </a:extLst>
                </a:gridCol>
                <a:gridCol w="1402075">
                  <a:extLst>
                    <a:ext uri="{9D8B030D-6E8A-4147-A177-3AD203B41FA5}">
                      <a16:colId xmlns:a16="http://schemas.microsoft.com/office/drawing/2014/main" val="20001"/>
                    </a:ext>
                  </a:extLst>
                </a:gridCol>
                <a:gridCol w="2734950">
                  <a:extLst>
                    <a:ext uri="{9D8B030D-6E8A-4147-A177-3AD203B41FA5}">
                      <a16:colId xmlns:a16="http://schemas.microsoft.com/office/drawing/2014/main" val="20002"/>
                    </a:ext>
                  </a:extLst>
                </a:gridCol>
                <a:gridCol w="3344550">
                  <a:extLst>
                    <a:ext uri="{9D8B030D-6E8A-4147-A177-3AD203B41FA5}">
                      <a16:colId xmlns:a16="http://schemas.microsoft.com/office/drawing/2014/main" val="20003"/>
                    </a:ext>
                  </a:extLst>
                </a:gridCol>
              </a:tblGrid>
              <a:tr h="201250">
                <a:tc gridSpan="4">
                  <a:txBody>
                    <a:bodyPr/>
                    <a:lstStyle/>
                    <a:p>
                      <a:pPr marL="0" marR="0" lvl="0" indent="0" algn="ctr" rtl="0">
                        <a:lnSpc>
                          <a:spcPct val="100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TRIMESTRE III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9275">
                <a:tc>
                  <a:txBody>
                    <a:bodyPr/>
                    <a:lstStyle/>
                    <a:p>
                      <a:pPr marL="0" marR="0" lvl="0" indent="0" algn="ctr" rtl="0">
                        <a:lnSpc>
                          <a:spcPct val="1158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4445" marR="0" lvl="0" indent="0" algn="ctr" rtl="0">
                        <a:lnSpc>
                          <a:spcPct val="1158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676910" marR="0" lvl="0" indent="0" algn="l" rtl="0">
                        <a:lnSpc>
                          <a:spcPct val="1158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1063625" marR="0" lvl="0" indent="0" algn="l" rtl="0">
                        <a:lnSpc>
                          <a:spcPct val="1158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936000">
                <a:tc>
                  <a:txBody>
                    <a:bodyPr/>
                    <a:lstStyle/>
                    <a:p>
                      <a:pPr marL="66675" marR="6096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Cambios sociales  e instituciones  contemporáneas.</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9850" marR="16256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La Guerra Fría y el  conflicto de Medio  Oriente.</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6675" marR="6350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Identifica el armamentismo como parte  de la confrontación de los bloques y  reflexiona sobre el peligro nuclear.</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9850"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Analizar la formación de dos grandes bloques  hegemónicos en el mundo tras la Segunda Guerra  Mundial e identificar algunas características de la</a:t>
                      </a:r>
                      <a:endParaRPr sz="1200" u="none" strike="noStrike" cap="none">
                        <a:latin typeface="Calibri"/>
                        <a:ea typeface="Calibri"/>
                        <a:cs typeface="Calibri"/>
                        <a:sym typeface="Calibri"/>
                      </a:endParaRPr>
                    </a:p>
                    <a:p>
                      <a:pPr marL="69850" marR="64769"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Guerra Fría, como la carrera armamentista y la  amenaza nuclear.</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564100">
                <a:tc>
                  <a:txBody>
                    <a:bodyPr/>
                    <a:lstStyle/>
                    <a:p>
                      <a:pPr marL="66675" marR="6096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Cambios sociales  e instituciones  contemporáneas.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9850"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La globalización.</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6675" marR="66675"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Valora la importancia de internet y los  medios electrónicos en la integración  mundial.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9850" marR="6223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Identificar el contexto globalizador en el que vivimos  y el impulso de internet y los medios electrónicos  para favorecer la integración en el mundo.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564025">
                <a:tc>
                  <a:txBody>
                    <a:bodyPr/>
                    <a:lstStyle/>
                    <a:p>
                      <a:pPr marL="66675" marR="6096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Cambios sociales  e instituciones  contemporáneas.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9850"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La globalización.</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6675" marR="6604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Reconoce la coexistencia de diferencias  nacionales y expresiones culturales  diversas dentro del orden global.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9850" marR="59689"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Reconocer la variedad en las expresiones culturales  y cómo éstas enriquecen la vida social y cultural en  el mundo.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r h="176775">
                <a:tc>
                  <a:txBody>
                    <a:bodyPr/>
                    <a:lstStyle/>
                    <a:p>
                      <a:pPr marL="0" marR="0" lvl="0" indent="0" algn="l" rtl="0">
                        <a:lnSpc>
                          <a:spcPct val="100000"/>
                        </a:lnSpc>
                        <a:spcBef>
                          <a:spcPts val="0"/>
                        </a:spcBef>
                        <a:spcAft>
                          <a:spcPts val="0"/>
                        </a:spcAft>
                        <a:buSzPts val="1000"/>
                        <a:buFont typeface="Calibri"/>
                        <a:buNone/>
                      </a:pPr>
                      <a:endParaRPr sz="10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0" marR="0" lvl="0" indent="0" algn="l" rtl="0">
                        <a:lnSpc>
                          <a:spcPct val="100000"/>
                        </a:lnSpc>
                        <a:spcBef>
                          <a:spcPts val="0"/>
                        </a:spcBef>
                        <a:spcAft>
                          <a:spcPts val="0"/>
                        </a:spcAft>
                        <a:buSzPts val="1000"/>
                        <a:buFont typeface="Calibri"/>
                        <a:buNone/>
                      </a:pPr>
                      <a:endParaRPr sz="10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0" marR="0" lvl="0" indent="0" algn="l" rtl="0">
                        <a:lnSpc>
                          <a:spcPct val="100000"/>
                        </a:lnSpc>
                        <a:spcBef>
                          <a:spcPts val="0"/>
                        </a:spcBef>
                        <a:spcAft>
                          <a:spcPts val="0"/>
                        </a:spcAft>
                        <a:buSzPts val="1000"/>
                        <a:buFont typeface="Calibri"/>
                        <a:buNone/>
                      </a:pPr>
                      <a:endParaRPr sz="10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0" marR="0" lvl="0" indent="0" algn="l" rtl="0">
                        <a:lnSpc>
                          <a:spcPct val="100000"/>
                        </a:lnSpc>
                        <a:spcBef>
                          <a:spcPts val="0"/>
                        </a:spcBef>
                        <a:spcAft>
                          <a:spcPts val="0"/>
                        </a:spcAft>
                        <a:buSzPts val="1000"/>
                        <a:buFont typeface="Calibri"/>
                        <a:buNone/>
                      </a:pPr>
                      <a:endParaRPr sz="10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5"/>
                  </a:ext>
                </a:extLst>
              </a:tr>
            </a:tbl>
          </a:graphicData>
        </a:graphic>
      </p:graphicFrame>
      <p:sp>
        <p:nvSpPr>
          <p:cNvPr id="417" name="Google Shape;417;p23"/>
          <p:cNvSpPr txBox="1">
            <a:spLocks noGrp="1"/>
          </p:cNvSpPr>
          <p:nvPr>
            <p:ph type="ftr" idx="4294967295"/>
          </p:nvPr>
        </p:nvSpPr>
        <p:spPr>
          <a:xfrm>
            <a:off x="792276" y="7208469"/>
            <a:ext cx="742315" cy="126365"/>
          </a:xfrm>
          <a:prstGeom prst="rect">
            <a:avLst/>
          </a:prstGeom>
          <a:noFill/>
          <a:ln>
            <a:noFill/>
          </a:ln>
        </p:spPr>
        <p:txBody>
          <a:bodyPr spcFirstLastPara="1" wrap="square" lIns="0" tIns="0" rIns="0" bIns="0" anchor="t" anchorCtr="0">
            <a:spAutoFit/>
          </a:bodyPr>
          <a:lstStyle/>
          <a:p>
            <a:pPr marL="12700" lvl="0" indent="0" algn="l" rtl="0">
              <a:lnSpc>
                <a:spcPct val="106875"/>
              </a:lnSpc>
              <a:spcBef>
                <a:spcPts val="0"/>
              </a:spcBef>
              <a:spcAft>
                <a:spcPts val="0"/>
              </a:spcAft>
              <a:buClr>
                <a:srgbClr val="993366"/>
              </a:buClr>
              <a:buSzPts val="800"/>
              <a:buFont typeface="Calibri"/>
              <a:buNone/>
            </a:pPr>
            <a:r>
              <a:rPr lang="en-US"/>
              <a:t>#QuédateEnCasa</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Shape 421"/>
        <p:cNvGrpSpPr/>
        <p:nvPr/>
      </p:nvGrpSpPr>
      <p:grpSpPr>
        <a:xfrm>
          <a:off x="0" y="0"/>
          <a:ext cx="0" cy="0"/>
          <a:chOff x="0" y="0"/>
          <a:chExt cx="0" cy="0"/>
        </a:xfrm>
      </p:grpSpPr>
      <p:pic>
        <p:nvPicPr>
          <p:cNvPr id="422" name="Google Shape;422;p24"/>
          <p:cNvPicPr preferRelativeResize="0"/>
          <p:nvPr/>
        </p:nvPicPr>
        <p:blipFill rotWithShape="1">
          <a:blip r:embed="rId3">
            <a:alphaModFix/>
          </a:blip>
          <a:srcRect/>
          <a:stretch/>
        </p:blipFill>
        <p:spPr>
          <a:xfrm>
            <a:off x="1371600" y="3352800"/>
            <a:ext cx="7321676" cy="607542"/>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Shape 426"/>
        <p:cNvGrpSpPr/>
        <p:nvPr/>
      </p:nvGrpSpPr>
      <p:grpSpPr>
        <a:xfrm>
          <a:off x="0" y="0"/>
          <a:ext cx="0" cy="0"/>
          <a:chOff x="0" y="0"/>
          <a:chExt cx="0" cy="0"/>
        </a:xfrm>
      </p:grpSpPr>
      <p:sp>
        <p:nvSpPr>
          <p:cNvPr id="427" name="Google Shape;427;p25"/>
          <p:cNvSpPr txBox="1"/>
          <p:nvPr/>
        </p:nvSpPr>
        <p:spPr>
          <a:xfrm>
            <a:off x="5649648" y="1669676"/>
            <a:ext cx="1695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2º</a:t>
            </a:r>
            <a:endParaRPr sz="1200">
              <a:solidFill>
                <a:schemeClr val="dk1"/>
              </a:solidFill>
              <a:latin typeface="Calibri"/>
              <a:ea typeface="Calibri"/>
              <a:cs typeface="Calibri"/>
              <a:sym typeface="Calibri"/>
            </a:endParaRPr>
          </a:p>
        </p:txBody>
      </p:sp>
      <p:sp>
        <p:nvSpPr>
          <p:cNvPr id="428" name="Google Shape;428;p25"/>
          <p:cNvSpPr txBox="1"/>
          <p:nvPr/>
        </p:nvSpPr>
        <p:spPr>
          <a:xfrm>
            <a:off x="2836391" y="941204"/>
            <a:ext cx="4398010" cy="615950"/>
          </a:xfrm>
          <a:prstGeom prst="rect">
            <a:avLst/>
          </a:prstGeom>
          <a:noFill/>
          <a:ln>
            <a:noFill/>
          </a:ln>
        </p:spPr>
        <p:txBody>
          <a:bodyPr spcFirstLastPara="1" wrap="square" lIns="0" tIns="13325" rIns="0" bIns="0" anchor="t" anchorCtr="0">
            <a:spAutoFit/>
          </a:bodyPr>
          <a:lstStyle/>
          <a:p>
            <a:pPr marL="0" marR="0" lvl="0" indent="0" algn="ctr" rtl="0">
              <a:lnSpc>
                <a:spcPct val="100000"/>
              </a:lnSpc>
              <a:spcBef>
                <a:spcPts val="0"/>
              </a:spcBef>
              <a:spcAft>
                <a:spcPts val="0"/>
              </a:spcAft>
              <a:buNone/>
            </a:pPr>
            <a:r>
              <a:rPr lang="en-US" sz="1600" b="1" i="1">
                <a:solidFill>
                  <a:srgbClr val="990099"/>
                </a:solidFill>
                <a:latin typeface="Calibri"/>
                <a:ea typeface="Calibri"/>
                <a:cs typeface="Calibri"/>
                <a:sym typeface="Calibri"/>
              </a:rPr>
              <a:t>Plan de Recuperación y Evaluación Aprende en Casa</a:t>
            </a:r>
            <a:endParaRPr sz="1600">
              <a:solidFill>
                <a:schemeClr val="dk1"/>
              </a:solidFill>
              <a:latin typeface="Calibri"/>
              <a:ea typeface="Calibri"/>
              <a:cs typeface="Calibri"/>
              <a:sym typeface="Calibri"/>
            </a:endParaRPr>
          </a:p>
          <a:p>
            <a:pPr marL="0" marR="0" lvl="0" indent="0" algn="ctr" rtl="0">
              <a:lnSpc>
                <a:spcPct val="100000"/>
              </a:lnSpc>
              <a:spcBef>
                <a:spcPts val="1040"/>
              </a:spcBef>
              <a:spcAft>
                <a:spcPts val="0"/>
              </a:spcAft>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429" name="Google Shape;429;p25"/>
          <p:cNvSpPr txBox="1"/>
          <p:nvPr/>
        </p:nvSpPr>
        <p:spPr>
          <a:xfrm>
            <a:off x="812241" y="1654436"/>
            <a:ext cx="87185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sp>
        <p:nvSpPr>
          <p:cNvPr id="430" name="Google Shape;430;p25"/>
          <p:cNvSpPr txBox="1"/>
          <p:nvPr/>
        </p:nvSpPr>
        <p:spPr>
          <a:xfrm>
            <a:off x="4722645" y="1654436"/>
            <a:ext cx="295084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Grado:	Plan de Estudios:</a:t>
            </a:r>
            <a:endParaRPr sz="1400">
              <a:solidFill>
                <a:schemeClr val="dk1"/>
              </a:solidFill>
              <a:latin typeface="Calibri"/>
              <a:ea typeface="Calibri"/>
              <a:cs typeface="Calibri"/>
              <a:sym typeface="Calibri"/>
            </a:endParaRPr>
          </a:p>
        </p:txBody>
      </p:sp>
      <p:graphicFrame>
        <p:nvGraphicFramePr>
          <p:cNvPr id="431" name="Google Shape;431;p25"/>
          <p:cNvGraphicFramePr/>
          <p:nvPr/>
        </p:nvGraphicFramePr>
        <p:xfrm>
          <a:off x="899040" y="2295024"/>
          <a:ext cx="3000000" cy="3000000"/>
        </p:xfrm>
        <a:graphic>
          <a:graphicData uri="http://schemas.openxmlformats.org/drawingml/2006/table">
            <a:tbl>
              <a:tblPr firstRow="1" bandRow="1">
                <a:noFill/>
                <a:tableStyleId>{D2A4610B-CAE2-4983-92D0-EE84D17280EA}</a:tableStyleId>
              </a:tblPr>
              <a:tblGrid>
                <a:gridCol w="1228100">
                  <a:extLst>
                    <a:ext uri="{9D8B030D-6E8A-4147-A177-3AD203B41FA5}">
                      <a16:colId xmlns:a16="http://schemas.microsoft.com/office/drawing/2014/main" val="20000"/>
                    </a:ext>
                  </a:extLst>
                </a:gridCol>
                <a:gridCol w="1889750">
                  <a:extLst>
                    <a:ext uri="{9D8B030D-6E8A-4147-A177-3AD203B41FA5}">
                      <a16:colId xmlns:a16="http://schemas.microsoft.com/office/drawing/2014/main" val="20001"/>
                    </a:ext>
                  </a:extLst>
                </a:gridCol>
                <a:gridCol w="5577850">
                  <a:extLst>
                    <a:ext uri="{9D8B030D-6E8A-4147-A177-3AD203B41FA5}">
                      <a16:colId xmlns:a16="http://schemas.microsoft.com/office/drawing/2014/main" val="20002"/>
                    </a:ext>
                  </a:extLst>
                </a:gridCol>
              </a:tblGrid>
              <a:tr h="182875">
                <a:tc gridSpan="3">
                  <a:txBody>
                    <a:bodyPr/>
                    <a:lstStyle/>
                    <a:p>
                      <a:pPr marL="0" marR="0" lvl="0" indent="0" algn="ctr" rtl="0">
                        <a:lnSpc>
                          <a:spcPct val="100000"/>
                        </a:lnSpc>
                        <a:spcBef>
                          <a:spcPts val="0"/>
                        </a:spcBef>
                        <a:spcAft>
                          <a:spcPts val="0"/>
                        </a:spcAft>
                        <a:buNone/>
                      </a:pPr>
                      <a:r>
                        <a:rPr lang="en-US" sz="1100" b="1" u="none" strike="noStrike" cap="none">
                          <a:solidFill>
                            <a:srgbClr val="002060"/>
                          </a:solidFill>
                          <a:latin typeface="Calibri"/>
                          <a:ea typeface="Calibri"/>
                          <a:cs typeface="Calibri"/>
                          <a:sym typeface="Calibri"/>
                        </a:rPr>
                        <a:t>TRIMESTRE I</a:t>
                      </a:r>
                      <a:endParaRPr sz="1100" u="none" strike="noStrike" cap="none">
                        <a:latin typeface="Calibri"/>
                        <a:ea typeface="Calibri"/>
                        <a:cs typeface="Calibri"/>
                        <a:sym typeface="Calibri"/>
                      </a:endParaRPr>
                    </a:p>
                  </a:txBody>
                  <a:tcPr marL="0" marR="0" marT="625" marB="0">
                    <a:solidFill>
                      <a:srgbClr val="ED7D31"/>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73725">
                <a:tc>
                  <a:txBody>
                    <a:bodyPr/>
                    <a:lstStyle/>
                    <a:p>
                      <a:pPr marL="397510" marR="0" lvl="0" indent="0" algn="l"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Ámbito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51765" marR="0" lvl="0" indent="0" algn="l"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Práctica social del Lenguaje</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3175" marR="0" lvl="0" indent="0" algn="ctr"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Aprendizaje Esperado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563875">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Estudio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4769" lvl="0" indent="0" algn="l" rtl="0">
                        <a:lnSpc>
                          <a:spcPct val="121666"/>
                        </a:lnSpc>
                        <a:spcBef>
                          <a:spcPts val="0"/>
                        </a:spcBef>
                        <a:spcAft>
                          <a:spcPts val="0"/>
                        </a:spcAft>
                        <a:buNone/>
                      </a:pPr>
                      <a:r>
                        <a:rPr lang="en-US" sz="1200" u="none" strike="noStrike" cap="none">
                          <a:latin typeface="Calibri"/>
                          <a:ea typeface="Calibri"/>
                          <a:cs typeface="Calibri"/>
                          <a:sym typeface="Calibri"/>
                        </a:rPr>
                        <a:t>Comprensión de textos para  adquirir nuevos  conocimientos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Compara una variedad de textos sobre un mismo 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563875">
                <a:tc>
                  <a:txBody>
                    <a:bodyPr/>
                    <a:lstStyle/>
                    <a:p>
                      <a:pPr marL="66675" marR="349885" lvl="0" indent="0" algn="l" rtl="0">
                        <a:lnSpc>
                          <a:spcPct val="121666"/>
                        </a:lnSpc>
                        <a:spcBef>
                          <a:spcPts val="0"/>
                        </a:spcBef>
                        <a:spcAft>
                          <a:spcPts val="0"/>
                        </a:spcAft>
                        <a:buNone/>
                      </a:pPr>
                      <a:r>
                        <a:rPr lang="en-US" sz="1200" u="none" strike="noStrike" cap="none">
                          <a:latin typeface="Calibri"/>
                          <a:ea typeface="Calibri"/>
                          <a:cs typeface="Calibri"/>
                          <a:sym typeface="Calibri"/>
                        </a:rPr>
                        <a:t>Participación  social</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416559" lvl="0" indent="0" algn="l" rtl="0">
                        <a:lnSpc>
                          <a:spcPct val="121666"/>
                        </a:lnSpc>
                        <a:spcBef>
                          <a:spcPts val="0"/>
                        </a:spcBef>
                        <a:spcAft>
                          <a:spcPts val="0"/>
                        </a:spcAft>
                        <a:buNone/>
                      </a:pPr>
                      <a:r>
                        <a:rPr lang="en-US" sz="1200" u="none" strike="noStrike" cap="none">
                          <a:latin typeface="Calibri"/>
                          <a:ea typeface="Calibri"/>
                          <a:cs typeface="Calibri"/>
                          <a:sym typeface="Calibri"/>
                        </a:rPr>
                        <a:t>Reconocimiento de la  diversidad lingüística y  cultural</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426084" lvl="0" indent="0" algn="l" rtl="0">
                        <a:lnSpc>
                          <a:spcPct val="121666"/>
                        </a:lnSpc>
                        <a:spcBef>
                          <a:spcPts val="0"/>
                        </a:spcBef>
                        <a:spcAft>
                          <a:spcPts val="0"/>
                        </a:spcAft>
                        <a:buNone/>
                      </a:pPr>
                      <a:r>
                        <a:rPr lang="en-US" sz="1200" u="none" strike="noStrike" cap="none">
                          <a:latin typeface="Calibri"/>
                          <a:ea typeface="Calibri"/>
                          <a:cs typeface="Calibri"/>
                          <a:sym typeface="Calibri"/>
                        </a:rPr>
                        <a:t>Investiga sobre la diversidad lingüística y cultural de los pueblos hispanohablantes.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563875">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Literatura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374015" lvl="0" indent="0" algn="l" rtl="0">
                        <a:lnSpc>
                          <a:spcPct val="121666"/>
                        </a:lnSpc>
                        <a:spcBef>
                          <a:spcPts val="0"/>
                        </a:spcBef>
                        <a:spcAft>
                          <a:spcPts val="0"/>
                        </a:spcAft>
                        <a:buNone/>
                      </a:pPr>
                      <a:r>
                        <a:rPr lang="en-US" sz="1200" u="none" strike="noStrike" cap="none">
                          <a:latin typeface="Calibri"/>
                          <a:ea typeface="Calibri"/>
                          <a:cs typeface="Calibri"/>
                          <a:sym typeface="Calibri"/>
                        </a:rPr>
                        <a:t>Lectura, escritura y  escenificación de obras  teatrales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Recopila leyendas populares para representarlas en escena </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graphicFrame>
        <p:nvGraphicFramePr>
          <p:cNvPr id="432" name="Google Shape;432;p25"/>
          <p:cNvGraphicFramePr/>
          <p:nvPr/>
        </p:nvGraphicFramePr>
        <p:xfrm>
          <a:off x="899040" y="4919352"/>
          <a:ext cx="3000000" cy="3000000"/>
        </p:xfrm>
        <a:graphic>
          <a:graphicData uri="http://schemas.openxmlformats.org/drawingml/2006/table">
            <a:tbl>
              <a:tblPr firstRow="1" bandRow="1">
                <a:noFill/>
                <a:tableStyleId>{D2A4610B-CAE2-4983-92D0-EE84D17280EA}</a:tableStyleId>
              </a:tblPr>
              <a:tblGrid>
                <a:gridCol w="1228100">
                  <a:extLst>
                    <a:ext uri="{9D8B030D-6E8A-4147-A177-3AD203B41FA5}">
                      <a16:colId xmlns:a16="http://schemas.microsoft.com/office/drawing/2014/main" val="20000"/>
                    </a:ext>
                  </a:extLst>
                </a:gridCol>
                <a:gridCol w="1889750">
                  <a:extLst>
                    <a:ext uri="{9D8B030D-6E8A-4147-A177-3AD203B41FA5}">
                      <a16:colId xmlns:a16="http://schemas.microsoft.com/office/drawing/2014/main" val="20001"/>
                    </a:ext>
                  </a:extLst>
                </a:gridCol>
                <a:gridCol w="5577850">
                  <a:extLst>
                    <a:ext uri="{9D8B030D-6E8A-4147-A177-3AD203B41FA5}">
                      <a16:colId xmlns:a16="http://schemas.microsoft.com/office/drawing/2014/main" val="20002"/>
                    </a:ext>
                  </a:extLst>
                </a:gridCol>
              </a:tblGrid>
              <a:tr h="182875">
                <a:tc gridSpan="3">
                  <a:txBody>
                    <a:bodyPr/>
                    <a:lstStyle/>
                    <a:p>
                      <a:pPr marL="0" marR="0" lvl="0" indent="0" algn="ctr" rtl="0">
                        <a:lnSpc>
                          <a:spcPct val="100000"/>
                        </a:lnSpc>
                        <a:spcBef>
                          <a:spcPts val="0"/>
                        </a:spcBef>
                        <a:spcAft>
                          <a:spcPts val="0"/>
                        </a:spcAft>
                        <a:buNone/>
                      </a:pPr>
                      <a:r>
                        <a:rPr lang="en-US" sz="1100" b="1" u="none" strike="noStrike" cap="none">
                          <a:solidFill>
                            <a:srgbClr val="002060"/>
                          </a:solidFill>
                          <a:latin typeface="Calibri"/>
                          <a:ea typeface="Calibri"/>
                          <a:cs typeface="Calibri"/>
                          <a:sym typeface="Calibri"/>
                        </a:rPr>
                        <a:t>TRIMESTRE II</a:t>
                      </a:r>
                      <a:endParaRPr sz="11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73725">
                <a:tc>
                  <a:txBody>
                    <a:bodyPr/>
                    <a:lstStyle/>
                    <a:p>
                      <a:pPr marL="397510" marR="0" lvl="0" indent="0" algn="l"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Ámbito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51765" marR="0" lvl="0" indent="0" algn="l"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Práctica social del Lenguaje</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3175" marR="0" lvl="0" indent="0" algn="ctr"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Aprendizaje Esperado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377950">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Literatura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287655" lvl="0" indent="0" algn="l" rtl="0">
                        <a:lnSpc>
                          <a:spcPct val="121666"/>
                        </a:lnSpc>
                        <a:spcBef>
                          <a:spcPts val="0"/>
                        </a:spcBef>
                        <a:spcAft>
                          <a:spcPts val="0"/>
                        </a:spcAft>
                        <a:buNone/>
                      </a:pPr>
                      <a:r>
                        <a:rPr lang="en-US" sz="1200" u="none" strike="noStrike" cap="none">
                          <a:latin typeface="Calibri"/>
                          <a:ea typeface="Calibri"/>
                          <a:cs typeface="Calibri"/>
                          <a:sym typeface="Calibri"/>
                        </a:rPr>
                        <a:t>Escritura y recreación de  narraciones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Transforma narraciones en historietas.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749800">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Estudio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207009" lvl="0" indent="0" algn="l" rtl="0">
                        <a:lnSpc>
                          <a:spcPct val="121666"/>
                        </a:lnSpc>
                        <a:spcBef>
                          <a:spcPts val="0"/>
                        </a:spcBef>
                        <a:spcAft>
                          <a:spcPts val="0"/>
                        </a:spcAft>
                        <a:buNone/>
                      </a:pPr>
                      <a:r>
                        <a:rPr lang="en-US" sz="1200" u="none" strike="noStrike" cap="none">
                          <a:latin typeface="Calibri"/>
                          <a:ea typeface="Calibri"/>
                          <a:cs typeface="Calibri"/>
                          <a:sym typeface="Calibri"/>
                        </a:rPr>
                        <a:t>Elaboración de textos que  presentan información  resumida proveniente de  diversas fuentes.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Elaborar resúmenes que integren la información de varias fuentes.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bl>
          </a:graphicData>
        </a:graphic>
      </p:graphicFrame>
      <p:grpSp>
        <p:nvGrpSpPr>
          <p:cNvPr id="433" name="Google Shape;433;p25"/>
          <p:cNvGrpSpPr/>
          <p:nvPr/>
        </p:nvGrpSpPr>
        <p:grpSpPr>
          <a:xfrm>
            <a:off x="1751210" y="1608468"/>
            <a:ext cx="2857500" cy="352425"/>
            <a:chOff x="1751210" y="1608468"/>
            <a:chExt cx="2857500" cy="352425"/>
          </a:xfrm>
        </p:grpSpPr>
        <p:sp>
          <p:nvSpPr>
            <p:cNvPr id="434" name="Google Shape;434;p25"/>
            <p:cNvSpPr/>
            <p:nvPr/>
          </p:nvSpPr>
          <p:spPr>
            <a:xfrm>
              <a:off x="1751210" y="1608468"/>
              <a:ext cx="2857500" cy="352425"/>
            </a:xfrm>
            <a:custGeom>
              <a:avLst/>
              <a:gdLst/>
              <a:ahLst/>
              <a:cxnLst/>
              <a:rect l="l" t="t" r="r" b="b"/>
              <a:pathLst>
                <a:path w="2857500" h="352425" extrusionOk="0">
                  <a:moveTo>
                    <a:pt x="2798762" y="0"/>
                  </a:moveTo>
                  <a:lnTo>
                    <a:pt x="58737" y="0"/>
                  </a:lnTo>
                  <a:lnTo>
                    <a:pt x="35874" y="4615"/>
                  </a:lnTo>
                  <a:lnTo>
                    <a:pt x="17203" y="17204"/>
                  </a:lnTo>
                  <a:lnTo>
                    <a:pt x="4615" y="35874"/>
                  </a:lnTo>
                  <a:lnTo>
                    <a:pt x="0" y="58738"/>
                  </a:lnTo>
                  <a:lnTo>
                    <a:pt x="0" y="293687"/>
                  </a:lnTo>
                  <a:lnTo>
                    <a:pt x="4615" y="316550"/>
                  </a:lnTo>
                  <a:lnTo>
                    <a:pt x="17203" y="335221"/>
                  </a:lnTo>
                  <a:lnTo>
                    <a:pt x="35874" y="347809"/>
                  </a:lnTo>
                  <a:lnTo>
                    <a:pt x="58737" y="352425"/>
                  </a:lnTo>
                  <a:lnTo>
                    <a:pt x="2798762" y="352425"/>
                  </a:lnTo>
                  <a:lnTo>
                    <a:pt x="2821625" y="347809"/>
                  </a:lnTo>
                  <a:lnTo>
                    <a:pt x="2840296" y="335221"/>
                  </a:lnTo>
                  <a:lnTo>
                    <a:pt x="2852884" y="316550"/>
                  </a:lnTo>
                  <a:lnTo>
                    <a:pt x="2857500" y="293687"/>
                  </a:lnTo>
                  <a:lnTo>
                    <a:pt x="2857500" y="58738"/>
                  </a:lnTo>
                  <a:lnTo>
                    <a:pt x="2852884" y="35874"/>
                  </a:lnTo>
                  <a:lnTo>
                    <a:pt x="2840296" y="17204"/>
                  </a:lnTo>
                  <a:lnTo>
                    <a:pt x="2821625" y="4615"/>
                  </a:lnTo>
                  <a:lnTo>
                    <a:pt x="2798762"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5" name="Google Shape;435;p25"/>
            <p:cNvSpPr/>
            <p:nvPr/>
          </p:nvSpPr>
          <p:spPr>
            <a:xfrm>
              <a:off x="1751210" y="1608468"/>
              <a:ext cx="2857500" cy="352425"/>
            </a:xfrm>
            <a:custGeom>
              <a:avLst/>
              <a:gdLst/>
              <a:ahLst/>
              <a:cxnLst/>
              <a:rect l="l" t="t" r="r" b="b"/>
              <a:pathLst>
                <a:path w="2857500" h="352425" extrusionOk="0">
                  <a:moveTo>
                    <a:pt x="0" y="58738"/>
                  </a:moveTo>
                  <a:lnTo>
                    <a:pt x="4615" y="35874"/>
                  </a:lnTo>
                  <a:lnTo>
                    <a:pt x="17203" y="17203"/>
                  </a:lnTo>
                  <a:lnTo>
                    <a:pt x="35874" y="4615"/>
                  </a:lnTo>
                  <a:lnTo>
                    <a:pt x="58737" y="0"/>
                  </a:lnTo>
                  <a:lnTo>
                    <a:pt x="2798762" y="0"/>
                  </a:lnTo>
                  <a:lnTo>
                    <a:pt x="2821625" y="4615"/>
                  </a:lnTo>
                  <a:lnTo>
                    <a:pt x="2840296" y="17203"/>
                  </a:lnTo>
                  <a:lnTo>
                    <a:pt x="2852884" y="35874"/>
                  </a:lnTo>
                  <a:lnTo>
                    <a:pt x="2857500" y="58738"/>
                  </a:lnTo>
                  <a:lnTo>
                    <a:pt x="2857500" y="293687"/>
                  </a:lnTo>
                  <a:lnTo>
                    <a:pt x="2852884" y="316550"/>
                  </a:lnTo>
                  <a:lnTo>
                    <a:pt x="2840296" y="335221"/>
                  </a:lnTo>
                  <a:lnTo>
                    <a:pt x="2821625" y="347809"/>
                  </a:lnTo>
                  <a:lnTo>
                    <a:pt x="2798762" y="352425"/>
                  </a:lnTo>
                  <a:lnTo>
                    <a:pt x="58737" y="352425"/>
                  </a:lnTo>
                  <a:lnTo>
                    <a:pt x="35874" y="347809"/>
                  </a:lnTo>
                  <a:lnTo>
                    <a:pt x="17203" y="335221"/>
                  </a:lnTo>
                  <a:lnTo>
                    <a:pt x="4615" y="316550"/>
                  </a:lnTo>
                  <a:lnTo>
                    <a:pt x="0" y="293687"/>
                  </a:lnTo>
                  <a:lnTo>
                    <a:pt x="0" y="58738"/>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36" name="Google Shape;436;p25"/>
          <p:cNvSpPr txBox="1"/>
          <p:nvPr/>
        </p:nvSpPr>
        <p:spPr>
          <a:xfrm>
            <a:off x="2372385" y="1648340"/>
            <a:ext cx="158940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Lengua Materna Español</a:t>
            </a:r>
            <a:endParaRPr sz="1200">
              <a:solidFill>
                <a:schemeClr val="dk1"/>
              </a:solidFill>
              <a:latin typeface="Calibri"/>
              <a:ea typeface="Calibri"/>
              <a:cs typeface="Calibri"/>
              <a:sym typeface="Calibri"/>
            </a:endParaRPr>
          </a:p>
        </p:txBody>
      </p:sp>
      <p:grpSp>
        <p:nvGrpSpPr>
          <p:cNvPr id="437" name="Google Shape;437;p25"/>
          <p:cNvGrpSpPr/>
          <p:nvPr/>
        </p:nvGrpSpPr>
        <p:grpSpPr>
          <a:xfrm>
            <a:off x="7761485" y="1631966"/>
            <a:ext cx="1638300" cy="333375"/>
            <a:chOff x="7761485" y="1631966"/>
            <a:chExt cx="1638300" cy="333375"/>
          </a:xfrm>
        </p:grpSpPr>
        <p:sp>
          <p:nvSpPr>
            <p:cNvPr id="438" name="Google Shape;438;p25"/>
            <p:cNvSpPr/>
            <p:nvPr/>
          </p:nvSpPr>
          <p:spPr>
            <a:xfrm>
              <a:off x="7761485" y="1631966"/>
              <a:ext cx="1638300" cy="333375"/>
            </a:xfrm>
            <a:custGeom>
              <a:avLst/>
              <a:gdLst/>
              <a:ahLst/>
              <a:cxnLst/>
              <a:rect l="l" t="t" r="r" b="b"/>
              <a:pathLst>
                <a:path w="1638300" h="333375" extrusionOk="0">
                  <a:moveTo>
                    <a:pt x="1582736" y="0"/>
                  </a:moveTo>
                  <a:lnTo>
                    <a:pt x="55562" y="0"/>
                  </a:lnTo>
                  <a:lnTo>
                    <a:pt x="33935" y="4366"/>
                  </a:lnTo>
                  <a:lnTo>
                    <a:pt x="16274" y="16274"/>
                  </a:lnTo>
                  <a:lnTo>
                    <a:pt x="4366" y="33935"/>
                  </a:lnTo>
                  <a:lnTo>
                    <a:pt x="0" y="55562"/>
                  </a:lnTo>
                  <a:lnTo>
                    <a:pt x="0" y="277811"/>
                  </a:lnTo>
                  <a:lnTo>
                    <a:pt x="4366" y="299439"/>
                  </a:lnTo>
                  <a:lnTo>
                    <a:pt x="16274" y="317100"/>
                  </a:lnTo>
                  <a:lnTo>
                    <a:pt x="33935" y="329008"/>
                  </a:lnTo>
                  <a:lnTo>
                    <a:pt x="55562" y="333375"/>
                  </a:lnTo>
                  <a:lnTo>
                    <a:pt x="1582736" y="333375"/>
                  </a:lnTo>
                  <a:lnTo>
                    <a:pt x="1604364" y="329008"/>
                  </a:lnTo>
                  <a:lnTo>
                    <a:pt x="1622025" y="317100"/>
                  </a:lnTo>
                  <a:lnTo>
                    <a:pt x="1633933" y="299439"/>
                  </a:lnTo>
                  <a:lnTo>
                    <a:pt x="1638300" y="277811"/>
                  </a:lnTo>
                  <a:lnTo>
                    <a:pt x="1638300" y="55562"/>
                  </a:lnTo>
                  <a:lnTo>
                    <a:pt x="1633933" y="33935"/>
                  </a:lnTo>
                  <a:lnTo>
                    <a:pt x="1622025" y="16274"/>
                  </a:lnTo>
                  <a:lnTo>
                    <a:pt x="1604364" y="4366"/>
                  </a:lnTo>
                  <a:lnTo>
                    <a:pt x="1582736"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9" name="Google Shape;439;p25"/>
            <p:cNvSpPr/>
            <p:nvPr/>
          </p:nvSpPr>
          <p:spPr>
            <a:xfrm>
              <a:off x="7761485" y="1631966"/>
              <a:ext cx="1638300" cy="333375"/>
            </a:xfrm>
            <a:custGeom>
              <a:avLst/>
              <a:gdLst/>
              <a:ahLst/>
              <a:cxnLst/>
              <a:rect l="l" t="t" r="r" b="b"/>
              <a:pathLst>
                <a:path w="1638300" h="333375" extrusionOk="0">
                  <a:moveTo>
                    <a:pt x="0" y="55563"/>
                  </a:moveTo>
                  <a:lnTo>
                    <a:pt x="4366" y="33935"/>
                  </a:lnTo>
                  <a:lnTo>
                    <a:pt x="16274" y="16274"/>
                  </a:lnTo>
                  <a:lnTo>
                    <a:pt x="33935" y="4366"/>
                  </a:lnTo>
                  <a:lnTo>
                    <a:pt x="55563" y="0"/>
                  </a:lnTo>
                  <a:lnTo>
                    <a:pt x="1582737" y="0"/>
                  </a:lnTo>
                  <a:lnTo>
                    <a:pt x="1604364" y="4366"/>
                  </a:lnTo>
                  <a:lnTo>
                    <a:pt x="1622025" y="16274"/>
                  </a:lnTo>
                  <a:lnTo>
                    <a:pt x="1633933" y="33935"/>
                  </a:lnTo>
                  <a:lnTo>
                    <a:pt x="1638300" y="55563"/>
                  </a:lnTo>
                  <a:lnTo>
                    <a:pt x="1638300" y="277811"/>
                  </a:lnTo>
                  <a:lnTo>
                    <a:pt x="1633933" y="299439"/>
                  </a:lnTo>
                  <a:lnTo>
                    <a:pt x="1622025" y="317100"/>
                  </a:lnTo>
                  <a:lnTo>
                    <a:pt x="1604364" y="329008"/>
                  </a:lnTo>
                  <a:lnTo>
                    <a:pt x="1582737" y="333375"/>
                  </a:lnTo>
                  <a:lnTo>
                    <a:pt x="55563" y="333375"/>
                  </a:lnTo>
                  <a:lnTo>
                    <a:pt x="33935" y="329008"/>
                  </a:lnTo>
                  <a:lnTo>
                    <a:pt x="16274" y="317100"/>
                  </a:lnTo>
                  <a:lnTo>
                    <a:pt x="4366" y="299439"/>
                  </a:lnTo>
                  <a:lnTo>
                    <a:pt x="0" y="277811"/>
                  </a:lnTo>
                  <a:lnTo>
                    <a:pt x="0" y="55563"/>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40" name="Google Shape;440;p25"/>
          <p:cNvSpPr txBox="1"/>
          <p:nvPr/>
        </p:nvSpPr>
        <p:spPr>
          <a:xfrm>
            <a:off x="8401389" y="1669676"/>
            <a:ext cx="3346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2017</a:t>
            </a:r>
            <a:endParaRPr sz="1200">
              <a:solidFill>
                <a:schemeClr val="dk1"/>
              </a:solidFill>
              <a:latin typeface="Calibri"/>
              <a:ea typeface="Calibri"/>
              <a:cs typeface="Calibri"/>
              <a:sym typeface="Calibri"/>
            </a:endParaRPr>
          </a:p>
        </p:txBody>
      </p:sp>
      <p:sp>
        <p:nvSpPr>
          <p:cNvPr id="441" name="Google Shape;441;p25"/>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Shape 445"/>
        <p:cNvGrpSpPr/>
        <p:nvPr/>
      </p:nvGrpSpPr>
      <p:grpSpPr>
        <a:xfrm>
          <a:off x="0" y="0"/>
          <a:ext cx="0" cy="0"/>
          <a:chOff x="0" y="0"/>
          <a:chExt cx="0" cy="0"/>
        </a:xfrm>
      </p:grpSpPr>
      <p:graphicFrame>
        <p:nvGraphicFramePr>
          <p:cNvPr id="446" name="Google Shape;446;p26"/>
          <p:cNvGraphicFramePr/>
          <p:nvPr/>
        </p:nvGraphicFramePr>
        <p:xfrm>
          <a:off x="914400" y="1600200"/>
          <a:ext cx="3000000" cy="3000000"/>
        </p:xfrm>
        <a:graphic>
          <a:graphicData uri="http://schemas.openxmlformats.org/drawingml/2006/table">
            <a:tbl>
              <a:tblPr firstRow="1" bandRow="1">
                <a:noFill/>
                <a:tableStyleId>{D2A4610B-CAE2-4983-92D0-EE84D17280EA}</a:tableStyleId>
              </a:tblPr>
              <a:tblGrid>
                <a:gridCol w="1228100">
                  <a:extLst>
                    <a:ext uri="{9D8B030D-6E8A-4147-A177-3AD203B41FA5}">
                      <a16:colId xmlns:a16="http://schemas.microsoft.com/office/drawing/2014/main" val="20000"/>
                    </a:ext>
                  </a:extLst>
                </a:gridCol>
                <a:gridCol w="1889750">
                  <a:extLst>
                    <a:ext uri="{9D8B030D-6E8A-4147-A177-3AD203B41FA5}">
                      <a16:colId xmlns:a16="http://schemas.microsoft.com/office/drawing/2014/main" val="20001"/>
                    </a:ext>
                  </a:extLst>
                </a:gridCol>
                <a:gridCol w="5577850">
                  <a:extLst>
                    <a:ext uri="{9D8B030D-6E8A-4147-A177-3AD203B41FA5}">
                      <a16:colId xmlns:a16="http://schemas.microsoft.com/office/drawing/2014/main" val="20002"/>
                    </a:ext>
                  </a:extLst>
                </a:gridCol>
              </a:tblGrid>
              <a:tr h="182875">
                <a:tc gridSpan="3">
                  <a:txBody>
                    <a:bodyPr/>
                    <a:lstStyle/>
                    <a:p>
                      <a:pPr marL="0" marR="0" lvl="0" indent="0" algn="ctr" rtl="0">
                        <a:lnSpc>
                          <a:spcPct val="100000"/>
                        </a:lnSpc>
                        <a:spcBef>
                          <a:spcPts val="0"/>
                        </a:spcBef>
                        <a:spcAft>
                          <a:spcPts val="0"/>
                        </a:spcAft>
                        <a:buNone/>
                      </a:pPr>
                      <a:r>
                        <a:rPr lang="en-US" sz="1100" b="1" u="none" strike="noStrike" cap="none">
                          <a:solidFill>
                            <a:srgbClr val="002060"/>
                          </a:solidFill>
                          <a:latin typeface="Calibri"/>
                          <a:ea typeface="Calibri"/>
                          <a:cs typeface="Calibri"/>
                          <a:sym typeface="Calibri"/>
                        </a:rPr>
                        <a:t>TRIMESTRE III</a:t>
                      </a:r>
                      <a:endParaRPr sz="11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73725">
                <a:tc>
                  <a:txBody>
                    <a:bodyPr/>
                    <a:lstStyle/>
                    <a:p>
                      <a:pPr marL="397510" marR="0" lvl="0" indent="0" algn="l"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Ámbito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51765" marR="0" lvl="0" indent="0" algn="l"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Práctica social del Lenguaje</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3175" marR="0" lvl="0" indent="0" algn="ctr"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Aprendizaje Esperado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752850">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Participación</a:t>
                      </a:r>
                      <a:endParaRPr sz="1200" u="none" strike="noStrike" cap="none">
                        <a:latin typeface="Calibri"/>
                        <a:ea typeface="Calibri"/>
                        <a:cs typeface="Calibri"/>
                        <a:sym typeface="Calibri"/>
                      </a:endParaRPr>
                    </a:p>
                    <a:p>
                      <a:pPr marL="66675" marR="0" lvl="0" indent="0" algn="l" rtl="0">
                        <a:lnSpc>
                          <a:spcPct val="100000"/>
                        </a:lnSpc>
                        <a:spcBef>
                          <a:spcPts val="45"/>
                        </a:spcBef>
                        <a:spcAft>
                          <a:spcPts val="0"/>
                        </a:spcAft>
                        <a:buNone/>
                      </a:pPr>
                      <a:r>
                        <a:rPr lang="en-US" sz="1200" u="none" strike="noStrike" cap="none">
                          <a:latin typeface="Calibri"/>
                          <a:ea typeface="Calibri"/>
                          <a:cs typeface="Calibri"/>
                          <a:sym typeface="Calibri"/>
                        </a:rPr>
                        <a:t>social</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Producción e interpretación</a:t>
                      </a:r>
                      <a:endParaRPr sz="1200" u="none" strike="noStrike" cap="none">
                        <a:latin typeface="Calibri"/>
                        <a:ea typeface="Calibri"/>
                        <a:cs typeface="Calibri"/>
                        <a:sym typeface="Calibri"/>
                      </a:endParaRPr>
                    </a:p>
                    <a:p>
                      <a:pPr marL="66675" marR="125095" lvl="0" indent="0" algn="l" rtl="0">
                        <a:lnSpc>
                          <a:spcPct val="101699"/>
                        </a:lnSpc>
                        <a:spcBef>
                          <a:spcPts val="20"/>
                        </a:spcBef>
                        <a:spcAft>
                          <a:spcPts val="0"/>
                        </a:spcAft>
                        <a:buNone/>
                      </a:pPr>
                      <a:r>
                        <a:rPr lang="en-US" sz="1200" u="none" strike="noStrike" cap="none">
                          <a:latin typeface="Calibri"/>
                          <a:ea typeface="Calibri"/>
                          <a:cs typeface="Calibri"/>
                          <a:sym typeface="Calibri"/>
                        </a:rPr>
                        <a:t>de instructivos y  documentos que regulan la  convivencia.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Explora y escribe reglamentos de diversas actividades deportivas </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563875">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Estudio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458469" lvl="0" indent="0" algn="l" rtl="0">
                        <a:lnSpc>
                          <a:spcPct val="121666"/>
                        </a:lnSpc>
                        <a:spcBef>
                          <a:spcPts val="0"/>
                        </a:spcBef>
                        <a:spcAft>
                          <a:spcPts val="0"/>
                        </a:spcAft>
                        <a:buNone/>
                      </a:pPr>
                      <a:r>
                        <a:rPr lang="en-US" sz="1200" u="none" strike="noStrike" cap="none">
                          <a:latin typeface="Calibri"/>
                          <a:ea typeface="Calibri"/>
                          <a:cs typeface="Calibri"/>
                          <a:sym typeface="Calibri"/>
                        </a:rPr>
                        <a:t>Intercambio oral de  experiencias y nuevos  conocimientos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Participa en una mesa redonda sobre un tema específico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bl>
          </a:graphicData>
        </a:graphic>
      </p:graphicFrame>
      <p:sp>
        <p:nvSpPr>
          <p:cNvPr id="447" name="Google Shape;447;p26"/>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Shape 451"/>
        <p:cNvGrpSpPr/>
        <p:nvPr/>
      </p:nvGrpSpPr>
      <p:grpSpPr>
        <a:xfrm>
          <a:off x="0" y="0"/>
          <a:ext cx="0" cy="0"/>
          <a:chOff x="0" y="0"/>
          <a:chExt cx="0" cy="0"/>
        </a:xfrm>
      </p:grpSpPr>
      <p:sp>
        <p:nvSpPr>
          <p:cNvPr id="452" name="Google Shape;452;p27"/>
          <p:cNvSpPr txBox="1"/>
          <p:nvPr/>
        </p:nvSpPr>
        <p:spPr>
          <a:xfrm>
            <a:off x="5649648" y="1669676"/>
            <a:ext cx="1695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2º</a:t>
            </a:r>
            <a:endParaRPr sz="1200">
              <a:solidFill>
                <a:schemeClr val="dk1"/>
              </a:solidFill>
              <a:latin typeface="Calibri"/>
              <a:ea typeface="Calibri"/>
              <a:cs typeface="Calibri"/>
              <a:sym typeface="Calibri"/>
            </a:endParaRPr>
          </a:p>
        </p:txBody>
      </p:sp>
      <p:sp>
        <p:nvSpPr>
          <p:cNvPr id="453" name="Google Shape;453;p27"/>
          <p:cNvSpPr txBox="1"/>
          <p:nvPr/>
        </p:nvSpPr>
        <p:spPr>
          <a:xfrm>
            <a:off x="2836391" y="941204"/>
            <a:ext cx="4398010" cy="615950"/>
          </a:xfrm>
          <a:prstGeom prst="rect">
            <a:avLst/>
          </a:prstGeom>
          <a:noFill/>
          <a:ln>
            <a:noFill/>
          </a:ln>
        </p:spPr>
        <p:txBody>
          <a:bodyPr spcFirstLastPara="1" wrap="square" lIns="0" tIns="13325" rIns="0" bIns="0" anchor="t" anchorCtr="0">
            <a:spAutoFit/>
          </a:bodyPr>
          <a:lstStyle/>
          <a:p>
            <a:pPr marL="0" marR="0" lvl="0" indent="0" algn="ctr" rtl="0">
              <a:lnSpc>
                <a:spcPct val="100000"/>
              </a:lnSpc>
              <a:spcBef>
                <a:spcPts val="0"/>
              </a:spcBef>
              <a:spcAft>
                <a:spcPts val="0"/>
              </a:spcAft>
              <a:buNone/>
            </a:pPr>
            <a:r>
              <a:rPr lang="en-US" sz="1600" b="1" i="1">
                <a:solidFill>
                  <a:srgbClr val="990099"/>
                </a:solidFill>
                <a:latin typeface="Calibri"/>
                <a:ea typeface="Calibri"/>
                <a:cs typeface="Calibri"/>
                <a:sym typeface="Calibri"/>
              </a:rPr>
              <a:t>Plan de Recuperación y Evaluación Aprende en Casa</a:t>
            </a:r>
            <a:endParaRPr sz="1600">
              <a:solidFill>
                <a:schemeClr val="dk1"/>
              </a:solidFill>
              <a:latin typeface="Calibri"/>
              <a:ea typeface="Calibri"/>
              <a:cs typeface="Calibri"/>
              <a:sym typeface="Calibri"/>
            </a:endParaRPr>
          </a:p>
          <a:p>
            <a:pPr marL="0" marR="0" lvl="0" indent="0" algn="ctr" rtl="0">
              <a:lnSpc>
                <a:spcPct val="100000"/>
              </a:lnSpc>
              <a:spcBef>
                <a:spcPts val="1040"/>
              </a:spcBef>
              <a:spcAft>
                <a:spcPts val="0"/>
              </a:spcAft>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454" name="Google Shape;454;p27"/>
          <p:cNvSpPr txBox="1"/>
          <p:nvPr/>
        </p:nvSpPr>
        <p:spPr>
          <a:xfrm>
            <a:off x="812241" y="1654436"/>
            <a:ext cx="87185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sp>
        <p:nvSpPr>
          <p:cNvPr id="455" name="Google Shape;455;p27"/>
          <p:cNvSpPr txBox="1"/>
          <p:nvPr/>
        </p:nvSpPr>
        <p:spPr>
          <a:xfrm>
            <a:off x="4722645" y="1654436"/>
            <a:ext cx="295211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Grado:	Plan de Estudios:</a:t>
            </a:r>
            <a:endParaRPr sz="1400">
              <a:solidFill>
                <a:schemeClr val="dk1"/>
              </a:solidFill>
              <a:latin typeface="Calibri"/>
              <a:ea typeface="Calibri"/>
              <a:cs typeface="Calibri"/>
              <a:sym typeface="Calibri"/>
            </a:endParaRPr>
          </a:p>
        </p:txBody>
      </p:sp>
      <p:graphicFrame>
        <p:nvGraphicFramePr>
          <p:cNvPr id="456" name="Google Shape;456;p27"/>
          <p:cNvGraphicFramePr/>
          <p:nvPr/>
        </p:nvGraphicFramePr>
        <p:xfrm>
          <a:off x="899040" y="2295024"/>
          <a:ext cx="3000000" cy="3000000"/>
        </p:xfrm>
        <a:graphic>
          <a:graphicData uri="http://schemas.openxmlformats.org/drawingml/2006/table">
            <a:tbl>
              <a:tblPr firstRow="1" bandRow="1">
                <a:noFill/>
                <a:tableStyleId>{D2A4610B-CAE2-4983-92D0-EE84D17280EA}</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198125">
                <a:tc gridSpan="4">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TRIMESTRE 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12458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749800">
                <a:tc>
                  <a:txBody>
                    <a:bodyPr/>
                    <a:lstStyle/>
                    <a:p>
                      <a:pPr marL="208279" marR="203200" lvl="0" indent="8254"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473075" marR="213359" lvl="0" indent="-254634" algn="l" rtl="0">
                        <a:lnSpc>
                          <a:spcPct val="121666"/>
                        </a:lnSpc>
                        <a:spcBef>
                          <a:spcPts val="0"/>
                        </a:spcBef>
                        <a:spcAft>
                          <a:spcPts val="0"/>
                        </a:spcAft>
                        <a:buNone/>
                      </a:pPr>
                      <a:r>
                        <a:rPr lang="en-US" sz="1200" u="none" strike="noStrike" cap="none">
                          <a:latin typeface="Calibri"/>
                          <a:ea typeface="Calibri"/>
                          <a:cs typeface="Calibri"/>
                          <a:sym typeface="Calibri"/>
                        </a:rPr>
                        <a:t>Multiplicación y  división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Resuelve problemas de multiplicación y  división con números enteros, fracciones y  decimales positivos y negativos.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desarrollen habilidad para  multiplicar números enteros y usen estas operaciones  al resolver problemas.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935725">
                <a:tc>
                  <a:txBody>
                    <a:bodyPr/>
                    <a:lstStyle/>
                    <a:p>
                      <a:pPr marL="208279" marR="203200" lvl="0" indent="8254"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Ecuaciones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Resuelve problemas mediante la  formulación y solución algebraica de  sistemas de dos ecuaciones lineales con dos  incógnitas.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resuelvan situaciones que requieran  el planteamiento de un sistema de ecuaciones y utilice  el método gráfico para encontrar su solución.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938775">
                <a:tc>
                  <a:txBody>
                    <a:bodyPr/>
                    <a:lstStyle/>
                    <a:p>
                      <a:pPr marL="208279" marR="203200" lvl="0" indent="8254"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188595" marR="183515" lvl="0" indent="0" algn="ctr" rtl="0">
                        <a:lnSpc>
                          <a:spcPct val="121666"/>
                        </a:lnSpc>
                        <a:spcBef>
                          <a:spcPts val="0"/>
                        </a:spcBef>
                        <a:spcAft>
                          <a:spcPts val="0"/>
                        </a:spcAft>
                        <a:buNone/>
                      </a:pPr>
                      <a:r>
                        <a:rPr lang="en-US" sz="1200" u="none" strike="noStrike" cap="none">
                          <a:latin typeface="Calibri"/>
                          <a:ea typeface="Calibri"/>
                          <a:cs typeface="Calibri"/>
                          <a:sym typeface="Calibri"/>
                        </a:rPr>
                        <a:t>Patrones, figuras  geométricas y  expresiones  equivalentes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Verifica algebraicamente la equivalencia de  expresiones de primer grado formuladas a  partir de sucesiones.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comprendan que dos expresiones  pueden escribirse de manera diferente y ser  equivalentes cuando representan la misma situación  </a:t>
                      </a:r>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r h="1493525">
                <a:tc>
                  <a:txBody>
                    <a:bodyPr/>
                    <a:lstStyle/>
                    <a:p>
                      <a:pPr marL="208279" marR="203200" lvl="0" indent="8254"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188595" marR="183515" lvl="0" indent="0" algn="ctr" rtl="0">
                        <a:lnSpc>
                          <a:spcPct val="121666"/>
                        </a:lnSpc>
                        <a:spcBef>
                          <a:spcPts val="0"/>
                        </a:spcBef>
                        <a:spcAft>
                          <a:spcPts val="0"/>
                        </a:spcAft>
                        <a:buNone/>
                      </a:pPr>
                      <a:r>
                        <a:rPr lang="en-US" sz="1200" u="none" strike="noStrike" cap="none">
                          <a:latin typeface="Calibri"/>
                          <a:ea typeface="Calibri"/>
                          <a:cs typeface="Calibri"/>
                          <a:sym typeface="Calibri"/>
                        </a:rPr>
                        <a:t>Patrones, figuras  geométricas y  expresiones  equivalentes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Formula expresiones de primer grado para  representar propiedades (perímetros y  áreas) de figuras geométricas y verifica  equivalencia de expresiones, tanto  algebraica como geométricamente (análisis  de las figuras).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desarrollen la habilidad de  generalizar procedimientos utilizando el lenguaje  algebraico para formular expresiones equivalentes  con las que puedan calcular el perímetro y el área de  figuras geométricas básicas.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5"/>
                  </a:ext>
                </a:extLst>
              </a:tr>
            </a:tbl>
          </a:graphicData>
        </a:graphic>
      </p:graphicFrame>
      <p:grpSp>
        <p:nvGrpSpPr>
          <p:cNvPr id="457" name="Google Shape;457;p27"/>
          <p:cNvGrpSpPr/>
          <p:nvPr/>
        </p:nvGrpSpPr>
        <p:grpSpPr>
          <a:xfrm>
            <a:off x="1751210" y="1608468"/>
            <a:ext cx="2857500" cy="352425"/>
            <a:chOff x="1751210" y="1608468"/>
            <a:chExt cx="2857500" cy="352425"/>
          </a:xfrm>
        </p:grpSpPr>
        <p:sp>
          <p:nvSpPr>
            <p:cNvPr id="458" name="Google Shape;458;p27"/>
            <p:cNvSpPr/>
            <p:nvPr/>
          </p:nvSpPr>
          <p:spPr>
            <a:xfrm>
              <a:off x="1751210" y="1608468"/>
              <a:ext cx="2857500" cy="352425"/>
            </a:xfrm>
            <a:custGeom>
              <a:avLst/>
              <a:gdLst/>
              <a:ahLst/>
              <a:cxnLst/>
              <a:rect l="l" t="t" r="r" b="b"/>
              <a:pathLst>
                <a:path w="2857500" h="352425" extrusionOk="0">
                  <a:moveTo>
                    <a:pt x="2798762" y="0"/>
                  </a:moveTo>
                  <a:lnTo>
                    <a:pt x="58737" y="0"/>
                  </a:lnTo>
                  <a:lnTo>
                    <a:pt x="35874" y="4615"/>
                  </a:lnTo>
                  <a:lnTo>
                    <a:pt x="17203" y="17204"/>
                  </a:lnTo>
                  <a:lnTo>
                    <a:pt x="4615" y="35874"/>
                  </a:lnTo>
                  <a:lnTo>
                    <a:pt x="0" y="58738"/>
                  </a:lnTo>
                  <a:lnTo>
                    <a:pt x="0" y="293687"/>
                  </a:lnTo>
                  <a:lnTo>
                    <a:pt x="4615" y="316550"/>
                  </a:lnTo>
                  <a:lnTo>
                    <a:pt x="17203" y="335221"/>
                  </a:lnTo>
                  <a:lnTo>
                    <a:pt x="35874" y="347809"/>
                  </a:lnTo>
                  <a:lnTo>
                    <a:pt x="58737" y="352425"/>
                  </a:lnTo>
                  <a:lnTo>
                    <a:pt x="2798762" y="352425"/>
                  </a:lnTo>
                  <a:lnTo>
                    <a:pt x="2821625" y="347809"/>
                  </a:lnTo>
                  <a:lnTo>
                    <a:pt x="2840296" y="335221"/>
                  </a:lnTo>
                  <a:lnTo>
                    <a:pt x="2852884" y="316550"/>
                  </a:lnTo>
                  <a:lnTo>
                    <a:pt x="2857500" y="293687"/>
                  </a:lnTo>
                  <a:lnTo>
                    <a:pt x="2857500" y="58738"/>
                  </a:lnTo>
                  <a:lnTo>
                    <a:pt x="2852884" y="35874"/>
                  </a:lnTo>
                  <a:lnTo>
                    <a:pt x="2840296" y="17204"/>
                  </a:lnTo>
                  <a:lnTo>
                    <a:pt x="2821625" y="4615"/>
                  </a:lnTo>
                  <a:lnTo>
                    <a:pt x="2798762"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9" name="Google Shape;459;p27"/>
            <p:cNvSpPr/>
            <p:nvPr/>
          </p:nvSpPr>
          <p:spPr>
            <a:xfrm>
              <a:off x="1751210" y="1608468"/>
              <a:ext cx="2857500" cy="352425"/>
            </a:xfrm>
            <a:custGeom>
              <a:avLst/>
              <a:gdLst/>
              <a:ahLst/>
              <a:cxnLst/>
              <a:rect l="l" t="t" r="r" b="b"/>
              <a:pathLst>
                <a:path w="2857500" h="352425" extrusionOk="0">
                  <a:moveTo>
                    <a:pt x="0" y="58738"/>
                  </a:moveTo>
                  <a:lnTo>
                    <a:pt x="4615" y="35874"/>
                  </a:lnTo>
                  <a:lnTo>
                    <a:pt x="17203" y="17203"/>
                  </a:lnTo>
                  <a:lnTo>
                    <a:pt x="35874" y="4615"/>
                  </a:lnTo>
                  <a:lnTo>
                    <a:pt x="58737" y="0"/>
                  </a:lnTo>
                  <a:lnTo>
                    <a:pt x="2798762" y="0"/>
                  </a:lnTo>
                  <a:lnTo>
                    <a:pt x="2821625" y="4615"/>
                  </a:lnTo>
                  <a:lnTo>
                    <a:pt x="2840296" y="17203"/>
                  </a:lnTo>
                  <a:lnTo>
                    <a:pt x="2852884" y="35874"/>
                  </a:lnTo>
                  <a:lnTo>
                    <a:pt x="2857500" y="58738"/>
                  </a:lnTo>
                  <a:lnTo>
                    <a:pt x="2857500" y="293687"/>
                  </a:lnTo>
                  <a:lnTo>
                    <a:pt x="2852884" y="316550"/>
                  </a:lnTo>
                  <a:lnTo>
                    <a:pt x="2840296" y="335221"/>
                  </a:lnTo>
                  <a:lnTo>
                    <a:pt x="2821625" y="347809"/>
                  </a:lnTo>
                  <a:lnTo>
                    <a:pt x="2798762" y="352425"/>
                  </a:lnTo>
                  <a:lnTo>
                    <a:pt x="58737" y="352425"/>
                  </a:lnTo>
                  <a:lnTo>
                    <a:pt x="35874" y="347809"/>
                  </a:lnTo>
                  <a:lnTo>
                    <a:pt x="17203" y="335221"/>
                  </a:lnTo>
                  <a:lnTo>
                    <a:pt x="4615" y="316550"/>
                  </a:lnTo>
                  <a:lnTo>
                    <a:pt x="0" y="293687"/>
                  </a:lnTo>
                  <a:lnTo>
                    <a:pt x="0" y="58738"/>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60" name="Google Shape;460;p27"/>
          <p:cNvSpPr txBox="1"/>
          <p:nvPr/>
        </p:nvSpPr>
        <p:spPr>
          <a:xfrm>
            <a:off x="2740548" y="1648340"/>
            <a:ext cx="85280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Matemáticas</a:t>
            </a:r>
            <a:endParaRPr sz="1200">
              <a:solidFill>
                <a:schemeClr val="dk1"/>
              </a:solidFill>
              <a:latin typeface="Calibri"/>
              <a:ea typeface="Calibri"/>
              <a:cs typeface="Calibri"/>
              <a:sym typeface="Calibri"/>
            </a:endParaRPr>
          </a:p>
        </p:txBody>
      </p:sp>
      <p:grpSp>
        <p:nvGrpSpPr>
          <p:cNvPr id="461" name="Google Shape;461;p27"/>
          <p:cNvGrpSpPr/>
          <p:nvPr/>
        </p:nvGrpSpPr>
        <p:grpSpPr>
          <a:xfrm>
            <a:off x="7761485" y="1631966"/>
            <a:ext cx="1638300" cy="333375"/>
            <a:chOff x="7761485" y="1631966"/>
            <a:chExt cx="1638300" cy="333375"/>
          </a:xfrm>
        </p:grpSpPr>
        <p:sp>
          <p:nvSpPr>
            <p:cNvPr id="462" name="Google Shape;462;p27"/>
            <p:cNvSpPr/>
            <p:nvPr/>
          </p:nvSpPr>
          <p:spPr>
            <a:xfrm>
              <a:off x="7761485" y="1631966"/>
              <a:ext cx="1638300" cy="333375"/>
            </a:xfrm>
            <a:custGeom>
              <a:avLst/>
              <a:gdLst/>
              <a:ahLst/>
              <a:cxnLst/>
              <a:rect l="l" t="t" r="r" b="b"/>
              <a:pathLst>
                <a:path w="1638300" h="333375" extrusionOk="0">
                  <a:moveTo>
                    <a:pt x="1582736" y="0"/>
                  </a:moveTo>
                  <a:lnTo>
                    <a:pt x="55562" y="0"/>
                  </a:lnTo>
                  <a:lnTo>
                    <a:pt x="33935" y="4366"/>
                  </a:lnTo>
                  <a:lnTo>
                    <a:pt x="16274" y="16274"/>
                  </a:lnTo>
                  <a:lnTo>
                    <a:pt x="4366" y="33935"/>
                  </a:lnTo>
                  <a:lnTo>
                    <a:pt x="0" y="55562"/>
                  </a:lnTo>
                  <a:lnTo>
                    <a:pt x="0" y="277811"/>
                  </a:lnTo>
                  <a:lnTo>
                    <a:pt x="4366" y="299439"/>
                  </a:lnTo>
                  <a:lnTo>
                    <a:pt x="16274" y="317100"/>
                  </a:lnTo>
                  <a:lnTo>
                    <a:pt x="33935" y="329008"/>
                  </a:lnTo>
                  <a:lnTo>
                    <a:pt x="55562" y="333375"/>
                  </a:lnTo>
                  <a:lnTo>
                    <a:pt x="1582736" y="333375"/>
                  </a:lnTo>
                  <a:lnTo>
                    <a:pt x="1604364" y="329008"/>
                  </a:lnTo>
                  <a:lnTo>
                    <a:pt x="1622025" y="317100"/>
                  </a:lnTo>
                  <a:lnTo>
                    <a:pt x="1633933" y="299439"/>
                  </a:lnTo>
                  <a:lnTo>
                    <a:pt x="1638300" y="277811"/>
                  </a:lnTo>
                  <a:lnTo>
                    <a:pt x="1638300" y="55562"/>
                  </a:lnTo>
                  <a:lnTo>
                    <a:pt x="1633933" y="33935"/>
                  </a:lnTo>
                  <a:lnTo>
                    <a:pt x="1622025" y="16274"/>
                  </a:lnTo>
                  <a:lnTo>
                    <a:pt x="1604364" y="4366"/>
                  </a:lnTo>
                  <a:lnTo>
                    <a:pt x="1582736"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3" name="Google Shape;463;p27"/>
            <p:cNvSpPr/>
            <p:nvPr/>
          </p:nvSpPr>
          <p:spPr>
            <a:xfrm>
              <a:off x="7761485" y="1631966"/>
              <a:ext cx="1638300" cy="333375"/>
            </a:xfrm>
            <a:custGeom>
              <a:avLst/>
              <a:gdLst/>
              <a:ahLst/>
              <a:cxnLst/>
              <a:rect l="l" t="t" r="r" b="b"/>
              <a:pathLst>
                <a:path w="1638300" h="333375" extrusionOk="0">
                  <a:moveTo>
                    <a:pt x="0" y="55563"/>
                  </a:moveTo>
                  <a:lnTo>
                    <a:pt x="4366" y="33935"/>
                  </a:lnTo>
                  <a:lnTo>
                    <a:pt x="16274" y="16274"/>
                  </a:lnTo>
                  <a:lnTo>
                    <a:pt x="33935" y="4366"/>
                  </a:lnTo>
                  <a:lnTo>
                    <a:pt x="55563" y="0"/>
                  </a:lnTo>
                  <a:lnTo>
                    <a:pt x="1582737" y="0"/>
                  </a:lnTo>
                  <a:lnTo>
                    <a:pt x="1604364" y="4366"/>
                  </a:lnTo>
                  <a:lnTo>
                    <a:pt x="1622025" y="16274"/>
                  </a:lnTo>
                  <a:lnTo>
                    <a:pt x="1633933" y="33935"/>
                  </a:lnTo>
                  <a:lnTo>
                    <a:pt x="1638300" y="55563"/>
                  </a:lnTo>
                  <a:lnTo>
                    <a:pt x="1638300" y="277811"/>
                  </a:lnTo>
                  <a:lnTo>
                    <a:pt x="1633933" y="299439"/>
                  </a:lnTo>
                  <a:lnTo>
                    <a:pt x="1622025" y="317100"/>
                  </a:lnTo>
                  <a:lnTo>
                    <a:pt x="1604364" y="329008"/>
                  </a:lnTo>
                  <a:lnTo>
                    <a:pt x="1582737" y="333375"/>
                  </a:lnTo>
                  <a:lnTo>
                    <a:pt x="55563" y="333375"/>
                  </a:lnTo>
                  <a:lnTo>
                    <a:pt x="33935" y="329008"/>
                  </a:lnTo>
                  <a:lnTo>
                    <a:pt x="16274" y="317100"/>
                  </a:lnTo>
                  <a:lnTo>
                    <a:pt x="4366" y="299439"/>
                  </a:lnTo>
                  <a:lnTo>
                    <a:pt x="0" y="277811"/>
                  </a:lnTo>
                  <a:lnTo>
                    <a:pt x="0" y="55563"/>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64" name="Google Shape;464;p27"/>
          <p:cNvSpPr txBox="1"/>
          <p:nvPr/>
        </p:nvSpPr>
        <p:spPr>
          <a:xfrm>
            <a:off x="8515689" y="1669676"/>
            <a:ext cx="3346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2017</a:t>
            </a:r>
            <a:endParaRPr sz="1200">
              <a:solidFill>
                <a:schemeClr val="dk1"/>
              </a:solidFill>
              <a:latin typeface="Calibri"/>
              <a:ea typeface="Calibri"/>
              <a:cs typeface="Calibri"/>
              <a:sym typeface="Calibri"/>
            </a:endParaRPr>
          </a:p>
        </p:txBody>
      </p:sp>
      <p:sp>
        <p:nvSpPr>
          <p:cNvPr id="465" name="Google Shape;465;p27"/>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Shape 469"/>
        <p:cNvGrpSpPr/>
        <p:nvPr/>
      </p:nvGrpSpPr>
      <p:grpSpPr>
        <a:xfrm>
          <a:off x="0" y="0"/>
          <a:ext cx="0" cy="0"/>
          <a:chOff x="0" y="0"/>
          <a:chExt cx="0" cy="0"/>
        </a:xfrm>
      </p:grpSpPr>
      <p:graphicFrame>
        <p:nvGraphicFramePr>
          <p:cNvPr id="470" name="Google Shape;470;p28"/>
          <p:cNvGraphicFramePr/>
          <p:nvPr/>
        </p:nvGraphicFramePr>
        <p:xfrm>
          <a:off x="914400" y="1828800"/>
          <a:ext cx="3000000" cy="3000000"/>
        </p:xfrm>
        <a:graphic>
          <a:graphicData uri="http://schemas.openxmlformats.org/drawingml/2006/table">
            <a:tbl>
              <a:tblPr firstRow="1" bandRow="1">
                <a:noFill/>
                <a:tableStyleId>{D2A4610B-CAE2-4983-92D0-EE84D17280EA}</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752850">
                <a:tc>
                  <a:txBody>
                    <a:bodyPr/>
                    <a:lstStyle/>
                    <a:p>
                      <a:pPr marL="204470" marR="200025" lvl="0" indent="0" algn="ctr" rtl="0">
                        <a:lnSpc>
                          <a:spcPct val="121666"/>
                        </a:lnSpc>
                        <a:spcBef>
                          <a:spcPts val="0"/>
                        </a:spcBef>
                        <a:spcAft>
                          <a:spcPts val="0"/>
                        </a:spcAft>
                        <a:buNone/>
                      </a:pPr>
                      <a:r>
                        <a:rPr lang="en-US" sz="1200" u="none" strike="noStrike" cap="none">
                          <a:latin typeface="Calibri"/>
                          <a:ea typeface="Calibri"/>
                          <a:cs typeface="Calibri"/>
                          <a:sym typeface="Calibri"/>
                        </a:rPr>
                        <a:t>Forma,  espacio y  medida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447675" marR="284480" lvl="0" indent="-157480" algn="l" rtl="0">
                        <a:lnSpc>
                          <a:spcPct val="121666"/>
                        </a:lnSpc>
                        <a:spcBef>
                          <a:spcPts val="0"/>
                        </a:spcBef>
                        <a:spcAft>
                          <a:spcPts val="0"/>
                        </a:spcAft>
                        <a:buNone/>
                      </a:pPr>
                      <a:r>
                        <a:rPr lang="en-US" sz="1200" u="none" strike="noStrike" cap="none">
                          <a:latin typeface="Calibri"/>
                          <a:ea typeface="Calibri"/>
                          <a:cs typeface="Calibri"/>
                          <a:sym typeface="Calibri"/>
                        </a:rPr>
                        <a:t>Magnitudes y  medidas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3500" lvl="0" indent="0" algn="just" rtl="0">
                        <a:lnSpc>
                          <a:spcPct val="121666"/>
                        </a:lnSpc>
                        <a:spcBef>
                          <a:spcPts val="0"/>
                        </a:spcBef>
                        <a:spcAft>
                          <a:spcPts val="0"/>
                        </a:spcAft>
                        <a:buNone/>
                      </a:pPr>
                      <a:r>
                        <a:rPr lang="en-US" sz="1200" u="none" strike="noStrike" cap="none">
                          <a:latin typeface="Calibri"/>
                          <a:ea typeface="Calibri"/>
                          <a:cs typeface="Calibri"/>
                          <a:sym typeface="Calibri"/>
                        </a:rPr>
                        <a:t>Calcula el perímetro y el área de polígonos  regulares y del círculo a partir de diferentes  datos.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resuelvan problemas que implican  calcular el perímetro y el área de polígonos regulares  a partir de diferentes datos </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0"/>
                  </a:ext>
                </a:extLst>
              </a:tr>
              <a:tr h="563875">
                <a:tc>
                  <a:txBody>
                    <a:bodyPr/>
                    <a:lstStyle/>
                    <a:p>
                      <a:pPr marL="204470" marR="200025" lvl="0" indent="0" algn="ctr" rtl="0">
                        <a:lnSpc>
                          <a:spcPct val="121666"/>
                        </a:lnSpc>
                        <a:spcBef>
                          <a:spcPts val="0"/>
                        </a:spcBef>
                        <a:spcAft>
                          <a:spcPts val="0"/>
                        </a:spcAft>
                        <a:buNone/>
                      </a:pPr>
                      <a:r>
                        <a:rPr lang="en-US" sz="1200" u="none" strike="noStrike" cap="none">
                          <a:latin typeface="Calibri"/>
                          <a:ea typeface="Calibri"/>
                          <a:cs typeface="Calibri"/>
                          <a:sym typeface="Calibri"/>
                        </a:rPr>
                        <a:t>Forma,  espacio y  medida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447675" marR="284480" lvl="0" indent="-157480" algn="l" rtl="0">
                        <a:lnSpc>
                          <a:spcPct val="121666"/>
                        </a:lnSpc>
                        <a:spcBef>
                          <a:spcPts val="0"/>
                        </a:spcBef>
                        <a:spcAft>
                          <a:spcPts val="0"/>
                        </a:spcAft>
                        <a:buNone/>
                      </a:pPr>
                      <a:r>
                        <a:rPr lang="en-US" sz="1200" u="none" strike="noStrike" cap="none">
                          <a:latin typeface="Calibri"/>
                          <a:ea typeface="Calibri"/>
                          <a:cs typeface="Calibri"/>
                          <a:sym typeface="Calibri"/>
                        </a:rPr>
                        <a:t>Magnitudes y  medidas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l" rtl="0">
                        <a:lnSpc>
                          <a:spcPct val="121666"/>
                        </a:lnSpc>
                        <a:spcBef>
                          <a:spcPts val="0"/>
                        </a:spcBef>
                        <a:spcAft>
                          <a:spcPts val="0"/>
                        </a:spcAft>
                        <a:buNone/>
                      </a:pPr>
                      <a:r>
                        <a:rPr lang="en-US" sz="1200" u="none" strike="noStrike" cap="none">
                          <a:latin typeface="Calibri"/>
                          <a:ea typeface="Calibri"/>
                          <a:cs typeface="Calibri"/>
                          <a:sym typeface="Calibri"/>
                        </a:rPr>
                        <a:t>Calcula el volumen de prismas y cilindros  rectos.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resuelvan problemas que implican  calcular el volumen de prismas.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749800">
                <a:tc>
                  <a:txBody>
                    <a:bodyPr/>
                    <a:lstStyle/>
                    <a:p>
                      <a:pPr marL="318770" marR="157480" lvl="0" indent="-156210" algn="l" rtl="0">
                        <a:lnSpc>
                          <a:spcPct val="121666"/>
                        </a:lnSpc>
                        <a:spcBef>
                          <a:spcPts val="0"/>
                        </a:spcBef>
                        <a:spcAft>
                          <a:spcPts val="0"/>
                        </a:spcAft>
                        <a:buNone/>
                      </a:pPr>
                      <a:r>
                        <a:rPr lang="en-US" sz="1200" u="none" strike="noStrike" cap="none">
                          <a:latin typeface="Calibri"/>
                          <a:ea typeface="Calibri"/>
                          <a:cs typeface="Calibri"/>
                          <a:sym typeface="Calibri"/>
                        </a:rPr>
                        <a:t>Análisis de  datos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318770" marR="0" lvl="0" indent="0" algn="l" rtl="0">
                        <a:lnSpc>
                          <a:spcPct val="117916"/>
                        </a:lnSpc>
                        <a:spcBef>
                          <a:spcPts val="0"/>
                        </a:spcBef>
                        <a:spcAft>
                          <a:spcPts val="0"/>
                        </a:spcAft>
                        <a:buNone/>
                      </a:pPr>
                      <a:r>
                        <a:rPr lang="en-US" sz="1200" u="none" strike="noStrike" cap="none">
                          <a:latin typeface="Calibri"/>
                          <a:ea typeface="Calibri"/>
                          <a:cs typeface="Calibri"/>
                          <a:sym typeface="Calibri"/>
                        </a:rPr>
                        <a:t>Probabilidad</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3500" lvl="0" indent="0" algn="l" rtl="0">
                        <a:lnSpc>
                          <a:spcPct val="121666"/>
                        </a:lnSpc>
                        <a:spcBef>
                          <a:spcPts val="0"/>
                        </a:spcBef>
                        <a:spcAft>
                          <a:spcPts val="0"/>
                        </a:spcAft>
                        <a:buNone/>
                      </a:pPr>
                      <a:r>
                        <a:rPr lang="en-US" sz="1200" u="none" strike="noStrike" cap="none">
                          <a:latin typeface="Calibri"/>
                          <a:ea typeface="Calibri"/>
                          <a:cs typeface="Calibri"/>
                          <a:sym typeface="Calibri"/>
                        </a:rPr>
                        <a:t>Determina la probabilidad teórica de un  evento en un experimento aleatorio.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resuelvan problemas que implican  determinar la probabilidad teórica de un evento.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471" name="Google Shape;471;p28"/>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Shape 475"/>
        <p:cNvGrpSpPr/>
        <p:nvPr/>
      </p:nvGrpSpPr>
      <p:grpSpPr>
        <a:xfrm>
          <a:off x="0" y="0"/>
          <a:ext cx="0" cy="0"/>
          <a:chOff x="0" y="0"/>
          <a:chExt cx="0" cy="0"/>
        </a:xfrm>
      </p:grpSpPr>
      <p:graphicFrame>
        <p:nvGraphicFramePr>
          <p:cNvPr id="476" name="Google Shape;476;p29"/>
          <p:cNvGraphicFramePr/>
          <p:nvPr/>
        </p:nvGraphicFramePr>
        <p:xfrm>
          <a:off x="899040" y="966096"/>
          <a:ext cx="3000000" cy="3000000"/>
        </p:xfrm>
        <a:graphic>
          <a:graphicData uri="http://schemas.openxmlformats.org/drawingml/2006/table">
            <a:tbl>
              <a:tblPr firstRow="1" bandRow="1">
                <a:noFill/>
                <a:tableStyleId>{D2A4610B-CAE2-4983-92D0-EE84D17280EA}</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201175">
                <a:tc gridSpan="4">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TRIMESTRE II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12458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1121675">
                <a:tc>
                  <a:txBody>
                    <a:bodyPr/>
                    <a:lstStyle/>
                    <a:p>
                      <a:pPr marL="208279" marR="203200" lvl="0" indent="8254"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473075" marR="213359" lvl="0" indent="-254634" algn="l" rtl="0">
                        <a:lnSpc>
                          <a:spcPct val="121666"/>
                        </a:lnSpc>
                        <a:spcBef>
                          <a:spcPts val="0"/>
                        </a:spcBef>
                        <a:spcAft>
                          <a:spcPts val="0"/>
                        </a:spcAft>
                        <a:buNone/>
                      </a:pPr>
                      <a:r>
                        <a:rPr lang="en-US" sz="1200" u="none" strike="noStrike" cap="none">
                          <a:latin typeface="Calibri"/>
                          <a:ea typeface="Calibri"/>
                          <a:cs typeface="Calibri"/>
                          <a:sym typeface="Calibri"/>
                        </a:rPr>
                        <a:t>Multiplicación y  división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Resuelve problemas de multiplicación y  división con números enteros, fracciones y  decimales positivos y negativos.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desarrollen habilidad para  multiplicar y dividir números enteros y sepan usar  estas operaciones al resolver problemas.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1121675">
                <a:tc>
                  <a:txBody>
                    <a:bodyPr/>
                    <a:lstStyle/>
                    <a:p>
                      <a:pPr marL="208279" marR="203200" lvl="0" indent="8254"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473075" marR="213359" lvl="0" indent="-254634" algn="l" rtl="0">
                        <a:lnSpc>
                          <a:spcPct val="121666"/>
                        </a:lnSpc>
                        <a:spcBef>
                          <a:spcPts val="0"/>
                        </a:spcBef>
                        <a:spcAft>
                          <a:spcPts val="0"/>
                        </a:spcAft>
                        <a:buNone/>
                      </a:pPr>
                      <a:r>
                        <a:rPr lang="en-US" sz="1200" u="none" strike="noStrike" cap="none">
                          <a:latin typeface="Calibri"/>
                          <a:ea typeface="Calibri"/>
                          <a:cs typeface="Calibri"/>
                          <a:sym typeface="Calibri"/>
                        </a:rPr>
                        <a:t>Multiplicación y  división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Resuelve problemas de multiplicación y  división con números enteros, fraccionarios  y decimales positivos y negativos.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desarrollen habilidad para  multiplicar y dividir números positivos y negativos, y  sepan usar estas operaciones al resolver problemas.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563875">
                <a:tc>
                  <a:txBody>
                    <a:bodyPr/>
                    <a:lstStyle/>
                    <a:p>
                      <a:pPr marL="208279" marR="203200" lvl="0" indent="8254"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Proporcionalidad</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l" rtl="0">
                        <a:lnSpc>
                          <a:spcPct val="121666"/>
                        </a:lnSpc>
                        <a:spcBef>
                          <a:spcPts val="0"/>
                        </a:spcBef>
                        <a:spcAft>
                          <a:spcPts val="0"/>
                        </a:spcAft>
                        <a:buNone/>
                      </a:pPr>
                      <a:r>
                        <a:rPr lang="en-US" sz="1200" u="none" strike="noStrike" cap="none">
                          <a:latin typeface="Calibri"/>
                          <a:ea typeface="Calibri"/>
                          <a:cs typeface="Calibri"/>
                          <a:sym typeface="Calibri"/>
                        </a:rPr>
                        <a:t>Resuelve problemas de proporcionalidad  directa e inversa y de reparto proporcional.</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resuelvan problemas que implican un  reparto proporcional.</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r h="1121675">
                <a:tc>
                  <a:txBody>
                    <a:bodyPr/>
                    <a:lstStyle/>
                    <a:p>
                      <a:pPr marL="208279" marR="203200" lvl="0" indent="8254" algn="just" rtl="0">
                        <a:lnSpc>
                          <a:spcPct val="121666"/>
                        </a:lnSpc>
                        <a:spcBef>
                          <a:spcPts val="0"/>
                        </a:spcBef>
                        <a:spcAft>
                          <a:spcPts val="0"/>
                        </a:spcAft>
                        <a:buNone/>
                      </a:pPr>
                      <a:r>
                        <a:rPr lang="en-US" sz="1200" u="none" strike="noStrike" cap="none">
                          <a:latin typeface="Calibri"/>
                          <a:ea typeface="Calibri"/>
                          <a:cs typeface="Calibri"/>
                          <a:sym typeface="Calibri"/>
                        </a:rPr>
                        <a:t>Número,  algebra y  variación</a:t>
                      </a:r>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188595" marR="183515" lvl="0" indent="0" algn="ctr" rtl="0">
                        <a:lnSpc>
                          <a:spcPct val="121666"/>
                        </a:lnSpc>
                        <a:spcBef>
                          <a:spcPts val="0"/>
                        </a:spcBef>
                        <a:spcAft>
                          <a:spcPts val="0"/>
                        </a:spcAft>
                        <a:buNone/>
                      </a:pPr>
                      <a:r>
                        <a:rPr lang="en-US" sz="1200" u="none" strike="noStrike" cap="none">
                          <a:latin typeface="Calibri"/>
                          <a:ea typeface="Calibri"/>
                          <a:cs typeface="Calibri"/>
                          <a:sym typeface="Calibri"/>
                        </a:rPr>
                        <a:t>Patrones, figuras  geométricas y  expresiones  equivalentes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Verifica algebraicamente la equivalencia de  expresiones de primer grado, formuladas a  partir de sucesiones.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transformen una expresión  algebraica en otra equivalente utilizando como  contexto matemático las sucesiones numéricas  .</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477" name="Google Shape;477;p29"/>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graphicFrame>
        <p:nvGraphicFramePr>
          <p:cNvPr id="478" name="Google Shape;478;p29"/>
          <p:cNvGraphicFramePr/>
          <p:nvPr/>
        </p:nvGraphicFramePr>
        <p:xfrm>
          <a:off x="903956" y="5322945"/>
          <a:ext cx="3000000" cy="3000000"/>
        </p:xfrm>
        <a:graphic>
          <a:graphicData uri="http://schemas.openxmlformats.org/drawingml/2006/table">
            <a:tbl>
              <a:tblPr firstRow="1" bandRow="1">
                <a:noFill/>
                <a:tableStyleId>{D2A4610B-CAE2-4983-92D0-EE84D17280EA}</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935725">
                <a:tc>
                  <a:txBody>
                    <a:bodyPr/>
                    <a:lstStyle/>
                    <a:p>
                      <a:pPr marL="204470" marR="200025" lvl="0" indent="0" algn="ctr" rtl="0">
                        <a:lnSpc>
                          <a:spcPct val="121666"/>
                        </a:lnSpc>
                        <a:spcBef>
                          <a:spcPts val="0"/>
                        </a:spcBef>
                        <a:spcAft>
                          <a:spcPts val="0"/>
                        </a:spcAft>
                        <a:buNone/>
                      </a:pPr>
                      <a:r>
                        <a:rPr lang="en-US" sz="1200" u="none" strike="noStrike" cap="none">
                          <a:latin typeface="Calibri"/>
                          <a:ea typeface="Calibri"/>
                          <a:cs typeface="Calibri"/>
                          <a:sym typeface="Calibri"/>
                        </a:rPr>
                        <a:t>Forma,  espacio y  medida</a:t>
                      </a:r>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325755" marR="167640" lvl="0" indent="-153034" algn="l" rtl="0">
                        <a:lnSpc>
                          <a:spcPct val="121666"/>
                        </a:lnSpc>
                        <a:spcBef>
                          <a:spcPts val="0"/>
                        </a:spcBef>
                        <a:spcAft>
                          <a:spcPts val="0"/>
                        </a:spcAft>
                        <a:buNone/>
                      </a:pPr>
                      <a:r>
                        <a:rPr lang="en-US" sz="1200" u="none" strike="noStrike" cap="none">
                          <a:latin typeface="Calibri"/>
                          <a:ea typeface="Calibri"/>
                          <a:cs typeface="Calibri"/>
                          <a:sym typeface="Calibri"/>
                        </a:rPr>
                        <a:t>Figuras y cuerpos  geométricos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3500" lvl="0" indent="0" algn="just" rtl="0">
                        <a:lnSpc>
                          <a:spcPct val="121666"/>
                        </a:lnSpc>
                        <a:spcBef>
                          <a:spcPts val="0"/>
                        </a:spcBef>
                        <a:spcAft>
                          <a:spcPts val="0"/>
                        </a:spcAft>
                        <a:buNone/>
                      </a:pPr>
                      <a:r>
                        <a:rPr lang="en-US" sz="1200" u="none" strike="noStrike" cap="none">
                          <a:latin typeface="Calibri"/>
                          <a:ea typeface="Calibri"/>
                          <a:cs typeface="Calibri"/>
                          <a:sym typeface="Calibri"/>
                        </a:rPr>
                        <a:t>Deduce y usa las relaciones entre los  ángulos de polígonos en la construcción de  polígonos regulares.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resuelvan problemas de construcción  de figuras geométricas.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0"/>
                  </a:ext>
                </a:extLst>
              </a:tr>
              <a:tr h="935725">
                <a:tc>
                  <a:txBody>
                    <a:bodyPr/>
                    <a:lstStyle/>
                    <a:p>
                      <a:pPr marL="204470" marR="200025" lvl="0" indent="0" algn="ctr" rtl="0">
                        <a:lnSpc>
                          <a:spcPct val="121666"/>
                        </a:lnSpc>
                        <a:spcBef>
                          <a:spcPts val="0"/>
                        </a:spcBef>
                        <a:spcAft>
                          <a:spcPts val="0"/>
                        </a:spcAft>
                        <a:buNone/>
                      </a:pPr>
                      <a:r>
                        <a:rPr lang="en-US" sz="1200" u="none" strike="noStrike" cap="none">
                          <a:latin typeface="Calibri"/>
                          <a:ea typeface="Calibri"/>
                          <a:cs typeface="Calibri"/>
                          <a:sym typeface="Calibri"/>
                        </a:rPr>
                        <a:t>Forma,  espacio y  medida</a:t>
                      </a:r>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447675" marR="284480" lvl="0" indent="-157480" algn="l" rtl="0">
                        <a:lnSpc>
                          <a:spcPct val="121666"/>
                        </a:lnSpc>
                        <a:spcBef>
                          <a:spcPts val="0"/>
                        </a:spcBef>
                        <a:spcAft>
                          <a:spcPts val="0"/>
                        </a:spcAft>
                        <a:buNone/>
                      </a:pPr>
                      <a:r>
                        <a:rPr lang="en-US" sz="1200" u="none" strike="noStrike" cap="none">
                          <a:latin typeface="Calibri"/>
                          <a:ea typeface="Calibri"/>
                          <a:cs typeface="Calibri"/>
                          <a:sym typeface="Calibri"/>
                        </a:rPr>
                        <a:t>Magnitudes y  medidas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3500" lvl="0" indent="0" algn="just" rtl="0">
                        <a:lnSpc>
                          <a:spcPct val="121666"/>
                        </a:lnSpc>
                        <a:spcBef>
                          <a:spcPts val="0"/>
                        </a:spcBef>
                        <a:spcAft>
                          <a:spcPts val="0"/>
                        </a:spcAft>
                        <a:buNone/>
                      </a:pPr>
                      <a:r>
                        <a:rPr lang="en-US" sz="1200" u="none" strike="noStrike" cap="none">
                          <a:latin typeface="Calibri"/>
                          <a:ea typeface="Calibri"/>
                          <a:cs typeface="Calibri"/>
                          <a:sym typeface="Calibri"/>
                        </a:rPr>
                        <a:t>Calcula el perímetro y el área de polígonos  regulares y del círculo a partir de diferentes  datos.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el alumno resuelva problemas que implican  calcular el área del círculo a partir de diferentes datos  .</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
          <p:cNvSpPr txBox="1"/>
          <p:nvPr/>
        </p:nvSpPr>
        <p:spPr>
          <a:xfrm>
            <a:off x="5649648" y="1669676"/>
            <a:ext cx="1695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1º</a:t>
            </a:r>
            <a:endParaRPr sz="1200">
              <a:solidFill>
                <a:schemeClr val="dk1"/>
              </a:solidFill>
              <a:latin typeface="Calibri"/>
              <a:ea typeface="Calibri"/>
              <a:cs typeface="Calibri"/>
              <a:sym typeface="Calibri"/>
            </a:endParaRPr>
          </a:p>
        </p:txBody>
      </p:sp>
      <p:sp>
        <p:nvSpPr>
          <p:cNvPr id="211" name="Google Shape;211;p3"/>
          <p:cNvSpPr txBox="1"/>
          <p:nvPr/>
        </p:nvSpPr>
        <p:spPr>
          <a:xfrm>
            <a:off x="2836391" y="941204"/>
            <a:ext cx="4398010" cy="615950"/>
          </a:xfrm>
          <a:prstGeom prst="rect">
            <a:avLst/>
          </a:prstGeom>
          <a:noFill/>
          <a:ln>
            <a:noFill/>
          </a:ln>
        </p:spPr>
        <p:txBody>
          <a:bodyPr spcFirstLastPara="1" wrap="square" lIns="0" tIns="13325" rIns="0" bIns="0" anchor="t" anchorCtr="0">
            <a:spAutoFit/>
          </a:bodyPr>
          <a:lstStyle/>
          <a:p>
            <a:pPr marL="0" marR="0" lvl="0" indent="0" algn="ctr" rtl="0">
              <a:lnSpc>
                <a:spcPct val="100000"/>
              </a:lnSpc>
              <a:spcBef>
                <a:spcPts val="0"/>
              </a:spcBef>
              <a:spcAft>
                <a:spcPts val="0"/>
              </a:spcAft>
              <a:buNone/>
            </a:pPr>
            <a:r>
              <a:rPr lang="en-US" sz="1600" b="1" i="1">
                <a:solidFill>
                  <a:srgbClr val="990099"/>
                </a:solidFill>
                <a:latin typeface="Calibri"/>
                <a:ea typeface="Calibri"/>
                <a:cs typeface="Calibri"/>
                <a:sym typeface="Calibri"/>
              </a:rPr>
              <a:t>Plan de Recuperación y Evaluación Aprende en Casa</a:t>
            </a:r>
            <a:endParaRPr sz="1600">
              <a:solidFill>
                <a:schemeClr val="dk1"/>
              </a:solidFill>
              <a:latin typeface="Calibri"/>
              <a:ea typeface="Calibri"/>
              <a:cs typeface="Calibri"/>
              <a:sym typeface="Calibri"/>
            </a:endParaRPr>
          </a:p>
          <a:p>
            <a:pPr marL="0" marR="0" lvl="0" indent="0" algn="ctr" rtl="0">
              <a:lnSpc>
                <a:spcPct val="100000"/>
              </a:lnSpc>
              <a:spcBef>
                <a:spcPts val="1040"/>
              </a:spcBef>
              <a:spcAft>
                <a:spcPts val="0"/>
              </a:spcAft>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212" name="Google Shape;212;p3"/>
          <p:cNvSpPr txBox="1"/>
          <p:nvPr/>
        </p:nvSpPr>
        <p:spPr>
          <a:xfrm>
            <a:off x="812241" y="1654436"/>
            <a:ext cx="87185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sp>
        <p:nvSpPr>
          <p:cNvPr id="213" name="Google Shape;213;p3"/>
          <p:cNvSpPr txBox="1"/>
          <p:nvPr/>
        </p:nvSpPr>
        <p:spPr>
          <a:xfrm>
            <a:off x="4722645" y="1654436"/>
            <a:ext cx="2910840"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Grado:	Plan de Estudios:</a:t>
            </a:r>
            <a:endParaRPr sz="1400">
              <a:solidFill>
                <a:schemeClr val="dk1"/>
              </a:solidFill>
              <a:latin typeface="Calibri"/>
              <a:ea typeface="Calibri"/>
              <a:cs typeface="Calibri"/>
              <a:sym typeface="Calibri"/>
            </a:endParaRPr>
          </a:p>
        </p:txBody>
      </p:sp>
      <p:graphicFrame>
        <p:nvGraphicFramePr>
          <p:cNvPr id="214" name="Google Shape;214;p3"/>
          <p:cNvGraphicFramePr/>
          <p:nvPr/>
        </p:nvGraphicFramePr>
        <p:xfrm>
          <a:off x="899040" y="2295024"/>
          <a:ext cx="8695700" cy="1665782"/>
        </p:xfrm>
        <a:graphic>
          <a:graphicData uri="http://schemas.openxmlformats.org/drawingml/2006/table">
            <a:tbl>
              <a:tblPr firstRow="1" bandRow="1">
                <a:noFill/>
                <a:tableStyleId>{D2A4610B-CAE2-4983-92D0-EE84D17280EA}</a:tableStyleId>
              </a:tblPr>
              <a:tblGrid>
                <a:gridCol w="1228100">
                  <a:extLst>
                    <a:ext uri="{9D8B030D-6E8A-4147-A177-3AD203B41FA5}">
                      <a16:colId xmlns:a16="http://schemas.microsoft.com/office/drawing/2014/main" val="20000"/>
                    </a:ext>
                  </a:extLst>
                </a:gridCol>
                <a:gridCol w="1889750">
                  <a:extLst>
                    <a:ext uri="{9D8B030D-6E8A-4147-A177-3AD203B41FA5}">
                      <a16:colId xmlns:a16="http://schemas.microsoft.com/office/drawing/2014/main" val="20001"/>
                    </a:ext>
                  </a:extLst>
                </a:gridCol>
                <a:gridCol w="5577850">
                  <a:extLst>
                    <a:ext uri="{9D8B030D-6E8A-4147-A177-3AD203B41FA5}">
                      <a16:colId xmlns:a16="http://schemas.microsoft.com/office/drawing/2014/main" val="20002"/>
                    </a:ext>
                  </a:extLst>
                </a:gridCol>
              </a:tblGrid>
              <a:tr h="182875">
                <a:tc gridSpan="3">
                  <a:txBody>
                    <a:bodyPr/>
                    <a:lstStyle/>
                    <a:p>
                      <a:pPr marL="0" marR="0" lvl="0" indent="0" algn="ctr" rtl="0">
                        <a:lnSpc>
                          <a:spcPct val="100000"/>
                        </a:lnSpc>
                        <a:spcBef>
                          <a:spcPts val="0"/>
                        </a:spcBef>
                        <a:spcAft>
                          <a:spcPts val="0"/>
                        </a:spcAft>
                        <a:buNone/>
                      </a:pPr>
                      <a:r>
                        <a:rPr lang="en-US" sz="1100" b="1" u="none" strike="noStrike" cap="none">
                          <a:solidFill>
                            <a:srgbClr val="002060"/>
                          </a:solidFill>
                          <a:latin typeface="Calibri"/>
                          <a:ea typeface="Calibri"/>
                          <a:cs typeface="Calibri"/>
                          <a:sym typeface="Calibri"/>
                        </a:rPr>
                        <a:t>TRIMESTRE I</a:t>
                      </a:r>
                      <a:endParaRPr sz="1100" u="none" strike="noStrike" cap="none">
                        <a:latin typeface="Calibri"/>
                        <a:ea typeface="Calibri"/>
                        <a:cs typeface="Calibri"/>
                        <a:sym typeface="Calibri"/>
                      </a:endParaRPr>
                    </a:p>
                  </a:txBody>
                  <a:tcPr marL="0" marR="0" marT="625" marB="0">
                    <a:solidFill>
                      <a:srgbClr val="ED7D31"/>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73725">
                <a:tc>
                  <a:txBody>
                    <a:bodyPr/>
                    <a:lstStyle/>
                    <a:p>
                      <a:pPr marL="0" marR="0" lvl="0" indent="0" algn="ctr"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Ámbito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51765" marR="0" lvl="0" indent="0" algn="l"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Práctica social del Lenguaje</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3175" marR="0" lvl="0" indent="0" algn="ctr"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Aprendizaje Esperado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563875">
                <a:tc>
                  <a:txBody>
                    <a:bodyPr/>
                    <a:lstStyle/>
                    <a:p>
                      <a:pPr marL="0" marR="0" lvl="0" indent="0" algn="l" rtl="0">
                        <a:lnSpc>
                          <a:spcPct val="100000"/>
                        </a:lnSpc>
                        <a:spcBef>
                          <a:spcPts val="0"/>
                        </a:spcBef>
                        <a:spcAft>
                          <a:spcPts val="0"/>
                        </a:spcAft>
                        <a:buNone/>
                      </a:pPr>
                      <a:endParaRPr sz="125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None/>
                      </a:pPr>
                      <a:r>
                        <a:rPr lang="en-US" sz="1200" u="none" strike="noStrike" cap="none">
                          <a:latin typeface="Calibri"/>
                          <a:ea typeface="Calibri"/>
                          <a:cs typeface="Calibri"/>
                          <a:sym typeface="Calibri"/>
                        </a:rPr>
                        <a:t>Literatura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1594" lvl="0" indent="0" algn="l" rtl="0">
                        <a:lnSpc>
                          <a:spcPct val="101699"/>
                        </a:lnSpc>
                        <a:spcBef>
                          <a:spcPts val="0"/>
                        </a:spcBef>
                        <a:spcAft>
                          <a:spcPts val="0"/>
                        </a:spcAft>
                        <a:buNone/>
                      </a:pPr>
                      <a:r>
                        <a:rPr lang="en-US" sz="1200" u="none" strike="noStrike" cap="none">
                          <a:latin typeface="Calibri"/>
                          <a:ea typeface="Calibri"/>
                          <a:cs typeface="Calibri"/>
                          <a:sym typeface="Calibri"/>
                        </a:rPr>
                        <a:t>Lectura de narraciones de  diversos subgéneros</a:t>
                      </a:r>
                      <a:endParaRPr sz="1200" u="none" strike="noStrike" cap="none">
                        <a:latin typeface="Calibri"/>
                        <a:ea typeface="Calibri"/>
                        <a:cs typeface="Calibri"/>
                        <a:sym typeface="Calibri"/>
                      </a:endParaRPr>
                    </a:p>
                  </a:txBody>
                  <a:tcPr marL="0" marR="0" marT="851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59055" lvl="0" indent="0" algn="l" rtl="0">
                        <a:lnSpc>
                          <a:spcPct val="121666"/>
                        </a:lnSpc>
                        <a:spcBef>
                          <a:spcPts val="0"/>
                        </a:spcBef>
                        <a:spcAft>
                          <a:spcPts val="0"/>
                        </a:spcAft>
                        <a:buNone/>
                      </a:pPr>
                      <a:r>
                        <a:rPr lang="en-US" sz="1200" u="none" strike="noStrike" cap="none">
                          <a:latin typeface="Calibri"/>
                          <a:ea typeface="Calibri"/>
                          <a:cs typeface="Calibri"/>
                          <a:sym typeface="Calibri"/>
                        </a:rPr>
                        <a:t>Lee narraciones de diversos subgéneros narrativos: ciencia ficción, terror, policiaco,  aventuras, sagas u otros.</a:t>
                      </a:r>
                      <a:endParaRPr sz="1200" u="none" strike="noStrike" cap="none">
                        <a:latin typeface="Calibri"/>
                        <a:ea typeface="Calibri"/>
                        <a:cs typeface="Calibri"/>
                        <a:sym typeface="Calibri"/>
                      </a:endParaRPr>
                    </a:p>
                    <a:p>
                      <a:pPr marL="4769485" marR="0" lvl="0" indent="0" algn="l" rtl="0">
                        <a:lnSpc>
                          <a:spcPct val="117499"/>
                        </a:lnSpc>
                        <a:spcBef>
                          <a:spcPts val="0"/>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563875">
                <a:tc>
                  <a:txBody>
                    <a:bodyPr/>
                    <a:lstStyle/>
                    <a:p>
                      <a:pPr marL="0" marR="0" lvl="0" indent="0" algn="l" rtl="0">
                        <a:lnSpc>
                          <a:spcPct val="100000"/>
                        </a:lnSpc>
                        <a:spcBef>
                          <a:spcPts val="0"/>
                        </a:spcBef>
                        <a:spcAft>
                          <a:spcPts val="0"/>
                        </a:spcAft>
                        <a:buNone/>
                      </a:pPr>
                      <a:endParaRPr sz="125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None/>
                      </a:pPr>
                      <a:r>
                        <a:rPr lang="en-US" sz="1200" u="none" strike="noStrike" cap="none">
                          <a:latin typeface="Calibri"/>
                          <a:ea typeface="Calibri"/>
                          <a:cs typeface="Calibri"/>
                          <a:sym typeface="Calibri"/>
                        </a:rPr>
                        <a:t>Estudio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1594" lvl="0" indent="0" algn="just" rtl="0">
                        <a:lnSpc>
                          <a:spcPct val="121666"/>
                        </a:lnSpc>
                        <a:spcBef>
                          <a:spcPts val="0"/>
                        </a:spcBef>
                        <a:spcAft>
                          <a:spcPts val="0"/>
                        </a:spcAft>
                        <a:buNone/>
                      </a:pPr>
                      <a:r>
                        <a:rPr lang="en-US" sz="1200" u="none" strike="noStrike" cap="none">
                          <a:latin typeface="Calibri"/>
                          <a:ea typeface="Calibri"/>
                          <a:cs typeface="Calibri"/>
                          <a:sym typeface="Calibri"/>
                        </a:rPr>
                        <a:t>Comprensión de textos para  adquirir	nuevos  conocimientos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Elige un tema y hace una pequeña investigación.</a:t>
                      </a:r>
                      <a:endParaRPr sz="1200" u="none" strike="noStrike" cap="none">
                        <a:latin typeface="Calibri"/>
                        <a:ea typeface="Calibri"/>
                        <a:cs typeface="Calibri"/>
                        <a:sym typeface="Calibri"/>
                      </a:endParaRPr>
                    </a:p>
                    <a:p>
                      <a:pPr marL="0" marR="0" lvl="0" indent="0" algn="l" rtl="0">
                        <a:lnSpc>
                          <a:spcPct val="100000"/>
                        </a:lnSpc>
                        <a:spcBef>
                          <a:spcPts val="50"/>
                        </a:spcBef>
                        <a:spcAft>
                          <a:spcPts val="0"/>
                        </a:spcAft>
                        <a:buNone/>
                      </a:pPr>
                      <a:endParaRPr sz="1250" u="none" strike="noStrike" cap="none">
                        <a:latin typeface="Times New Roman"/>
                        <a:ea typeface="Times New Roman"/>
                        <a:cs typeface="Times New Roman"/>
                        <a:sym typeface="Times New Roman"/>
                      </a:endParaRPr>
                    </a:p>
                    <a:p>
                      <a:pPr marL="0" marR="59055" lvl="0" indent="0" algn="r" rtl="0">
                        <a:lnSpc>
                          <a:spcPct val="119583"/>
                        </a:lnSpc>
                        <a:spcBef>
                          <a:spcPts val="0"/>
                        </a:spcBef>
                        <a:spcAft>
                          <a:spcPts val="0"/>
                        </a:spcAft>
                        <a:buNone/>
                      </a:pP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bl>
          </a:graphicData>
        </a:graphic>
      </p:graphicFrame>
      <p:graphicFrame>
        <p:nvGraphicFramePr>
          <p:cNvPr id="215" name="Google Shape;215;p3"/>
          <p:cNvGraphicFramePr/>
          <p:nvPr/>
        </p:nvGraphicFramePr>
        <p:xfrm>
          <a:off x="899040" y="4355472"/>
          <a:ext cx="8694425" cy="2093201"/>
        </p:xfrm>
        <a:graphic>
          <a:graphicData uri="http://schemas.openxmlformats.org/drawingml/2006/table">
            <a:tbl>
              <a:tblPr firstRow="1" bandRow="1">
                <a:noFill/>
                <a:tableStyleId>{D2A4610B-CAE2-4983-92D0-EE84D17280EA}</a:tableStyleId>
              </a:tblPr>
              <a:tblGrid>
                <a:gridCol w="1228100">
                  <a:extLst>
                    <a:ext uri="{9D8B030D-6E8A-4147-A177-3AD203B41FA5}">
                      <a16:colId xmlns:a16="http://schemas.microsoft.com/office/drawing/2014/main" val="20000"/>
                    </a:ext>
                  </a:extLst>
                </a:gridCol>
                <a:gridCol w="1578600">
                  <a:extLst>
                    <a:ext uri="{9D8B030D-6E8A-4147-A177-3AD203B41FA5}">
                      <a16:colId xmlns:a16="http://schemas.microsoft.com/office/drawing/2014/main" val="20001"/>
                    </a:ext>
                  </a:extLst>
                </a:gridCol>
                <a:gridCol w="310525">
                  <a:extLst>
                    <a:ext uri="{9D8B030D-6E8A-4147-A177-3AD203B41FA5}">
                      <a16:colId xmlns:a16="http://schemas.microsoft.com/office/drawing/2014/main" val="20002"/>
                    </a:ext>
                  </a:extLst>
                </a:gridCol>
                <a:gridCol w="4017000">
                  <a:extLst>
                    <a:ext uri="{9D8B030D-6E8A-4147-A177-3AD203B41FA5}">
                      <a16:colId xmlns:a16="http://schemas.microsoft.com/office/drawing/2014/main" val="20003"/>
                    </a:ext>
                  </a:extLst>
                </a:gridCol>
                <a:gridCol w="1560200">
                  <a:extLst>
                    <a:ext uri="{9D8B030D-6E8A-4147-A177-3AD203B41FA5}">
                      <a16:colId xmlns:a16="http://schemas.microsoft.com/office/drawing/2014/main" val="20004"/>
                    </a:ext>
                  </a:extLst>
                </a:gridCol>
              </a:tblGrid>
              <a:tr h="182875">
                <a:tc gridSpan="5">
                  <a:txBody>
                    <a:bodyPr/>
                    <a:lstStyle/>
                    <a:p>
                      <a:pPr marL="0" marR="0" lvl="0" indent="0" algn="ctr" rtl="0">
                        <a:lnSpc>
                          <a:spcPct val="100000"/>
                        </a:lnSpc>
                        <a:spcBef>
                          <a:spcPts val="0"/>
                        </a:spcBef>
                        <a:spcAft>
                          <a:spcPts val="0"/>
                        </a:spcAft>
                        <a:buNone/>
                      </a:pPr>
                      <a:r>
                        <a:rPr lang="en-US" sz="1100" b="1" u="none" strike="noStrike" cap="none">
                          <a:solidFill>
                            <a:srgbClr val="002060"/>
                          </a:solidFill>
                          <a:latin typeface="Calibri"/>
                          <a:ea typeface="Calibri"/>
                          <a:cs typeface="Calibri"/>
                          <a:sym typeface="Calibri"/>
                        </a:rPr>
                        <a:t>TRIMESTRE II</a:t>
                      </a:r>
                      <a:endParaRPr sz="1100" u="none" strike="noStrike" cap="none">
                        <a:latin typeface="Calibri"/>
                        <a:ea typeface="Calibri"/>
                        <a:cs typeface="Calibri"/>
                        <a:sym typeface="Calibri"/>
                      </a:endParaRPr>
                    </a:p>
                  </a:txBody>
                  <a:tcPr marL="0" marR="0" marT="625"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73725">
                <a:tc>
                  <a:txBody>
                    <a:bodyPr/>
                    <a:lstStyle/>
                    <a:p>
                      <a:pPr marL="0" marR="0" lvl="0" indent="0" algn="ctr"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Ámbito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gridSpan="2">
                  <a:txBody>
                    <a:bodyPr/>
                    <a:lstStyle/>
                    <a:p>
                      <a:pPr marL="151765" marR="0" lvl="0" indent="0" algn="l"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Práctica social del Lenguaje</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hMerge="1">
                  <a:txBody>
                    <a:bodyPr/>
                    <a:lstStyle/>
                    <a:p>
                      <a:endParaRPr lang="es-MX"/>
                    </a:p>
                  </a:txBody>
                  <a:tcPr/>
                </a:tc>
                <a:tc gridSpan="2">
                  <a:txBody>
                    <a:bodyPr/>
                    <a:lstStyle/>
                    <a:p>
                      <a:pPr marL="3175" marR="0" lvl="0" indent="0" algn="ctr"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Aprendizaje Esperado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hMerge="1">
                  <a:txBody>
                    <a:bodyPr/>
                    <a:lstStyle/>
                    <a:p>
                      <a:endParaRPr lang="es-MX"/>
                    </a:p>
                  </a:txBody>
                  <a:tcPr/>
                </a:tc>
                <a:extLst>
                  <a:ext uri="{0D108BD9-81ED-4DB2-BD59-A6C34878D82A}">
                    <a16:rowId xmlns:a16="http://schemas.microsoft.com/office/drawing/2014/main" val="10001"/>
                  </a:ext>
                </a:extLst>
              </a:tr>
              <a:tr h="393200">
                <a:tc>
                  <a:txBody>
                    <a:bodyPr/>
                    <a:lstStyle/>
                    <a:p>
                      <a:pPr marL="0" marR="0" lvl="0" indent="0" algn="ctr" rtl="0">
                        <a:lnSpc>
                          <a:spcPct val="100000"/>
                        </a:lnSpc>
                        <a:spcBef>
                          <a:spcPts val="0"/>
                        </a:spcBef>
                        <a:spcAft>
                          <a:spcPts val="0"/>
                        </a:spcAft>
                        <a:buNone/>
                      </a:pPr>
                      <a:r>
                        <a:rPr lang="en-US" sz="1200" u="none" strike="noStrike" cap="none">
                          <a:latin typeface="Calibri"/>
                          <a:ea typeface="Calibri"/>
                          <a:cs typeface="Calibri"/>
                          <a:sym typeface="Calibri"/>
                        </a:rPr>
                        <a:t>Literatura</a:t>
                      </a:r>
                      <a:endParaRPr sz="1200" u="none" strike="noStrike" cap="none">
                        <a:latin typeface="Calibri"/>
                        <a:ea typeface="Calibri"/>
                        <a:cs typeface="Calibri"/>
                        <a:sym typeface="Calibri"/>
                      </a:endParaRPr>
                    </a:p>
                  </a:txBody>
                  <a:tcPr marL="0" marR="0" marT="9715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gridSpan="2">
                  <a:txBody>
                    <a:bodyPr/>
                    <a:lstStyle/>
                    <a:p>
                      <a:pPr marL="66675" marR="61594" lvl="0" indent="0" algn="l" rtl="0">
                        <a:lnSpc>
                          <a:spcPct val="121666"/>
                        </a:lnSpc>
                        <a:spcBef>
                          <a:spcPts val="0"/>
                        </a:spcBef>
                        <a:spcAft>
                          <a:spcPts val="0"/>
                        </a:spcAft>
                        <a:buNone/>
                      </a:pPr>
                      <a:r>
                        <a:rPr lang="en-US" sz="1200" u="none" strike="noStrike" cap="none">
                          <a:latin typeface="Calibri"/>
                          <a:ea typeface="Calibri"/>
                          <a:cs typeface="Calibri"/>
                          <a:sym typeface="Calibri"/>
                        </a:rPr>
                        <a:t>Escritura y recreación de  narraciones.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hMerge="1">
                  <a:txBody>
                    <a:bodyPr/>
                    <a:lstStyle/>
                    <a:p>
                      <a:endParaRPr lang="es-MX"/>
                    </a:p>
                  </a:txBody>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Escribe cuentos de un subgénero de su preferencia.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250" u="none" strike="noStrike" cap="none">
                        <a:latin typeface="Times New Roman"/>
                        <a:ea typeface="Times New Roman"/>
                        <a:cs typeface="Times New Roman"/>
                        <a:sym typeface="Times New Roman"/>
                      </a:endParaRPr>
                    </a:p>
                    <a:p>
                      <a:pPr marL="0" marR="59055" lvl="0" indent="0" algn="r" rtl="0">
                        <a:lnSpc>
                          <a:spcPct val="100000"/>
                        </a:lnSpc>
                        <a:spcBef>
                          <a:spcPts val="0"/>
                        </a:spcBef>
                        <a:spcAft>
                          <a:spcPts val="0"/>
                        </a:spcAft>
                        <a:buNone/>
                      </a:pPr>
                      <a:endParaRPr sz="1200" u="none" strike="noStrike" cap="none">
                        <a:latin typeface="Calibri"/>
                        <a:ea typeface="Calibri"/>
                        <a:cs typeface="Calibri"/>
                        <a:sym typeface="Calibri"/>
                      </a:endParaRPr>
                    </a:p>
                  </a:txBody>
                  <a:tcPr marL="0" marR="0" marT="0" marB="0">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749800">
                <a:tc>
                  <a:txBody>
                    <a:bodyPr/>
                    <a:lstStyle/>
                    <a:p>
                      <a:pPr marL="0" marR="0" lvl="0" indent="0" algn="l" rtl="0">
                        <a:lnSpc>
                          <a:spcPct val="100000"/>
                        </a:lnSpc>
                        <a:spcBef>
                          <a:spcPts val="0"/>
                        </a:spcBef>
                        <a:spcAft>
                          <a:spcPts val="0"/>
                        </a:spcAft>
                        <a:buNone/>
                      </a:pPr>
                      <a:endParaRPr sz="185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None/>
                      </a:pPr>
                      <a:r>
                        <a:rPr lang="en-US" sz="1200" u="none" strike="noStrike" cap="none">
                          <a:latin typeface="Calibri"/>
                          <a:ea typeface="Calibri"/>
                          <a:cs typeface="Calibri"/>
                          <a:sym typeface="Calibri"/>
                        </a:rPr>
                        <a:t>Estudio</a:t>
                      </a:r>
                      <a:endParaRPr sz="1200" u="none" strike="noStrike" cap="none">
                        <a:latin typeface="Calibri"/>
                        <a:ea typeface="Calibri"/>
                        <a:cs typeface="Calibri"/>
                        <a:sym typeface="Calibri"/>
                      </a:endParaRPr>
                    </a:p>
                  </a:txBody>
                  <a:tcPr marL="0" marR="0" marT="697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gridSpan="2">
                  <a:txBody>
                    <a:bodyPr/>
                    <a:lstStyle/>
                    <a:p>
                      <a:pPr marL="66675" marR="61594" lvl="0" indent="0" algn="just" rtl="0">
                        <a:lnSpc>
                          <a:spcPct val="121666"/>
                        </a:lnSpc>
                        <a:spcBef>
                          <a:spcPts val="0"/>
                        </a:spcBef>
                        <a:spcAft>
                          <a:spcPts val="0"/>
                        </a:spcAft>
                        <a:buNone/>
                      </a:pPr>
                      <a:r>
                        <a:rPr lang="en-US" sz="1200" u="none" strike="noStrike" cap="none">
                          <a:latin typeface="Calibri"/>
                          <a:ea typeface="Calibri"/>
                          <a:cs typeface="Calibri"/>
                          <a:sym typeface="Calibri"/>
                        </a:rPr>
                        <a:t>Elaboración de textos que  presentan	información  resumida proveniente de  diversas fuentes.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hMerge="1">
                  <a:txBody>
                    <a:bodyPr/>
                    <a:lstStyle/>
                    <a:p>
                      <a:endParaRPr lang="es-MX"/>
                    </a:p>
                  </a:txBody>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Elabora fichas temáticas con fines de estudio.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p>
                      <a:pPr marL="0" marR="59055" lvl="0" indent="0" algn="r" rtl="0">
                        <a:lnSpc>
                          <a:spcPct val="119583"/>
                        </a:lnSpc>
                        <a:spcBef>
                          <a:spcPts val="1145"/>
                        </a:spcBef>
                        <a:spcAft>
                          <a:spcPts val="0"/>
                        </a:spcAft>
                        <a:buNone/>
                      </a:pPr>
                      <a:endParaRPr sz="1200" u="none" strike="noStrike" cap="none">
                        <a:latin typeface="Calibri"/>
                        <a:ea typeface="Calibri"/>
                        <a:cs typeface="Calibri"/>
                        <a:sym typeface="Calibri"/>
                      </a:endParaRPr>
                    </a:p>
                  </a:txBody>
                  <a:tcPr marL="0" marR="0" marT="0" marB="0">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381000">
                <a:tc>
                  <a:txBody>
                    <a:bodyPr/>
                    <a:lstStyle/>
                    <a:p>
                      <a:pPr marL="0" marR="0" lvl="0" indent="0" algn="ctr" rtl="0">
                        <a:lnSpc>
                          <a:spcPct val="100000"/>
                        </a:lnSpc>
                        <a:spcBef>
                          <a:spcPts val="0"/>
                        </a:spcBef>
                        <a:spcAft>
                          <a:spcPts val="0"/>
                        </a:spcAft>
                        <a:buNone/>
                      </a:pPr>
                      <a:r>
                        <a:rPr lang="en-US" sz="1200" u="none" strike="noStrike" cap="none">
                          <a:latin typeface="Calibri"/>
                          <a:ea typeface="Calibri"/>
                          <a:cs typeface="Calibri"/>
                          <a:sym typeface="Calibri"/>
                        </a:rPr>
                        <a:t>Estudio</a:t>
                      </a:r>
                      <a:endParaRPr sz="1200" u="none" strike="noStrike" cap="none">
                        <a:latin typeface="Calibri"/>
                        <a:ea typeface="Calibri"/>
                        <a:cs typeface="Calibri"/>
                        <a:sym typeface="Calibri"/>
                      </a:endParaRPr>
                    </a:p>
                  </a:txBody>
                  <a:tcPr marL="0" marR="0" marT="9145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Intercambio	escrito</a:t>
                      </a:r>
                      <a:endParaRPr sz="1200" u="none" strike="noStrike" cap="none">
                        <a:latin typeface="Calibri"/>
                        <a:ea typeface="Calibri"/>
                        <a:cs typeface="Calibri"/>
                        <a:sym typeface="Calibri"/>
                      </a:endParaRPr>
                    </a:p>
                    <a:p>
                      <a:pPr marL="66675" marR="0" lvl="0" indent="0" algn="l" rtl="0">
                        <a:lnSpc>
                          <a:spcPct val="119583"/>
                        </a:lnSpc>
                        <a:spcBef>
                          <a:spcPts val="45"/>
                        </a:spcBef>
                        <a:spcAft>
                          <a:spcPts val="0"/>
                        </a:spcAft>
                        <a:buNone/>
                      </a:pPr>
                      <a:r>
                        <a:rPr lang="en-US" sz="1200" u="none" strike="noStrike" cap="none">
                          <a:latin typeface="Calibri"/>
                          <a:ea typeface="Calibri"/>
                          <a:cs typeface="Calibri"/>
                          <a:sym typeface="Calibri"/>
                        </a:rPr>
                        <a:t>nuevos conocimientos.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85090" marR="0" lvl="0" indent="0" algn="l" rtl="0">
                        <a:lnSpc>
                          <a:spcPct val="117916"/>
                        </a:lnSpc>
                        <a:spcBef>
                          <a:spcPts val="0"/>
                        </a:spcBef>
                        <a:spcAft>
                          <a:spcPts val="0"/>
                        </a:spcAft>
                        <a:buNone/>
                      </a:pPr>
                      <a:r>
                        <a:rPr lang="en-US" sz="1200" u="none" strike="noStrike" cap="none">
                          <a:latin typeface="Calibri"/>
                          <a:ea typeface="Calibri"/>
                          <a:cs typeface="Calibri"/>
                          <a:sym typeface="Calibri"/>
                        </a:rPr>
                        <a:t>de</a:t>
                      </a:r>
                      <a:endParaRPr sz="1200" u="none" strike="noStrike" cap="none">
                        <a:latin typeface="Calibri"/>
                        <a:ea typeface="Calibri"/>
                        <a:cs typeface="Calibri"/>
                        <a:sym typeface="Calibri"/>
                      </a:endParaRPr>
                    </a:p>
                  </a:txBody>
                  <a:tcPr marL="0" marR="0" marT="0" marB="0">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Escribe una monografía.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59055" lvl="0" indent="0" algn="r" rtl="0">
                        <a:lnSpc>
                          <a:spcPct val="119583"/>
                        </a:lnSpc>
                        <a:spcBef>
                          <a:spcPts val="0"/>
                        </a:spcBef>
                        <a:spcAft>
                          <a:spcPts val="0"/>
                        </a:spcAft>
                        <a:buNone/>
                      </a:pPr>
                      <a:endParaRPr sz="1200" u="none" strike="noStrike" cap="none">
                        <a:latin typeface="Calibri"/>
                        <a:ea typeface="Calibri"/>
                        <a:cs typeface="Calibri"/>
                        <a:sym typeface="Calibri"/>
                      </a:endParaRPr>
                    </a:p>
                  </a:txBody>
                  <a:tcPr marL="0" marR="0" marT="3175" marB="0">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grpSp>
        <p:nvGrpSpPr>
          <p:cNvPr id="216" name="Google Shape;216;p3"/>
          <p:cNvGrpSpPr/>
          <p:nvPr/>
        </p:nvGrpSpPr>
        <p:grpSpPr>
          <a:xfrm>
            <a:off x="1751210" y="1608468"/>
            <a:ext cx="2857500" cy="352425"/>
            <a:chOff x="1751210" y="1608468"/>
            <a:chExt cx="2857500" cy="352425"/>
          </a:xfrm>
        </p:grpSpPr>
        <p:sp>
          <p:nvSpPr>
            <p:cNvPr id="217" name="Google Shape;217;p3"/>
            <p:cNvSpPr/>
            <p:nvPr/>
          </p:nvSpPr>
          <p:spPr>
            <a:xfrm>
              <a:off x="1751210" y="1608468"/>
              <a:ext cx="2857500" cy="352425"/>
            </a:xfrm>
            <a:custGeom>
              <a:avLst/>
              <a:gdLst/>
              <a:ahLst/>
              <a:cxnLst/>
              <a:rect l="l" t="t" r="r" b="b"/>
              <a:pathLst>
                <a:path w="2857500" h="352425" extrusionOk="0">
                  <a:moveTo>
                    <a:pt x="2798762" y="0"/>
                  </a:moveTo>
                  <a:lnTo>
                    <a:pt x="58737" y="0"/>
                  </a:lnTo>
                  <a:lnTo>
                    <a:pt x="35874" y="4615"/>
                  </a:lnTo>
                  <a:lnTo>
                    <a:pt x="17203" y="17204"/>
                  </a:lnTo>
                  <a:lnTo>
                    <a:pt x="4615" y="35874"/>
                  </a:lnTo>
                  <a:lnTo>
                    <a:pt x="0" y="58738"/>
                  </a:lnTo>
                  <a:lnTo>
                    <a:pt x="0" y="293687"/>
                  </a:lnTo>
                  <a:lnTo>
                    <a:pt x="4615" y="316550"/>
                  </a:lnTo>
                  <a:lnTo>
                    <a:pt x="17203" y="335221"/>
                  </a:lnTo>
                  <a:lnTo>
                    <a:pt x="35874" y="347809"/>
                  </a:lnTo>
                  <a:lnTo>
                    <a:pt x="58737" y="352425"/>
                  </a:lnTo>
                  <a:lnTo>
                    <a:pt x="2798762" y="352425"/>
                  </a:lnTo>
                  <a:lnTo>
                    <a:pt x="2821625" y="347809"/>
                  </a:lnTo>
                  <a:lnTo>
                    <a:pt x="2840296" y="335221"/>
                  </a:lnTo>
                  <a:lnTo>
                    <a:pt x="2852884" y="316550"/>
                  </a:lnTo>
                  <a:lnTo>
                    <a:pt x="2857500" y="293687"/>
                  </a:lnTo>
                  <a:lnTo>
                    <a:pt x="2857500" y="58738"/>
                  </a:lnTo>
                  <a:lnTo>
                    <a:pt x="2852884" y="35874"/>
                  </a:lnTo>
                  <a:lnTo>
                    <a:pt x="2840296" y="17204"/>
                  </a:lnTo>
                  <a:lnTo>
                    <a:pt x="2821625" y="4615"/>
                  </a:lnTo>
                  <a:lnTo>
                    <a:pt x="2798762"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8" name="Google Shape;218;p3"/>
            <p:cNvSpPr/>
            <p:nvPr/>
          </p:nvSpPr>
          <p:spPr>
            <a:xfrm>
              <a:off x="1751210" y="1608468"/>
              <a:ext cx="2857500" cy="352425"/>
            </a:xfrm>
            <a:custGeom>
              <a:avLst/>
              <a:gdLst/>
              <a:ahLst/>
              <a:cxnLst/>
              <a:rect l="l" t="t" r="r" b="b"/>
              <a:pathLst>
                <a:path w="2857500" h="352425" extrusionOk="0">
                  <a:moveTo>
                    <a:pt x="0" y="58738"/>
                  </a:moveTo>
                  <a:lnTo>
                    <a:pt x="4615" y="35874"/>
                  </a:lnTo>
                  <a:lnTo>
                    <a:pt x="17203" y="17203"/>
                  </a:lnTo>
                  <a:lnTo>
                    <a:pt x="35874" y="4615"/>
                  </a:lnTo>
                  <a:lnTo>
                    <a:pt x="58737" y="0"/>
                  </a:lnTo>
                  <a:lnTo>
                    <a:pt x="2798762" y="0"/>
                  </a:lnTo>
                  <a:lnTo>
                    <a:pt x="2821625" y="4615"/>
                  </a:lnTo>
                  <a:lnTo>
                    <a:pt x="2840296" y="17203"/>
                  </a:lnTo>
                  <a:lnTo>
                    <a:pt x="2852884" y="35874"/>
                  </a:lnTo>
                  <a:lnTo>
                    <a:pt x="2857500" y="58738"/>
                  </a:lnTo>
                  <a:lnTo>
                    <a:pt x="2857500" y="293687"/>
                  </a:lnTo>
                  <a:lnTo>
                    <a:pt x="2852884" y="316550"/>
                  </a:lnTo>
                  <a:lnTo>
                    <a:pt x="2840296" y="335221"/>
                  </a:lnTo>
                  <a:lnTo>
                    <a:pt x="2821625" y="347809"/>
                  </a:lnTo>
                  <a:lnTo>
                    <a:pt x="2798762" y="352425"/>
                  </a:lnTo>
                  <a:lnTo>
                    <a:pt x="58737" y="352425"/>
                  </a:lnTo>
                  <a:lnTo>
                    <a:pt x="35874" y="347809"/>
                  </a:lnTo>
                  <a:lnTo>
                    <a:pt x="17203" y="335221"/>
                  </a:lnTo>
                  <a:lnTo>
                    <a:pt x="4615" y="316550"/>
                  </a:lnTo>
                  <a:lnTo>
                    <a:pt x="0" y="293687"/>
                  </a:lnTo>
                  <a:lnTo>
                    <a:pt x="0" y="58738"/>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19" name="Google Shape;219;p3"/>
          <p:cNvSpPr txBox="1"/>
          <p:nvPr/>
        </p:nvSpPr>
        <p:spPr>
          <a:xfrm>
            <a:off x="2372385" y="1648340"/>
            <a:ext cx="158940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Lengua Materna Español</a:t>
            </a:r>
            <a:endParaRPr sz="1200">
              <a:solidFill>
                <a:schemeClr val="dk1"/>
              </a:solidFill>
              <a:latin typeface="Calibri"/>
              <a:ea typeface="Calibri"/>
              <a:cs typeface="Calibri"/>
              <a:sym typeface="Calibri"/>
            </a:endParaRPr>
          </a:p>
        </p:txBody>
      </p:sp>
      <p:grpSp>
        <p:nvGrpSpPr>
          <p:cNvPr id="220" name="Google Shape;220;p3"/>
          <p:cNvGrpSpPr/>
          <p:nvPr/>
        </p:nvGrpSpPr>
        <p:grpSpPr>
          <a:xfrm>
            <a:off x="7761485" y="1631966"/>
            <a:ext cx="1638300" cy="333375"/>
            <a:chOff x="7761485" y="1631966"/>
            <a:chExt cx="1638300" cy="333375"/>
          </a:xfrm>
        </p:grpSpPr>
        <p:sp>
          <p:nvSpPr>
            <p:cNvPr id="221" name="Google Shape;221;p3"/>
            <p:cNvSpPr/>
            <p:nvPr/>
          </p:nvSpPr>
          <p:spPr>
            <a:xfrm>
              <a:off x="7761485" y="1631966"/>
              <a:ext cx="1638300" cy="333375"/>
            </a:xfrm>
            <a:custGeom>
              <a:avLst/>
              <a:gdLst/>
              <a:ahLst/>
              <a:cxnLst/>
              <a:rect l="l" t="t" r="r" b="b"/>
              <a:pathLst>
                <a:path w="1638300" h="333375" extrusionOk="0">
                  <a:moveTo>
                    <a:pt x="1582736" y="0"/>
                  </a:moveTo>
                  <a:lnTo>
                    <a:pt x="55562" y="0"/>
                  </a:lnTo>
                  <a:lnTo>
                    <a:pt x="33935" y="4366"/>
                  </a:lnTo>
                  <a:lnTo>
                    <a:pt x="16274" y="16274"/>
                  </a:lnTo>
                  <a:lnTo>
                    <a:pt x="4366" y="33935"/>
                  </a:lnTo>
                  <a:lnTo>
                    <a:pt x="0" y="55562"/>
                  </a:lnTo>
                  <a:lnTo>
                    <a:pt x="0" y="277811"/>
                  </a:lnTo>
                  <a:lnTo>
                    <a:pt x="4366" y="299439"/>
                  </a:lnTo>
                  <a:lnTo>
                    <a:pt x="16274" y="317100"/>
                  </a:lnTo>
                  <a:lnTo>
                    <a:pt x="33935" y="329008"/>
                  </a:lnTo>
                  <a:lnTo>
                    <a:pt x="55562" y="333375"/>
                  </a:lnTo>
                  <a:lnTo>
                    <a:pt x="1582736" y="333375"/>
                  </a:lnTo>
                  <a:lnTo>
                    <a:pt x="1604364" y="329008"/>
                  </a:lnTo>
                  <a:lnTo>
                    <a:pt x="1622025" y="317100"/>
                  </a:lnTo>
                  <a:lnTo>
                    <a:pt x="1633933" y="299439"/>
                  </a:lnTo>
                  <a:lnTo>
                    <a:pt x="1638300" y="277811"/>
                  </a:lnTo>
                  <a:lnTo>
                    <a:pt x="1638300" y="55562"/>
                  </a:lnTo>
                  <a:lnTo>
                    <a:pt x="1633933" y="33935"/>
                  </a:lnTo>
                  <a:lnTo>
                    <a:pt x="1622025" y="16274"/>
                  </a:lnTo>
                  <a:lnTo>
                    <a:pt x="1604364" y="4366"/>
                  </a:lnTo>
                  <a:lnTo>
                    <a:pt x="1582736"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22" name="Google Shape;222;p3"/>
            <p:cNvSpPr/>
            <p:nvPr/>
          </p:nvSpPr>
          <p:spPr>
            <a:xfrm>
              <a:off x="7761485" y="1631966"/>
              <a:ext cx="1638300" cy="333375"/>
            </a:xfrm>
            <a:custGeom>
              <a:avLst/>
              <a:gdLst/>
              <a:ahLst/>
              <a:cxnLst/>
              <a:rect l="l" t="t" r="r" b="b"/>
              <a:pathLst>
                <a:path w="1638300" h="333375" extrusionOk="0">
                  <a:moveTo>
                    <a:pt x="0" y="55563"/>
                  </a:moveTo>
                  <a:lnTo>
                    <a:pt x="4366" y="33935"/>
                  </a:lnTo>
                  <a:lnTo>
                    <a:pt x="16274" y="16274"/>
                  </a:lnTo>
                  <a:lnTo>
                    <a:pt x="33935" y="4366"/>
                  </a:lnTo>
                  <a:lnTo>
                    <a:pt x="55563" y="0"/>
                  </a:lnTo>
                  <a:lnTo>
                    <a:pt x="1582737" y="0"/>
                  </a:lnTo>
                  <a:lnTo>
                    <a:pt x="1604364" y="4366"/>
                  </a:lnTo>
                  <a:lnTo>
                    <a:pt x="1622025" y="16274"/>
                  </a:lnTo>
                  <a:lnTo>
                    <a:pt x="1633933" y="33935"/>
                  </a:lnTo>
                  <a:lnTo>
                    <a:pt x="1638300" y="55563"/>
                  </a:lnTo>
                  <a:lnTo>
                    <a:pt x="1638300" y="277811"/>
                  </a:lnTo>
                  <a:lnTo>
                    <a:pt x="1633933" y="299439"/>
                  </a:lnTo>
                  <a:lnTo>
                    <a:pt x="1622025" y="317100"/>
                  </a:lnTo>
                  <a:lnTo>
                    <a:pt x="1604364" y="329008"/>
                  </a:lnTo>
                  <a:lnTo>
                    <a:pt x="1582737" y="333375"/>
                  </a:lnTo>
                  <a:lnTo>
                    <a:pt x="55563" y="333375"/>
                  </a:lnTo>
                  <a:lnTo>
                    <a:pt x="33935" y="329008"/>
                  </a:lnTo>
                  <a:lnTo>
                    <a:pt x="16274" y="317100"/>
                  </a:lnTo>
                  <a:lnTo>
                    <a:pt x="4366" y="299439"/>
                  </a:lnTo>
                  <a:lnTo>
                    <a:pt x="0" y="277811"/>
                  </a:lnTo>
                  <a:lnTo>
                    <a:pt x="0" y="55563"/>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23" name="Google Shape;223;p3"/>
          <p:cNvSpPr txBox="1"/>
          <p:nvPr/>
        </p:nvSpPr>
        <p:spPr>
          <a:xfrm>
            <a:off x="8515689" y="1669676"/>
            <a:ext cx="3346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2017</a:t>
            </a:r>
            <a:endParaRPr sz="1200">
              <a:solidFill>
                <a:schemeClr val="dk1"/>
              </a:solidFill>
              <a:latin typeface="Calibri"/>
              <a:ea typeface="Calibri"/>
              <a:cs typeface="Calibri"/>
              <a:sym typeface="Calibri"/>
            </a:endParaRPr>
          </a:p>
        </p:txBody>
      </p:sp>
      <p:sp>
        <p:nvSpPr>
          <p:cNvPr id="224" name="Google Shape;224;p3"/>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Shape 482"/>
        <p:cNvGrpSpPr/>
        <p:nvPr/>
      </p:nvGrpSpPr>
      <p:grpSpPr>
        <a:xfrm>
          <a:off x="0" y="0"/>
          <a:ext cx="0" cy="0"/>
          <a:chOff x="0" y="0"/>
          <a:chExt cx="0" cy="0"/>
        </a:xfrm>
      </p:grpSpPr>
      <p:graphicFrame>
        <p:nvGraphicFramePr>
          <p:cNvPr id="483" name="Google Shape;483;p30"/>
          <p:cNvGraphicFramePr/>
          <p:nvPr/>
        </p:nvGraphicFramePr>
        <p:xfrm>
          <a:off x="899040" y="966096"/>
          <a:ext cx="3000000" cy="3000000"/>
        </p:xfrm>
        <a:graphic>
          <a:graphicData uri="http://schemas.openxmlformats.org/drawingml/2006/table">
            <a:tbl>
              <a:tblPr firstRow="1" bandRow="1">
                <a:noFill/>
                <a:tableStyleId>{D2A4610B-CAE2-4983-92D0-EE84D17280EA}</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201175">
                <a:tc gridSpan="4">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TRIMESTRE III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12458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1307600">
                <a:tc>
                  <a:txBody>
                    <a:bodyPr/>
                    <a:lstStyle/>
                    <a:p>
                      <a:pPr marL="208279" marR="203200" lvl="0" indent="8254"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Ecuaciones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Resuelve problemas mediante la  formulación y solución algebraica de  sistemas de dos ecuaciones lineales con dos  incógnitas.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conozcan y apliquen el método de  suma y resta para resolver un sistema de ecuaciones 2× 2 y lo comparen con los métodos estudiados, a fin de  decidir cuál es el más conveniente de acuerdo con los  coeficientes que presentan las ecuaciones-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2"/>
                  </a:ext>
                </a:extLst>
              </a:tr>
              <a:tr h="1496575">
                <a:tc>
                  <a:txBody>
                    <a:bodyPr/>
                    <a:lstStyle/>
                    <a:p>
                      <a:pPr marL="208279" marR="203200" lvl="0" indent="8254"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Funciones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Analiza y compara situaciones de variación  lineal y proporcionalidad inversa a partir de  sus representaciones tabular, gráfica y  algebraica. Interpreta y resuelve problemas  que se modelan con este tipo de variación,  incluyendo fenómenos de la física y otros  contextos.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resuelvan problemas que impliquen  representar tabular, gráfica y algebraicamente  fenómenos con variación lineal y de proporcionalidad  inversa</a:t>
                      </a:r>
                      <a:r>
                        <a:rPr lang="en-US" sz="1200"/>
                        <a:t>.</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3"/>
                  </a:ext>
                </a:extLst>
              </a:tr>
              <a:tr h="1493525">
                <a:tc>
                  <a:txBody>
                    <a:bodyPr/>
                    <a:lstStyle/>
                    <a:p>
                      <a:pPr marL="204470" marR="200025" lvl="0" indent="0" algn="ctr" rtl="0">
                        <a:lnSpc>
                          <a:spcPct val="121666"/>
                        </a:lnSpc>
                        <a:spcBef>
                          <a:spcPts val="0"/>
                        </a:spcBef>
                        <a:spcAft>
                          <a:spcPts val="0"/>
                        </a:spcAft>
                        <a:buNone/>
                      </a:pPr>
                      <a:r>
                        <a:rPr lang="en-US" sz="1200" u="none" strike="noStrike" cap="none">
                          <a:latin typeface="Calibri"/>
                          <a:ea typeface="Calibri"/>
                          <a:cs typeface="Calibri"/>
                          <a:sym typeface="Calibri"/>
                        </a:rPr>
                        <a:t>Forma,  espacio y  medida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447675" marR="284480" lvl="0" indent="-157480" algn="l" rtl="0">
                        <a:lnSpc>
                          <a:spcPct val="121666"/>
                        </a:lnSpc>
                        <a:spcBef>
                          <a:spcPts val="0"/>
                        </a:spcBef>
                        <a:spcAft>
                          <a:spcPts val="0"/>
                        </a:spcAft>
                        <a:buNone/>
                      </a:pPr>
                      <a:r>
                        <a:rPr lang="en-US" sz="1200" u="none" strike="noStrike" cap="none">
                          <a:latin typeface="Calibri"/>
                          <a:ea typeface="Calibri"/>
                          <a:cs typeface="Calibri"/>
                          <a:sym typeface="Calibri"/>
                        </a:rPr>
                        <a:t>Magnitudes y  medidas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Resuelve problemas que implican  conversiones en múltiplos y submúltiplos  del metro, litro, kilogramo y de unidades del  Sistema Inglés (yarda, pulgada, galón, onza  y libra).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conozcan unidades de medida de uso  común en contextos marítimos y de producción de  hidrocarburos. Que pongan en práctica conocimientos  adquiridos en secuencias anteriores, como el cálculo  de porcentajes y de conversiones, tanto del Sistema  Internacional como del Sistema Inglés, al resolver  situaciones en varios contextos.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4"/>
                  </a:ext>
                </a:extLst>
              </a:tr>
              <a:tr h="563875">
                <a:tc>
                  <a:txBody>
                    <a:bodyPr/>
                    <a:lstStyle/>
                    <a:p>
                      <a:pPr marL="204470" marR="200025" lvl="0" indent="0" algn="ctr" rtl="0">
                        <a:lnSpc>
                          <a:spcPct val="121666"/>
                        </a:lnSpc>
                        <a:spcBef>
                          <a:spcPts val="0"/>
                        </a:spcBef>
                        <a:spcAft>
                          <a:spcPts val="0"/>
                        </a:spcAft>
                        <a:buNone/>
                      </a:pPr>
                      <a:r>
                        <a:rPr lang="en-US" sz="1200" u="none" strike="noStrike" cap="none">
                          <a:latin typeface="Calibri"/>
                          <a:ea typeface="Calibri"/>
                          <a:cs typeface="Calibri"/>
                          <a:sym typeface="Calibri"/>
                        </a:rPr>
                        <a:t>Forma,  espacio y  medida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447675" marR="284480" lvl="0" indent="-157480" algn="l" rtl="0">
                        <a:lnSpc>
                          <a:spcPct val="121666"/>
                        </a:lnSpc>
                        <a:spcBef>
                          <a:spcPts val="0"/>
                        </a:spcBef>
                        <a:spcAft>
                          <a:spcPts val="0"/>
                        </a:spcAft>
                        <a:buNone/>
                      </a:pPr>
                      <a:r>
                        <a:rPr lang="en-US" sz="1200" u="none" strike="noStrike" cap="none">
                          <a:latin typeface="Calibri"/>
                          <a:ea typeface="Calibri"/>
                          <a:cs typeface="Calibri"/>
                          <a:sym typeface="Calibri"/>
                        </a:rPr>
                        <a:t>Magnitudes y  medidas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l" rtl="0">
                        <a:lnSpc>
                          <a:spcPct val="121666"/>
                        </a:lnSpc>
                        <a:spcBef>
                          <a:spcPts val="0"/>
                        </a:spcBef>
                        <a:spcAft>
                          <a:spcPts val="0"/>
                        </a:spcAft>
                        <a:buNone/>
                      </a:pPr>
                      <a:r>
                        <a:rPr lang="en-US" sz="1200" u="none" strike="noStrike" cap="none">
                          <a:latin typeface="Calibri"/>
                          <a:ea typeface="Calibri"/>
                          <a:cs typeface="Calibri"/>
                          <a:sym typeface="Calibri"/>
                        </a:rPr>
                        <a:t>Calcula el volumen de prismas y cilindros  rectos.</a:t>
                      </a:r>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resuelvan problemas que implican  calcular el volumen de cilindros rectos.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484" name="Google Shape;484;p30"/>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Shape 488"/>
        <p:cNvGrpSpPr/>
        <p:nvPr/>
      </p:nvGrpSpPr>
      <p:grpSpPr>
        <a:xfrm>
          <a:off x="0" y="0"/>
          <a:ext cx="0" cy="0"/>
          <a:chOff x="0" y="0"/>
          <a:chExt cx="0" cy="0"/>
        </a:xfrm>
      </p:grpSpPr>
      <p:graphicFrame>
        <p:nvGraphicFramePr>
          <p:cNvPr id="489" name="Google Shape;489;p31"/>
          <p:cNvGraphicFramePr/>
          <p:nvPr/>
        </p:nvGraphicFramePr>
        <p:xfrm>
          <a:off x="914400" y="1981200"/>
          <a:ext cx="3000000" cy="3000000"/>
        </p:xfrm>
        <a:graphic>
          <a:graphicData uri="http://schemas.openxmlformats.org/drawingml/2006/table">
            <a:tbl>
              <a:tblPr firstRow="1" bandRow="1">
                <a:noFill/>
                <a:tableStyleId>{D2A4610B-CAE2-4983-92D0-EE84D17280EA}</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1310650">
                <a:tc>
                  <a:txBody>
                    <a:bodyPr/>
                    <a:lstStyle/>
                    <a:p>
                      <a:pPr marL="318770" marR="157480" lvl="0" indent="-156210" algn="l" rtl="0">
                        <a:lnSpc>
                          <a:spcPct val="121666"/>
                        </a:lnSpc>
                        <a:spcBef>
                          <a:spcPts val="0"/>
                        </a:spcBef>
                        <a:spcAft>
                          <a:spcPts val="0"/>
                        </a:spcAft>
                        <a:buNone/>
                      </a:pPr>
                      <a:r>
                        <a:rPr lang="en-US" sz="1200" u="none" strike="noStrike" cap="none">
                          <a:latin typeface="Calibri"/>
                          <a:ea typeface="Calibri"/>
                          <a:cs typeface="Calibri"/>
                          <a:sym typeface="Calibri"/>
                        </a:rPr>
                        <a:t>Análisis de  datos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Estadística</a:t>
                      </a:r>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Usa e interpreta las medidas de tendencia  central (moda, media aritmética y  mediana), el rango y la desviación media de</a:t>
                      </a:r>
                      <a:endParaRPr sz="1200" u="none" strike="noStrike" cap="none">
                        <a:latin typeface="Calibri"/>
                        <a:ea typeface="Calibri"/>
                        <a:cs typeface="Calibri"/>
                        <a:sym typeface="Calibri"/>
                      </a:endParaRPr>
                    </a:p>
                    <a:p>
                      <a:pPr marL="66675" marR="62864" lvl="0" indent="0" algn="just" rtl="0">
                        <a:lnSpc>
                          <a:spcPct val="121666"/>
                        </a:lnSpc>
                        <a:spcBef>
                          <a:spcPts val="35"/>
                        </a:spcBef>
                        <a:spcAft>
                          <a:spcPts val="0"/>
                        </a:spcAft>
                        <a:buNone/>
                      </a:pPr>
                      <a:r>
                        <a:rPr lang="en-US" sz="1200" u="none" strike="noStrike" cap="none">
                          <a:latin typeface="Calibri"/>
                          <a:ea typeface="Calibri"/>
                          <a:cs typeface="Calibri"/>
                          <a:sym typeface="Calibri"/>
                        </a:rPr>
                        <a:t>un conjunto de datos y decide cuál de ellas  conviene más en el análisis de los datos en  cuestión.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analicen diversas situaciones en las  que se usan e interpretan conjuntos de datos y valores  de la media aritmética y de la desviación media</a:t>
                      </a:r>
                      <a:endParaRPr/>
                    </a:p>
                    <a:p>
                      <a:pPr marL="66675" marR="0" lvl="0" indent="0" algn="just" rtl="0">
                        <a:lnSpc>
                          <a:spcPct val="100000"/>
                        </a:lnSpc>
                        <a:spcBef>
                          <a:spcPts val="5"/>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0"/>
                  </a:ext>
                </a:extLst>
              </a:tr>
              <a:tr h="935725">
                <a:tc>
                  <a:txBody>
                    <a:bodyPr/>
                    <a:lstStyle/>
                    <a:p>
                      <a:pPr marL="318770" marR="157480" lvl="0" indent="-156210" algn="l" rtl="0">
                        <a:lnSpc>
                          <a:spcPct val="121666"/>
                        </a:lnSpc>
                        <a:spcBef>
                          <a:spcPts val="0"/>
                        </a:spcBef>
                        <a:spcAft>
                          <a:spcPts val="0"/>
                        </a:spcAft>
                        <a:buNone/>
                      </a:pPr>
                      <a:r>
                        <a:rPr lang="en-US" sz="1200" u="none" strike="noStrike" cap="none">
                          <a:latin typeface="Calibri"/>
                          <a:ea typeface="Calibri"/>
                          <a:cs typeface="Calibri"/>
                          <a:sym typeface="Calibri"/>
                        </a:rPr>
                        <a:t>Análisis de  datos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Probabilidad</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3500" lvl="0" indent="0" algn="l" rtl="0">
                        <a:lnSpc>
                          <a:spcPct val="121666"/>
                        </a:lnSpc>
                        <a:spcBef>
                          <a:spcPts val="0"/>
                        </a:spcBef>
                        <a:spcAft>
                          <a:spcPts val="0"/>
                        </a:spcAft>
                        <a:buNone/>
                      </a:pPr>
                      <a:r>
                        <a:rPr lang="en-US" sz="1200" u="none" strike="noStrike" cap="none">
                          <a:latin typeface="Calibri"/>
                          <a:ea typeface="Calibri"/>
                          <a:cs typeface="Calibri"/>
                          <a:sym typeface="Calibri"/>
                        </a:rPr>
                        <a:t>Determina la probabilidad teórica de un  evento en un experimento aleatorio.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calculen la probabilidad frecuencial y  clásica de algunos eventos y determinen qué es un  evento complementario y cómo se calcula su  probabilidad.</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490" name="Google Shape;490;p31"/>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Shape 494"/>
        <p:cNvGrpSpPr/>
        <p:nvPr/>
      </p:nvGrpSpPr>
      <p:grpSpPr>
        <a:xfrm>
          <a:off x="0" y="0"/>
          <a:ext cx="0" cy="0"/>
          <a:chOff x="0" y="0"/>
          <a:chExt cx="0" cy="0"/>
        </a:xfrm>
      </p:grpSpPr>
      <p:sp>
        <p:nvSpPr>
          <p:cNvPr id="495" name="Google Shape;495;p32"/>
          <p:cNvSpPr txBox="1"/>
          <p:nvPr/>
        </p:nvSpPr>
        <p:spPr>
          <a:xfrm>
            <a:off x="2836391" y="941204"/>
            <a:ext cx="4398010" cy="615950"/>
          </a:xfrm>
          <a:prstGeom prst="rect">
            <a:avLst/>
          </a:prstGeom>
          <a:noFill/>
          <a:ln>
            <a:noFill/>
          </a:ln>
        </p:spPr>
        <p:txBody>
          <a:bodyPr spcFirstLastPara="1" wrap="square" lIns="0" tIns="13325" rIns="0" bIns="0" anchor="t" anchorCtr="0">
            <a:spAutoFit/>
          </a:bodyPr>
          <a:lstStyle/>
          <a:p>
            <a:pPr marL="0" marR="0" lvl="0" indent="0" algn="ctr" rtl="0">
              <a:lnSpc>
                <a:spcPct val="100000"/>
              </a:lnSpc>
              <a:spcBef>
                <a:spcPts val="0"/>
              </a:spcBef>
              <a:spcAft>
                <a:spcPts val="0"/>
              </a:spcAft>
              <a:buNone/>
            </a:pPr>
            <a:r>
              <a:rPr lang="en-US" sz="1600" b="1" i="1">
                <a:solidFill>
                  <a:srgbClr val="990099"/>
                </a:solidFill>
                <a:latin typeface="Calibri"/>
                <a:ea typeface="Calibri"/>
                <a:cs typeface="Calibri"/>
                <a:sym typeface="Calibri"/>
              </a:rPr>
              <a:t>Plan de Recuperación y Evaluación Aprende en Casa</a:t>
            </a:r>
            <a:endParaRPr sz="1600">
              <a:solidFill>
                <a:schemeClr val="dk1"/>
              </a:solidFill>
              <a:latin typeface="Calibri"/>
              <a:ea typeface="Calibri"/>
              <a:cs typeface="Calibri"/>
              <a:sym typeface="Calibri"/>
            </a:endParaRPr>
          </a:p>
          <a:p>
            <a:pPr marL="0" marR="0" lvl="0" indent="0" algn="ctr" rtl="0">
              <a:lnSpc>
                <a:spcPct val="100000"/>
              </a:lnSpc>
              <a:spcBef>
                <a:spcPts val="1040"/>
              </a:spcBef>
              <a:spcAft>
                <a:spcPts val="0"/>
              </a:spcAft>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496" name="Google Shape;496;p32"/>
          <p:cNvSpPr txBox="1"/>
          <p:nvPr/>
        </p:nvSpPr>
        <p:spPr>
          <a:xfrm>
            <a:off x="812241" y="1654436"/>
            <a:ext cx="87185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sp>
        <p:nvSpPr>
          <p:cNvPr id="497" name="Google Shape;497;p32"/>
          <p:cNvSpPr txBox="1"/>
          <p:nvPr/>
        </p:nvSpPr>
        <p:spPr>
          <a:xfrm>
            <a:off x="4722645" y="1654436"/>
            <a:ext cx="2790190"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Grado:	Plan de Estudios:</a:t>
            </a:r>
            <a:endParaRPr sz="1400">
              <a:solidFill>
                <a:schemeClr val="dk1"/>
              </a:solidFill>
              <a:latin typeface="Calibri"/>
              <a:ea typeface="Calibri"/>
              <a:cs typeface="Calibri"/>
              <a:sym typeface="Calibri"/>
            </a:endParaRPr>
          </a:p>
        </p:txBody>
      </p:sp>
      <p:graphicFrame>
        <p:nvGraphicFramePr>
          <p:cNvPr id="498" name="Google Shape;498;p32"/>
          <p:cNvGraphicFramePr/>
          <p:nvPr/>
        </p:nvGraphicFramePr>
        <p:xfrm>
          <a:off x="899040" y="2295024"/>
          <a:ext cx="3000000" cy="3000000"/>
        </p:xfrm>
        <a:graphic>
          <a:graphicData uri="http://schemas.openxmlformats.org/drawingml/2006/table">
            <a:tbl>
              <a:tblPr firstRow="1" bandRow="1">
                <a:noFill/>
                <a:tableStyleId>{D2A4610B-CAE2-4983-92D0-EE84D17280EA}</a:tableStyleId>
              </a:tblPr>
              <a:tblGrid>
                <a:gridCol w="1182375">
                  <a:extLst>
                    <a:ext uri="{9D8B030D-6E8A-4147-A177-3AD203B41FA5}">
                      <a16:colId xmlns:a16="http://schemas.microsoft.com/office/drawing/2014/main" val="20000"/>
                    </a:ext>
                  </a:extLst>
                </a:gridCol>
                <a:gridCol w="12249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198125">
                <a:tc gridSpan="4">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TRIMESTRE 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4612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 /Contenido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563875">
                <a:tc>
                  <a:txBody>
                    <a:bodyPr/>
                    <a:lstStyle/>
                    <a:p>
                      <a:pPr marL="168275" marR="163195" lvl="0" indent="-635" algn="ctr" rtl="0">
                        <a:lnSpc>
                          <a:spcPct val="121666"/>
                        </a:lnSpc>
                        <a:spcBef>
                          <a:spcPts val="0"/>
                        </a:spcBef>
                        <a:spcAft>
                          <a:spcPts val="0"/>
                        </a:spcAft>
                        <a:buNone/>
                      </a:pPr>
                      <a:r>
                        <a:rPr lang="en-US" sz="1200" u="none" strike="noStrike" cap="none">
                          <a:latin typeface="Calibri"/>
                          <a:ea typeface="Calibri"/>
                          <a:cs typeface="Calibri"/>
                          <a:sym typeface="Calibri"/>
                        </a:rPr>
                        <a:t>Diversidad,  continuidad y  cambio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364490" marR="320675" lvl="0" indent="-39370" algn="l" rtl="0">
                        <a:lnSpc>
                          <a:spcPct val="121666"/>
                        </a:lnSpc>
                        <a:spcBef>
                          <a:spcPts val="0"/>
                        </a:spcBef>
                        <a:spcAft>
                          <a:spcPts val="0"/>
                        </a:spcAft>
                        <a:buNone/>
                      </a:pPr>
                      <a:r>
                        <a:rPr lang="en-US" sz="1200" u="none" strike="noStrike" cap="none">
                          <a:latin typeface="Calibri"/>
                          <a:ea typeface="Calibri"/>
                          <a:cs typeface="Calibri"/>
                          <a:sym typeface="Calibri"/>
                        </a:rPr>
                        <a:t>Tiempo y  cambio.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l" rtl="0">
                        <a:lnSpc>
                          <a:spcPct val="121666"/>
                        </a:lnSpc>
                        <a:spcBef>
                          <a:spcPts val="0"/>
                        </a:spcBef>
                        <a:spcAft>
                          <a:spcPts val="0"/>
                        </a:spcAft>
                        <a:buNone/>
                      </a:pPr>
                      <a:r>
                        <a:rPr lang="en-US" sz="1200" u="none" strike="noStrike" cap="none">
                          <a:latin typeface="Calibri"/>
                          <a:ea typeface="Calibri"/>
                          <a:cs typeface="Calibri"/>
                          <a:sym typeface="Calibri"/>
                        </a:rPr>
                        <a:t>Comprende los conceptos de velocidad y  aceleración.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Comprender y describir el movimiento de los objetos,  así como interpretar gráficamente el movimiento de  éstos.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749800">
                <a:tc>
                  <a:txBody>
                    <a:bodyPr/>
                    <a:lstStyle/>
                    <a:p>
                      <a:pPr marL="120650" marR="70485" lvl="0" indent="-45720" algn="l" rtl="0">
                        <a:lnSpc>
                          <a:spcPct val="121666"/>
                        </a:lnSpc>
                        <a:spcBef>
                          <a:spcPts val="0"/>
                        </a:spcBef>
                        <a:spcAft>
                          <a:spcPts val="0"/>
                        </a:spcAft>
                        <a:buNone/>
                      </a:pPr>
                      <a:r>
                        <a:rPr lang="en-US" sz="1200" u="none" strike="noStrike" cap="none">
                          <a:latin typeface="Calibri"/>
                          <a:ea typeface="Calibri"/>
                          <a:cs typeface="Calibri"/>
                          <a:sym typeface="Calibri"/>
                        </a:rPr>
                        <a:t>Materia, energía  e interacciones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Fuerza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Describe, representa y experimenta la  fuerza como la interacción entre objetos y  reconoce distintos tipos de fuerza.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Conocer, representar y describir, mediante  experimentos sencillos, los diferentes tipos de fuerzas  como resultado de la interacción entre los objetos.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749800">
                <a:tc>
                  <a:txBody>
                    <a:bodyPr/>
                    <a:lstStyle/>
                    <a:p>
                      <a:pPr marL="120650" marR="70485" lvl="0" indent="-45720" algn="l" rtl="0">
                        <a:lnSpc>
                          <a:spcPct val="121666"/>
                        </a:lnSpc>
                        <a:spcBef>
                          <a:spcPts val="0"/>
                        </a:spcBef>
                        <a:spcAft>
                          <a:spcPts val="0"/>
                        </a:spcAft>
                        <a:buNone/>
                      </a:pPr>
                      <a:r>
                        <a:rPr lang="en-US" sz="1200" u="none" strike="noStrike" cap="none">
                          <a:latin typeface="Calibri"/>
                          <a:ea typeface="Calibri"/>
                          <a:cs typeface="Calibri"/>
                          <a:sym typeface="Calibri"/>
                        </a:rPr>
                        <a:t>Materia, energía  e interacciones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Fuerza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34289" algn="just" rtl="0">
                        <a:lnSpc>
                          <a:spcPct val="121666"/>
                        </a:lnSpc>
                        <a:spcBef>
                          <a:spcPts val="0"/>
                        </a:spcBef>
                        <a:spcAft>
                          <a:spcPts val="0"/>
                        </a:spcAft>
                        <a:buNone/>
                      </a:pPr>
                      <a:r>
                        <a:rPr lang="en-US" sz="1200" u="none" strike="noStrike" cap="none">
                          <a:latin typeface="Calibri"/>
                          <a:ea typeface="Calibri"/>
                          <a:cs typeface="Calibri"/>
                          <a:sym typeface="Calibri"/>
                        </a:rPr>
                        <a:t>Identifica y describe la presencia de fuerzas  en interacciones cotidianas (fricción,  flotación, fuerzas en equilibrio).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34289" algn="just" rtl="0">
                        <a:lnSpc>
                          <a:spcPct val="121666"/>
                        </a:lnSpc>
                        <a:spcBef>
                          <a:spcPts val="0"/>
                        </a:spcBef>
                        <a:spcAft>
                          <a:spcPts val="0"/>
                        </a:spcAft>
                        <a:buNone/>
                      </a:pPr>
                      <a:r>
                        <a:rPr lang="en-US" sz="1200" u="none" strike="noStrike" cap="none">
                          <a:latin typeface="Calibri"/>
                          <a:ea typeface="Calibri"/>
                          <a:cs typeface="Calibri"/>
                          <a:sym typeface="Calibri"/>
                        </a:rPr>
                        <a:t>Explicar por qué las fuerzas producen movimiento o  el equilibrio de los objetos para identificar áreas en las  que se aplica dicho conocimiento.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r h="752850">
                <a:tc>
                  <a:txBody>
                    <a:bodyPr/>
                    <a:lstStyle/>
                    <a:p>
                      <a:pPr marL="0" marR="0" lvl="0" indent="0" algn="ctr" rtl="0">
                        <a:lnSpc>
                          <a:spcPct val="100000"/>
                        </a:lnSpc>
                        <a:spcBef>
                          <a:spcPts val="0"/>
                        </a:spcBef>
                        <a:spcAft>
                          <a:spcPts val="0"/>
                        </a:spcAft>
                        <a:buNone/>
                      </a:pPr>
                      <a:r>
                        <a:rPr lang="en-US" sz="1200" u="none" strike="noStrike" cap="none">
                          <a:latin typeface="Calibri"/>
                          <a:ea typeface="Calibri"/>
                          <a:cs typeface="Calibri"/>
                          <a:sym typeface="Calibri"/>
                        </a:rPr>
                        <a:t>Materia,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00000"/>
                        </a:lnSpc>
                        <a:spcBef>
                          <a:spcPts val="0"/>
                        </a:spcBef>
                        <a:spcAft>
                          <a:spcPts val="0"/>
                        </a:spcAft>
                        <a:buNone/>
                      </a:pPr>
                      <a:r>
                        <a:rPr lang="en-US" sz="1200" u="none" strike="noStrike" cap="none">
                          <a:latin typeface="Calibri"/>
                          <a:ea typeface="Calibri"/>
                          <a:cs typeface="Calibri"/>
                          <a:sym typeface="Calibri"/>
                        </a:rPr>
                        <a:t>Energía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34289" algn="just" rtl="0">
                        <a:lnSpc>
                          <a:spcPct val="121666"/>
                        </a:lnSpc>
                        <a:spcBef>
                          <a:spcPts val="0"/>
                        </a:spcBef>
                        <a:spcAft>
                          <a:spcPts val="0"/>
                        </a:spcAft>
                        <a:buNone/>
                      </a:pPr>
                      <a:r>
                        <a:rPr lang="en-US" sz="1200" u="none" strike="noStrike" cap="none">
                          <a:latin typeface="Calibri"/>
                          <a:ea typeface="Calibri"/>
                          <a:cs typeface="Calibri"/>
                          <a:sym typeface="Calibri"/>
                        </a:rPr>
                        <a:t>Analiza la energía mecánica (cinética y  potencial) y describe casos donde se  conserva.</a:t>
                      </a:r>
                      <a:endParaRPr sz="1200" u="none" strike="noStrike" cap="none">
                        <a:latin typeface="Calibri"/>
                        <a:ea typeface="Calibri"/>
                        <a:cs typeface="Calibri"/>
                        <a:sym typeface="Calibri"/>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34289" algn="just" rtl="0">
                        <a:lnSpc>
                          <a:spcPct val="121666"/>
                        </a:lnSpc>
                        <a:spcBef>
                          <a:spcPts val="0"/>
                        </a:spcBef>
                        <a:spcAft>
                          <a:spcPts val="0"/>
                        </a:spcAft>
                        <a:buNone/>
                      </a:pPr>
                      <a:r>
                        <a:rPr lang="en-US" sz="1200" u="none" strike="noStrike" cap="none">
                          <a:latin typeface="Calibri"/>
                          <a:ea typeface="Calibri"/>
                          <a:cs typeface="Calibri"/>
                          <a:sym typeface="Calibri"/>
                        </a:rPr>
                        <a:t>Reconocer e identificar el concepto de energía y sus  diferentes manifestaciones mediante situaciones  reales.</a:t>
                      </a:r>
                      <a:endParaRPr sz="1200" u="none" strike="noStrike" cap="none">
                        <a:latin typeface="Calibri"/>
                        <a:ea typeface="Calibri"/>
                        <a:cs typeface="Calibri"/>
                        <a:sym typeface="Calibri"/>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5"/>
                  </a:ext>
                </a:extLst>
              </a:tr>
              <a:tr h="1307600">
                <a:tc>
                  <a:txBody>
                    <a:bodyPr/>
                    <a:lstStyle/>
                    <a:p>
                      <a:pPr marL="120650" marR="70485" lvl="0" indent="-45720" algn="l" rtl="0">
                        <a:lnSpc>
                          <a:spcPct val="121666"/>
                        </a:lnSpc>
                        <a:spcBef>
                          <a:spcPts val="0"/>
                        </a:spcBef>
                        <a:spcAft>
                          <a:spcPts val="0"/>
                        </a:spcAft>
                        <a:buNone/>
                      </a:pPr>
                      <a:r>
                        <a:rPr lang="en-US" sz="1200" u="none" strike="noStrike" cap="none">
                          <a:latin typeface="Calibri"/>
                          <a:ea typeface="Calibri"/>
                          <a:cs typeface="Calibri"/>
                          <a:sym typeface="Calibri"/>
                        </a:rPr>
                        <a:t>Materia, energía  e interacciones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Energía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100965" marR="0" lvl="0" indent="0" algn="just" rtl="0">
                        <a:lnSpc>
                          <a:spcPct val="117916"/>
                        </a:lnSpc>
                        <a:spcBef>
                          <a:spcPts val="0"/>
                        </a:spcBef>
                        <a:spcAft>
                          <a:spcPts val="0"/>
                        </a:spcAft>
                        <a:buNone/>
                      </a:pPr>
                      <a:r>
                        <a:rPr lang="en-US" sz="1200" u="none" strike="noStrike" cap="none">
                          <a:latin typeface="Calibri"/>
                          <a:ea typeface="Calibri"/>
                          <a:cs typeface="Calibri"/>
                          <a:sym typeface="Calibri"/>
                        </a:rPr>
                        <a:t>Analiza el calor como energía.</a:t>
                      </a:r>
                      <a:endParaRPr sz="1200" u="none" strike="noStrike" cap="none">
                        <a:latin typeface="Calibri"/>
                        <a:ea typeface="Calibri"/>
                        <a:cs typeface="Calibri"/>
                        <a:sym typeface="Calibri"/>
                      </a:endParaRPr>
                    </a:p>
                    <a:p>
                      <a:pPr marL="66675" marR="62864" lvl="0" indent="0" algn="just" rtl="0">
                        <a:lnSpc>
                          <a:spcPct val="101699"/>
                        </a:lnSpc>
                        <a:spcBef>
                          <a:spcPts val="0"/>
                        </a:spcBef>
                        <a:spcAft>
                          <a:spcPts val="0"/>
                        </a:spcAft>
                        <a:buNone/>
                      </a:pPr>
                      <a:r>
                        <a:rPr lang="en-US" sz="1200" u="none" strike="noStrike" cap="none">
                          <a:latin typeface="Calibri"/>
                          <a:ea typeface="Calibri"/>
                          <a:cs typeface="Calibri"/>
                          <a:sym typeface="Calibri"/>
                        </a:rPr>
                        <a:t>Describe los motores que funcionan con  energía calorífica, los efectos del calor  disipado, los gases expelidos y valora sus  efectos en la atmósfera.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34289" algn="just" rtl="0">
                        <a:lnSpc>
                          <a:spcPct val="121666"/>
                        </a:lnSpc>
                        <a:spcBef>
                          <a:spcPts val="0"/>
                        </a:spcBef>
                        <a:spcAft>
                          <a:spcPts val="0"/>
                        </a:spcAft>
                        <a:buNone/>
                      </a:pPr>
                      <a:r>
                        <a:rPr lang="en-US" sz="1200" u="none" strike="noStrike" cap="none">
                          <a:latin typeface="Calibri"/>
                          <a:ea typeface="Calibri"/>
                          <a:cs typeface="Calibri"/>
                          <a:sym typeface="Calibri"/>
                        </a:rPr>
                        <a:t>Reconocer las formas de propagación del calor y sus  efectos en diversos materiales (metales, plástico,  unicel, etcétera).</a:t>
                      </a:r>
                      <a:endParaRPr sz="1200" u="none" strike="noStrike" cap="none">
                        <a:latin typeface="Calibri"/>
                        <a:ea typeface="Calibri"/>
                        <a:cs typeface="Calibri"/>
                        <a:sym typeface="Calibri"/>
                      </a:endParaRPr>
                    </a:p>
                    <a:p>
                      <a:pPr marL="66675" marR="60960" lvl="0" indent="0" algn="just" rtl="0">
                        <a:lnSpc>
                          <a:spcPct val="121666"/>
                        </a:lnSpc>
                        <a:spcBef>
                          <a:spcPts val="15"/>
                        </a:spcBef>
                        <a:spcAft>
                          <a:spcPts val="0"/>
                        </a:spcAft>
                        <a:buNone/>
                      </a:pPr>
                      <a:r>
                        <a:rPr lang="en-US" sz="1200" u="none" strike="noStrike" cap="none">
                          <a:latin typeface="Calibri"/>
                          <a:ea typeface="Calibri"/>
                          <a:cs typeface="Calibri"/>
                          <a:sym typeface="Calibri"/>
                        </a:rPr>
                        <a:t>Explicar algunos ejemplos que muestren la  transformación de la energía calorífica y los efectos  que producen el calor y los gases en la atmósfera.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grpSp>
        <p:nvGrpSpPr>
          <p:cNvPr id="499" name="Google Shape;499;p32"/>
          <p:cNvGrpSpPr/>
          <p:nvPr/>
        </p:nvGrpSpPr>
        <p:grpSpPr>
          <a:xfrm>
            <a:off x="1751210" y="1608468"/>
            <a:ext cx="2857500" cy="352425"/>
            <a:chOff x="1751210" y="1608468"/>
            <a:chExt cx="2857500" cy="352425"/>
          </a:xfrm>
        </p:grpSpPr>
        <p:sp>
          <p:nvSpPr>
            <p:cNvPr id="500" name="Google Shape;500;p32"/>
            <p:cNvSpPr/>
            <p:nvPr/>
          </p:nvSpPr>
          <p:spPr>
            <a:xfrm>
              <a:off x="1751210" y="1608468"/>
              <a:ext cx="2857500" cy="352425"/>
            </a:xfrm>
            <a:custGeom>
              <a:avLst/>
              <a:gdLst/>
              <a:ahLst/>
              <a:cxnLst/>
              <a:rect l="l" t="t" r="r" b="b"/>
              <a:pathLst>
                <a:path w="2857500" h="352425" extrusionOk="0">
                  <a:moveTo>
                    <a:pt x="2798762" y="0"/>
                  </a:moveTo>
                  <a:lnTo>
                    <a:pt x="58737" y="0"/>
                  </a:lnTo>
                  <a:lnTo>
                    <a:pt x="35874" y="4615"/>
                  </a:lnTo>
                  <a:lnTo>
                    <a:pt x="17203" y="17204"/>
                  </a:lnTo>
                  <a:lnTo>
                    <a:pt x="4615" y="35874"/>
                  </a:lnTo>
                  <a:lnTo>
                    <a:pt x="0" y="58738"/>
                  </a:lnTo>
                  <a:lnTo>
                    <a:pt x="0" y="293687"/>
                  </a:lnTo>
                  <a:lnTo>
                    <a:pt x="4615" y="316550"/>
                  </a:lnTo>
                  <a:lnTo>
                    <a:pt x="17203" y="335221"/>
                  </a:lnTo>
                  <a:lnTo>
                    <a:pt x="35874" y="347809"/>
                  </a:lnTo>
                  <a:lnTo>
                    <a:pt x="58737" y="352425"/>
                  </a:lnTo>
                  <a:lnTo>
                    <a:pt x="2798762" y="352425"/>
                  </a:lnTo>
                  <a:lnTo>
                    <a:pt x="2821625" y="347809"/>
                  </a:lnTo>
                  <a:lnTo>
                    <a:pt x="2840296" y="335221"/>
                  </a:lnTo>
                  <a:lnTo>
                    <a:pt x="2852884" y="316550"/>
                  </a:lnTo>
                  <a:lnTo>
                    <a:pt x="2857500" y="293687"/>
                  </a:lnTo>
                  <a:lnTo>
                    <a:pt x="2857500" y="58738"/>
                  </a:lnTo>
                  <a:lnTo>
                    <a:pt x="2852884" y="35874"/>
                  </a:lnTo>
                  <a:lnTo>
                    <a:pt x="2840296" y="17204"/>
                  </a:lnTo>
                  <a:lnTo>
                    <a:pt x="2821625" y="4615"/>
                  </a:lnTo>
                  <a:lnTo>
                    <a:pt x="2798762"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1" name="Google Shape;501;p32"/>
            <p:cNvSpPr/>
            <p:nvPr/>
          </p:nvSpPr>
          <p:spPr>
            <a:xfrm>
              <a:off x="1751210" y="1608468"/>
              <a:ext cx="2857500" cy="352425"/>
            </a:xfrm>
            <a:custGeom>
              <a:avLst/>
              <a:gdLst/>
              <a:ahLst/>
              <a:cxnLst/>
              <a:rect l="l" t="t" r="r" b="b"/>
              <a:pathLst>
                <a:path w="2857500" h="352425" extrusionOk="0">
                  <a:moveTo>
                    <a:pt x="0" y="58738"/>
                  </a:moveTo>
                  <a:lnTo>
                    <a:pt x="4615" y="35874"/>
                  </a:lnTo>
                  <a:lnTo>
                    <a:pt x="17203" y="17203"/>
                  </a:lnTo>
                  <a:lnTo>
                    <a:pt x="35874" y="4615"/>
                  </a:lnTo>
                  <a:lnTo>
                    <a:pt x="58737" y="0"/>
                  </a:lnTo>
                  <a:lnTo>
                    <a:pt x="2798762" y="0"/>
                  </a:lnTo>
                  <a:lnTo>
                    <a:pt x="2821625" y="4615"/>
                  </a:lnTo>
                  <a:lnTo>
                    <a:pt x="2840296" y="17203"/>
                  </a:lnTo>
                  <a:lnTo>
                    <a:pt x="2852884" y="35874"/>
                  </a:lnTo>
                  <a:lnTo>
                    <a:pt x="2857500" y="58738"/>
                  </a:lnTo>
                  <a:lnTo>
                    <a:pt x="2857500" y="293687"/>
                  </a:lnTo>
                  <a:lnTo>
                    <a:pt x="2852884" y="316550"/>
                  </a:lnTo>
                  <a:lnTo>
                    <a:pt x="2840296" y="335221"/>
                  </a:lnTo>
                  <a:lnTo>
                    <a:pt x="2821625" y="347809"/>
                  </a:lnTo>
                  <a:lnTo>
                    <a:pt x="2798762" y="352425"/>
                  </a:lnTo>
                  <a:lnTo>
                    <a:pt x="58737" y="352425"/>
                  </a:lnTo>
                  <a:lnTo>
                    <a:pt x="35874" y="347809"/>
                  </a:lnTo>
                  <a:lnTo>
                    <a:pt x="17203" y="335221"/>
                  </a:lnTo>
                  <a:lnTo>
                    <a:pt x="4615" y="316550"/>
                  </a:lnTo>
                  <a:lnTo>
                    <a:pt x="0" y="293687"/>
                  </a:lnTo>
                  <a:lnTo>
                    <a:pt x="0" y="58738"/>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02" name="Google Shape;502;p32"/>
          <p:cNvSpPr txBox="1"/>
          <p:nvPr/>
        </p:nvSpPr>
        <p:spPr>
          <a:xfrm>
            <a:off x="2274865" y="1648340"/>
            <a:ext cx="178435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Ciencias y Tecnología. Física</a:t>
            </a:r>
            <a:endParaRPr sz="1200">
              <a:solidFill>
                <a:schemeClr val="dk1"/>
              </a:solidFill>
              <a:latin typeface="Calibri"/>
              <a:ea typeface="Calibri"/>
              <a:cs typeface="Calibri"/>
              <a:sym typeface="Calibri"/>
            </a:endParaRPr>
          </a:p>
        </p:txBody>
      </p:sp>
      <p:grpSp>
        <p:nvGrpSpPr>
          <p:cNvPr id="503" name="Google Shape;503;p32"/>
          <p:cNvGrpSpPr/>
          <p:nvPr/>
        </p:nvGrpSpPr>
        <p:grpSpPr>
          <a:xfrm>
            <a:off x="7761485" y="1631966"/>
            <a:ext cx="1638300" cy="333375"/>
            <a:chOff x="7761485" y="1631966"/>
            <a:chExt cx="1638300" cy="333375"/>
          </a:xfrm>
        </p:grpSpPr>
        <p:sp>
          <p:nvSpPr>
            <p:cNvPr id="504" name="Google Shape;504;p32"/>
            <p:cNvSpPr/>
            <p:nvPr/>
          </p:nvSpPr>
          <p:spPr>
            <a:xfrm>
              <a:off x="7761485" y="1631966"/>
              <a:ext cx="1638300" cy="333375"/>
            </a:xfrm>
            <a:custGeom>
              <a:avLst/>
              <a:gdLst/>
              <a:ahLst/>
              <a:cxnLst/>
              <a:rect l="l" t="t" r="r" b="b"/>
              <a:pathLst>
                <a:path w="1638300" h="333375" extrusionOk="0">
                  <a:moveTo>
                    <a:pt x="1582736" y="0"/>
                  </a:moveTo>
                  <a:lnTo>
                    <a:pt x="55562" y="0"/>
                  </a:lnTo>
                  <a:lnTo>
                    <a:pt x="33935" y="4366"/>
                  </a:lnTo>
                  <a:lnTo>
                    <a:pt x="16274" y="16274"/>
                  </a:lnTo>
                  <a:lnTo>
                    <a:pt x="4366" y="33935"/>
                  </a:lnTo>
                  <a:lnTo>
                    <a:pt x="0" y="55562"/>
                  </a:lnTo>
                  <a:lnTo>
                    <a:pt x="0" y="277811"/>
                  </a:lnTo>
                  <a:lnTo>
                    <a:pt x="4366" y="299439"/>
                  </a:lnTo>
                  <a:lnTo>
                    <a:pt x="16274" y="317100"/>
                  </a:lnTo>
                  <a:lnTo>
                    <a:pt x="33935" y="329008"/>
                  </a:lnTo>
                  <a:lnTo>
                    <a:pt x="55562" y="333375"/>
                  </a:lnTo>
                  <a:lnTo>
                    <a:pt x="1582736" y="333375"/>
                  </a:lnTo>
                  <a:lnTo>
                    <a:pt x="1604364" y="329008"/>
                  </a:lnTo>
                  <a:lnTo>
                    <a:pt x="1622025" y="317100"/>
                  </a:lnTo>
                  <a:lnTo>
                    <a:pt x="1633933" y="299439"/>
                  </a:lnTo>
                  <a:lnTo>
                    <a:pt x="1638300" y="277811"/>
                  </a:lnTo>
                  <a:lnTo>
                    <a:pt x="1638300" y="55562"/>
                  </a:lnTo>
                  <a:lnTo>
                    <a:pt x="1633933" y="33935"/>
                  </a:lnTo>
                  <a:lnTo>
                    <a:pt x="1622025" y="16274"/>
                  </a:lnTo>
                  <a:lnTo>
                    <a:pt x="1604364" y="4366"/>
                  </a:lnTo>
                  <a:lnTo>
                    <a:pt x="1582736"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5" name="Google Shape;505;p32"/>
            <p:cNvSpPr/>
            <p:nvPr/>
          </p:nvSpPr>
          <p:spPr>
            <a:xfrm>
              <a:off x="7761485" y="1631966"/>
              <a:ext cx="1638300" cy="333375"/>
            </a:xfrm>
            <a:custGeom>
              <a:avLst/>
              <a:gdLst/>
              <a:ahLst/>
              <a:cxnLst/>
              <a:rect l="l" t="t" r="r" b="b"/>
              <a:pathLst>
                <a:path w="1638300" h="333375" extrusionOk="0">
                  <a:moveTo>
                    <a:pt x="0" y="55563"/>
                  </a:moveTo>
                  <a:lnTo>
                    <a:pt x="4366" y="33935"/>
                  </a:lnTo>
                  <a:lnTo>
                    <a:pt x="16274" y="16274"/>
                  </a:lnTo>
                  <a:lnTo>
                    <a:pt x="33935" y="4366"/>
                  </a:lnTo>
                  <a:lnTo>
                    <a:pt x="55563" y="0"/>
                  </a:lnTo>
                  <a:lnTo>
                    <a:pt x="1582737" y="0"/>
                  </a:lnTo>
                  <a:lnTo>
                    <a:pt x="1604364" y="4366"/>
                  </a:lnTo>
                  <a:lnTo>
                    <a:pt x="1622025" y="16274"/>
                  </a:lnTo>
                  <a:lnTo>
                    <a:pt x="1633933" y="33935"/>
                  </a:lnTo>
                  <a:lnTo>
                    <a:pt x="1638300" y="55563"/>
                  </a:lnTo>
                  <a:lnTo>
                    <a:pt x="1638300" y="277811"/>
                  </a:lnTo>
                  <a:lnTo>
                    <a:pt x="1633933" y="299439"/>
                  </a:lnTo>
                  <a:lnTo>
                    <a:pt x="1622025" y="317100"/>
                  </a:lnTo>
                  <a:lnTo>
                    <a:pt x="1604364" y="329008"/>
                  </a:lnTo>
                  <a:lnTo>
                    <a:pt x="1582737" y="333375"/>
                  </a:lnTo>
                  <a:lnTo>
                    <a:pt x="55563" y="333375"/>
                  </a:lnTo>
                  <a:lnTo>
                    <a:pt x="33935" y="329008"/>
                  </a:lnTo>
                  <a:lnTo>
                    <a:pt x="16274" y="317100"/>
                  </a:lnTo>
                  <a:lnTo>
                    <a:pt x="4366" y="299439"/>
                  </a:lnTo>
                  <a:lnTo>
                    <a:pt x="0" y="277811"/>
                  </a:lnTo>
                  <a:lnTo>
                    <a:pt x="0" y="55563"/>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06" name="Google Shape;506;p32"/>
          <p:cNvSpPr txBox="1"/>
          <p:nvPr/>
        </p:nvSpPr>
        <p:spPr>
          <a:xfrm>
            <a:off x="8515689" y="1669676"/>
            <a:ext cx="3346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2017</a:t>
            </a:r>
            <a:endParaRPr sz="1200">
              <a:solidFill>
                <a:schemeClr val="dk1"/>
              </a:solidFill>
              <a:latin typeface="Calibri"/>
              <a:ea typeface="Calibri"/>
              <a:cs typeface="Calibri"/>
              <a:sym typeface="Calibri"/>
            </a:endParaRPr>
          </a:p>
        </p:txBody>
      </p:sp>
      <p:grpSp>
        <p:nvGrpSpPr>
          <p:cNvPr id="507" name="Google Shape;507;p32"/>
          <p:cNvGrpSpPr/>
          <p:nvPr/>
        </p:nvGrpSpPr>
        <p:grpSpPr>
          <a:xfrm>
            <a:off x="5313560" y="1589418"/>
            <a:ext cx="885825" cy="333375"/>
            <a:chOff x="5313560" y="1589418"/>
            <a:chExt cx="885825" cy="333375"/>
          </a:xfrm>
        </p:grpSpPr>
        <p:sp>
          <p:nvSpPr>
            <p:cNvPr id="508" name="Google Shape;508;p32"/>
            <p:cNvSpPr/>
            <p:nvPr/>
          </p:nvSpPr>
          <p:spPr>
            <a:xfrm>
              <a:off x="5313560" y="1589418"/>
              <a:ext cx="885825" cy="333375"/>
            </a:xfrm>
            <a:custGeom>
              <a:avLst/>
              <a:gdLst/>
              <a:ahLst/>
              <a:cxnLst/>
              <a:rect l="l" t="t" r="r" b="b"/>
              <a:pathLst>
                <a:path w="885825" h="333375" extrusionOk="0">
                  <a:moveTo>
                    <a:pt x="830261" y="0"/>
                  </a:moveTo>
                  <a:lnTo>
                    <a:pt x="55563" y="0"/>
                  </a:lnTo>
                  <a:lnTo>
                    <a:pt x="33935" y="4366"/>
                  </a:lnTo>
                  <a:lnTo>
                    <a:pt x="16274" y="16274"/>
                  </a:lnTo>
                  <a:lnTo>
                    <a:pt x="4366" y="33935"/>
                  </a:lnTo>
                  <a:lnTo>
                    <a:pt x="0" y="55563"/>
                  </a:lnTo>
                  <a:lnTo>
                    <a:pt x="0" y="277811"/>
                  </a:lnTo>
                  <a:lnTo>
                    <a:pt x="4366" y="299439"/>
                  </a:lnTo>
                  <a:lnTo>
                    <a:pt x="16274" y="317100"/>
                  </a:lnTo>
                  <a:lnTo>
                    <a:pt x="33935" y="329008"/>
                  </a:lnTo>
                  <a:lnTo>
                    <a:pt x="55563" y="333375"/>
                  </a:lnTo>
                  <a:lnTo>
                    <a:pt x="830261" y="333375"/>
                  </a:lnTo>
                  <a:lnTo>
                    <a:pt x="851889" y="329008"/>
                  </a:lnTo>
                  <a:lnTo>
                    <a:pt x="869550" y="317100"/>
                  </a:lnTo>
                  <a:lnTo>
                    <a:pt x="881458" y="299439"/>
                  </a:lnTo>
                  <a:lnTo>
                    <a:pt x="885825" y="277811"/>
                  </a:lnTo>
                  <a:lnTo>
                    <a:pt x="885825" y="55563"/>
                  </a:lnTo>
                  <a:lnTo>
                    <a:pt x="881458" y="33935"/>
                  </a:lnTo>
                  <a:lnTo>
                    <a:pt x="869550" y="16274"/>
                  </a:lnTo>
                  <a:lnTo>
                    <a:pt x="851889" y="4366"/>
                  </a:lnTo>
                  <a:lnTo>
                    <a:pt x="830261" y="0"/>
                  </a:lnTo>
                  <a:close/>
                </a:path>
              </a:pathLst>
            </a:custGeom>
            <a:solidFill>
              <a:srgbClr val="DEEBF7"/>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9" name="Google Shape;509;p32"/>
            <p:cNvSpPr/>
            <p:nvPr/>
          </p:nvSpPr>
          <p:spPr>
            <a:xfrm>
              <a:off x="5313560" y="1589418"/>
              <a:ext cx="885825" cy="333375"/>
            </a:xfrm>
            <a:custGeom>
              <a:avLst/>
              <a:gdLst/>
              <a:ahLst/>
              <a:cxnLst/>
              <a:rect l="l" t="t" r="r" b="b"/>
              <a:pathLst>
                <a:path w="885825" h="333375" extrusionOk="0">
                  <a:moveTo>
                    <a:pt x="0" y="55563"/>
                  </a:moveTo>
                  <a:lnTo>
                    <a:pt x="4366" y="33935"/>
                  </a:lnTo>
                  <a:lnTo>
                    <a:pt x="16274" y="16274"/>
                  </a:lnTo>
                  <a:lnTo>
                    <a:pt x="33935" y="4366"/>
                  </a:lnTo>
                  <a:lnTo>
                    <a:pt x="55563" y="0"/>
                  </a:lnTo>
                  <a:lnTo>
                    <a:pt x="830261" y="0"/>
                  </a:lnTo>
                  <a:lnTo>
                    <a:pt x="851889" y="4366"/>
                  </a:lnTo>
                  <a:lnTo>
                    <a:pt x="869550" y="16274"/>
                  </a:lnTo>
                  <a:lnTo>
                    <a:pt x="881458" y="33935"/>
                  </a:lnTo>
                  <a:lnTo>
                    <a:pt x="885825" y="55563"/>
                  </a:lnTo>
                  <a:lnTo>
                    <a:pt x="885825" y="277811"/>
                  </a:lnTo>
                  <a:lnTo>
                    <a:pt x="881458" y="299439"/>
                  </a:lnTo>
                  <a:lnTo>
                    <a:pt x="869550" y="317100"/>
                  </a:lnTo>
                  <a:lnTo>
                    <a:pt x="851889" y="329008"/>
                  </a:lnTo>
                  <a:lnTo>
                    <a:pt x="830261" y="333375"/>
                  </a:lnTo>
                  <a:lnTo>
                    <a:pt x="55563" y="333375"/>
                  </a:lnTo>
                  <a:lnTo>
                    <a:pt x="33935" y="329008"/>
                  </a:lnTo>
                  <a:lnTo>
                    <a:pt x="16274" y="317100"/>
                  </a:lnTo>
                  <a:lnTo>
                    <a:pt x="4366" y="299439"/>
                  </a:lnTo>
                  <a:lnTo>
                    <a:pt x="0" y="277811"/>
                  </a:lnTo>
                  <a:lnTo>
                    <a:pt x="0" y="55563"/>
                  </a:lnTo>
                  <a:close/>
                </a:path>
              </a:pathLst>
            </a:custGeom>
            <a:noFill/>
            <a:ln w="12700" cap="flat" cmpd="sng">
              <a:solidFill>
                <a:srgbClr val="41719C"/>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10" name="Google Shape;510;p32"/>
          <p:cNvSpPr txBox="1"/>
          <p:nvPr/>
        </p:nvSpPr>
        <p:spPr>
          <a:xfrm>
            <a:off x="5667388" y="1627004"/>
            <a:ext cx="15494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1F4E79"/>
                </a:solidFill>
                <a:latin typeface="Calibri"/>
                <a:ea typeface="Calibri"/>
                <a:cs typeface="Calibri"/>
                <a:sym typeface="Calibri"/>
              </a:rPr>
              <a:t>2°</a:t>
            </a:r>
            <a:endParaRPr sz="1200">
              <a:solidFill>
                <a:schemeClr val="dk1"/>
              </a:solidFill>
              <a:latin typeface="Calibri"/>
              <a:ea typeface="Calibri"/>
              <a:cs typeface="Calibri"/>
              <a:sym typeface="Calibri"/>
            </a:endParaRPr>
          </a:p>
        </p:txBody>
      </p:sp>
      <p:sp>
        <p:nvSpPr>
          <p:cNvPr id="511" name="Google Shape;511;p32"/>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Shape 515"/>
        <p:cNvGrpSpPr/>
        <p:nvPr/>
      </p:nvGrpSpPr>
      <p:grpSpPr>
        <a:xfrm>
          <a:off x="0" y="0"/>
          <a:ext cx="0" cy="0"/>
          <a:chOff x="0" y="0"/>
          <a:chExt cx="0" cy="0"/>
        </a:xfrm>
      </p:grpSpPr>
      <p:graphicFrame>
        <p:nvGraphicFramePr>
          <p:cNvPr id="516" name="Google Shape;516;p33"/>
          <p:cNvGraphicFramePr/>
          <p:nvPr/>
        </p:nvGraphicFramePr>
        <p:xfrm>
          <a:off x="899040" y="966096"/>
          <a:ext cx="3000000" cy="3000000"/>
        </p:xfrm>
        <a:graphic>
          <a:graphicData uri="http://schemas.openxmlformats.org/drawingml/2006/table">
            <a:tbl>
              <a:tblPr firstRow="1" bandRow="1">
                <a:noFill/>
                <a:tableStyleId>{D2A4610B-CAE2-4983-92D0-EE84D17280EA}</a:tableStyleId>
              </a:tblPr>
              <a:tblGrid>
                <a:gridCol w="1182375">
                  <a:extLst>
                    <a:ext uri="{9D8B030D-6E8A-4147-A177-3AD203B41FA5}">
                      <a16:colId xmlns:a16="http://schemas.microsoft.com/office/drawing/2014/main" val="20000"/>
                    </a:ext>
                  </a:extLst>
                </a:gridCol>
                <a:gridCol w="12249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2426200">
                <a:tc>
                  <a:txBody>
                    <a:bodyPr/>
                    <a:lstStyle/>
                    <a:p>
                      <a:pPr marL="120650" marR="70485" lvl="0" indent="-45720" algn="l" rtl="0">
                        <a:lnSpc>
                          <a:spcPct val="121666"/>
                        </a:lnSpc>
                        <a:spcBef>
                          <a:spcPts val="0"/>
                        </a:spcBef>
                        <a:spcAft>
                          <a:spcPts val="0"/>
                        </a:spcAft>
                        <a:buNone/>
                      </a:pPr>
                      <a:r>
                        <a:rPr lang="en-US" sz="1200" u="none" strike="noStrike" cap="none">
                          <a:latin typeface="Calibri"/>
                          <a:ea typeface="Calibri"/>
                          <a:cs typeface="Calibri"/>
                          <a:sym typeface="Calibri"/>
                        </a:rPr>
                        <a:t>Materia, energía  e interacciones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225425" marR="0" lvl="0" indent="0" algn="l" rtl="0">
                        <a:lnSpc>
                          <a:spcPct val="117916"/>
                        </a:lnSpc>
                        <a:spcBef>
                          <a:spcPts val="0"/>
                        </a:spcBef>
                        <a:spcAft>
                          <a:spcPts val="0"/>
                        </a:spcAft>
                        <a:buNone/>
                      </a:pPr>
                      <a:r>
                        <a:rPr lang="en-US" sz="1200" u="none" strike="noStrike" cap="none">
                          <a:latin typeface="Calibri"/>
                          <a:ea typeface="Calibri"/>
                          <a:cs typeface="Calibri"/>
                          <a:sym typeface="Calibri"/>
                        </a:rPr>
                        <a:t>Propiedades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100965" marR="62864" lvl="0" indent="-34289" algn="just" rtl="0">
                        <a:lnSpc>
                          <a:spcPct val="121666"/>
                        </a:lnSpc>
                        <a:spcBef>
                          <a:spcPts val="0"/>
                        </a:spcBef>
                        <a:spcAft>
                          <a:spcPts val="0"/>
                        </a:spcAft>
                        <a:buSzPts val="1200"/>
                        <a:buFont typeface="Calibri"/>
                        <a:buChar char="•"/>
                      </a:pPr>
                      <a:r>
                        <a:rPr lang="en-US" sz="1200" u="none" strike="noStrike" cap="none">
                          <a:latin typeface="Calibri"/>
                          <a:ea typeface="Calibri"/>
                          <a:cs typeface="Calibri"/>
                          <a:sym typeface="Calibri"/>
                        </a:rPr>
                        <a:t>Describe las características del modelo de  partículas y comprende su relevancia para  representar la estructura de la materia.</a:t>
                      </a:r>
                      <a:endParaRPr sz="1200" u="none" strike="noStrike" cap="none">
                        <a:latin typeface="Calibri"/>
                        <a:ea typeface="Calibri"/>
                        <a:cs typeface="Calibri"/>
                        <a:sym typeface="Calibri"/>
                      </a:endParaRPr>
                    </a:p>
                    <a:p>
                      <a:pPr marL="66675" marR="62864" lvl="0" indent="-76200" algn="just" rtl="0">
                        <a:lnSpc>
                          <a:spcPct val="121666"/>
                        </a:lnSpc>
                        <a:spcBef>
                          <a:spcPts val="35"/>
                        </a:spcBef>
                        <a:spcAft>
                          <a:spcPts val="0"/>
                        </a:spcAft>
                        <a:buSzPts val="1200"/>
                        <a:buFont typeface="Calibri"/>
                        <a:buChar char="•"/>
                      </a:pPr>
                      <a:r>
                        <a:rPr lang="en-US" sz="1200" u="none" strike="noStrike" cap="none">
                          <a:latin typeface="Calibri"/>
                          <a:ea typeface="Calibri"/>
                          <a:cs typeface="Calibri"/>
                          <a:sym typeface="Calibri"/>
                        </a:rPr>
                        <a:t>Explica los estados y cambios de estado de  agregación de la materia, con base en el  modelo de partículas.</a:t>
                      </a:r>
                      <a:endParaRPr sz="1200" u="none" strike="noStrike" cap="none">
                        <a:latin typeface="Calibri"/>
                        <a:ea typeface="Calibri"/>
                        <a:cs typeface="Calibri"/>
                        <a:sym typeface="Calibri"/>
                      </a:endParaRPr>
                    </a:p>
                    <a:p>
                      <a:pPr marL="66675" marR="62864" lvl="0" indent="-76200" algn="just" rtl="0">
                        <a:lnSpc>
                          <a:spcPct val="121666"/>
                        </a:lnSpc>
                        <a:spcBef>
                          <a:spcPts val="15"/>
                        </a:spcBef>
                        <a:spcAft>
                          <a:spcPts val="0"/>
                        </a:spcAft>
                        <a:buSzPts val="1200"/>
                        <a:buFont typeface="Calibri"/>
                        <a:buChar char="•"/>
                      </a:pPr>
                      <a:r>
                        <a:rPr lang="en-US" sz="1200" u="none" strike="noStrike" cap="none">
                          <a:latin typeface="Calibri"/>
                          <a:ea typeface="Calibri"/>
                          <a:cs typeface="Calibri"/>
                          <a:sym typeface="Calibri"/>
                        </a:rPr>
                        <a:t>Interpreta la temperatura y el equilibrio  térmico con base en el modelo de  partículas.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34289" algn="just" rtl="0">
                        <a:lnSpc>
                          <a:spcPct val="121666"/>
                        </a:lnSpc>
                        <a:spcBef>
                          <a:spcPts val="0"/>
                        </a:spcBef>
                        <a:spcAft>
                          <a:spcPts val="0"/>
                        </a:spcAft>
                        <a:buNone/>
                      </a:pPr>
                      <a:r>
                        <a:rPr lang="en-US" sz="1200" u="none" strike="noStrike" cap="none">
                          <a:latin typeface="Calibri"/>
                          <a:ea typeface="Calibri"/>
                          <a:cs typeface="Calibri"/>
                          <a:sym typeface="Calibri"/>
                        </a:rPr>
                        <a:t>Conocer las características del modelo cinético de  partículas, para reconocer su importancia en las  explicaciones sobre la estructura de la materia.</a:t>
                      </a:r>
                      <a:endParaRPr sz="1200" u="none" strike="noStrike" cap="none">
                        <a:latin typeface="Calibri"/>
                        <a:ea typeface="Calibri"/>
                        <a:cs typeface="Calibri"/>
                        <a:sym typeface="Calibri"/>
                      </a:endParaRPr>
                    </a:p>
                    <a:p>
                      <a:pPr marL="66675" marR="60960" lvl="0" indent="0" algn="just" rtl="0">
                        <a:lnSpc>
                          <a:spcPct val="121666"/>
                        </a:lnSpc>
                        <a:spcBef>
                          <a:spcPts val="35"/>
                        </a:spcBef>
                        <a:spcAft>
                          <a:spcPts val="0"/>
                        </a:spcAft>
                        <a:buNone/>
                      </a:pPr>
                      <a:r>
                        <a:rPr lang="en-US" sz="1200" u="none" strike="noStrike" cap="none">
                          <a:latin typeface="Calibri"/>
                          <a:ea typeface="Calibri"/>
                          <a:cs typeface="Calibri"/>
                          <a:sym typeface="Calibri"/>
                        </a:rPr>
                        <a:t>Comprender y analizar los cambios de estados de  agregación y propiedades de la materia a partir del  modelo cinético de partículas.</a:t>
                      </a:r>
                      <a:endParaRPr sz="1200" u="none" strike="noStrike" cap="none">
                        <a:latin typeface="Calibri"/>
                        <a:ea typeface="Calibri"/>
                        <a:cs typeface="Calibri"/>
                        <a:sym typeface="Calibri"/>
                      </a:endParaRPr>
                    </a:p>
                    <a:p>
                      <a:pPr marL="66675" marR="60960" lvl="0" indent="0" algn="just" rtl="0">
                        <a:lnSpc>
                          <a:spcPct val="121666"/>
                        </a:lnSpc>
                        <a:spcBef>
                          <a:spcPts val="15"/>
                        </a:spcBef>
                        <a:spcAft>
                          <a:spcPts val="0"/>
                        </a:spcAft>
                        <a:buNone/>
                      </a:pPr>
                      <a:r>
                        <a:rPr lang="en-US" sz="1200" u="none" strike="noStrike" cap="none">
                          <a:latin typeface="Calibri"/>
                          <a:ea typeface="Calibri"/>
                          <a:cs typeface="Calibri"/>
                          <a:sym typeface="Calibri"/>
                        </a:rPr>
                        <a:t>Establecer la diferencia entre temperatura y calor e  identificar la trasferencia de calor y el equilibrio  térmico, y que la relacione con la conservación de la  energía.</a:t>
                      </a:r>
                      <a:endParaRPr/>
                    </a:p>
                    <a:p>
                      <a:pPr marL="66675" marR="946150" lvl="0" indent="0" algn="just" rtl="0">
                        <a:lnSpc>
                          <a:spcPct val="121666"/>
                        </a:lnSpc>
                        <a:spcBef>
                          <a:spcPts val="15"/>
                        </a:spcBef>
                        <a:spcAft>
                          <a:spcPts val="0"/>
                        </a:spcAft>
                        <a:buNone/>
                      </a:pPr>
                      <a:r>
                        <a:rPr lang="en-US" sz="1200" u="none" strike="noStrike" cap="none">
                          <a:latin typeface="Calibri"/>
                          <a:ea typeface="Calibri"/>
                          <a:cs typeface="Calibri"/>
                          <a:sym typeface="Calibri"/>
                        </a:rPr>
                        <a:t>Comprender las escalas termométricas.  </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0"/>
                  </a:ext>
                </a:extLst>
              </a:tr>
            </a:tbl>
          </a:graphicData>
        </a:graphic>
      </p:graphicFrame>
      <p:sp>
        <p:nvSpPr>
          <p:cNvPr id="517" name="Google Shape;517;p33"/>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Shape 521"/>
        <p:cNvGrpSpPr/>
        <p:nvPr/>
      </p:nvGrpSpPr>
      <p:grpSpPr>
        <a:xfrm>
          <a:off x="0" y="0"/>
          <a:ext cx="0" cy="0"/>
          <a:chOff x="0" y="0"/>
          <a:chExt cx="0" cy="0"/>
        </a:xfrm>
      </p:grpSpPr>
      <p:graphicFrame>
        <p:nvGraphicFramePr>
          <p:cNvPr id="522" name="Google Shape;522;p34"/>
          <p:cNvGraphicFramePr/>
          <p:nvPr/>
        </p:nvGraphicFramePr>
        <p:xfrm>
          <a:off x="899040" y="966096"/>
          <a:ext cx="3000000" cy="3000000"/>
        </p:xfrm>
        <a:graphic>
          <a:graphicData uri="http://schemas.openxmlformats.org/drawingml/2006/table">
            <a:tbl>
              <a:tblPr firstRow="1" bandRow="1">
                <a:noFill/>
                <a:tableStyleId>{D2A4610B-CAE2-4983-92D0-EE84D17280EA}</a:tableStyleId>
              </a:tblPr>
              <a:tblGrid>
                <a:gridCol w="1182375">
                  <a:extLst>
                    <a:ext uri="{9D8B030D-6E8A-4147-A177-3AD203B41FA5}">
                      <a16:colId xmlns:a16="http://schemas.microsoft.com/office/drawing/2014/main" val="20000"/>
                    </a:ext>
                  </a:extLst>
                </a:gridCol>
                <a:gridCol w="12249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201175">
                <a:tc gridSpan="4">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TRIMESTRE II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4612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 /Contenido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935725">
                <a:tc>
                  <a:txBody>
                    <a:bodyPr/>
                    <a:lstStyle/>
                    <a:p>
                      <a:pPr marL="120650" marR="70485" lvl="0" indent="-45720" algn="l" rtl="0">
                        <a:lnSpc>
                          <a:spcPct val="121666"/>
                        </a:lnSpc>
                        <a:spcBef>
                          <a:spcPts val="0"/>
                        </a:spcBef>
                        <a:spcAft>
                          <a:spcPts val="0"/>
                        </a:spcAft>
                        <a:buNone/>
                      </a:pPr>
                      <a:r>
                        <a:rPr lang="en-US" sz="1200" u="none" strike="noStrike" cap="none">
                          <a:latin typeface="Calibri"/>
                          <a:ea typeface="Calibri"/>
                          <a:cs typeface="Calibri"/>
                          <a:sym typeface="Calibri"/>
                        </a:rPr>
                        <a:t>Materia, energía  e interacciones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Interacciones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34289" algn="just" rtl="0">
                        <a:lnSpc>
                          <a:spcPct val="121666"/>
                        </a:lnSpc>
                        <a:spcBef>
                          <a:spcPts val="0"/>
                        </a:spcBef>
                        <a:spcAft>
                          <a:spcPts val="0"/>
                        </a:spcAft>
                        <a:buNone/>
                      </a:pPr>
                      <a:r>
                        <a:rPr lang="en-US" sz="1200" u="none" strike="noStrike" cap="none">
                          <a:latin typeface="Calibri"/>
                          <a:ea typeface="Calibri"/>
                          <a:cs typeface="Calibri"/>
                          <a:sym typeface="Calibri"/>
                        </a:rPr>
                        <a:t>Describe, explica y experimenta con  algunas manifestaciones y aplicaciones de  la electricidad e identifica los cuidados que  requiere su uso.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34289" algn="just" rtl="0">
                        <a:lnSpc>
                          <a:spcPct val="121666"/>
                        </a:lnSpc>
                        <a:spcBef>
                          <a:spcPts val="0"/>
                        </a:spcBef>
                        <a:spcAft>
                          <a:spcPts val="0"/>
                        </a:spcAft>
                        <a:buNone/>
                      </a:pPr>
                      <a:r>
                        <a:rPr lang="en-US" sz="1200" u="none" strike="noStrike" cap="none">
                          <a:latin typeface="Calibri"/>
                          <a:ea typeface="Calibri"/>
                          <a:cs typeface="Calibri"/>
                          <a:sym typeface="Calibri"/>
                        </a:rPr>
                        <a:t>Explicar fenómenos eléctricos y sus aplicaciones en  circuitos eléctricos e identificar los tipos de materiales  que conducen la electricidad.</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1121675">
                <a:tc>
                  <a:txBody>
                    <a:bodyPr/>
                    <a:lstStyle/>
                    <a:p>
                      <a:pPr marL="120650" marR="70485" lvl="0" indent="-45720" algn="l" rtl="0">
                        <a:lnSpc>
                          <a:spcPct val="121666"/>
                        </a:lnSpc>
                        <a:spcBef>
                          <a:spcPts val="0"/>
                        </a:spcBef>
                        <a:spcAft>
                          <a:spcPts val="0"/>
                        </a:spcAft>
                        <a:buNone/>
                      </a:pPr>
                      <a:r>
                        <a:rPr lang="en-US" sz="1200" u="none" strike="noStrike" cap="none">
                          <a:latin typeface="Calibri"/>
                          <a:ea typeface="Calibri"/>
                          <a:cs typeface="Calibri"/>
                          <a:sym typeface="Calibri"/>
                        </a:rPr>
                        <a:t>Materia, energía  e interacciones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Interacciones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34289" algn="just" rtl="0">
                        <a:lnSpc>
                          <a:spcPct val="121666"/>
                        </a:lnSpc>
                        <a:spcBef>
                          <a:spcPts val="0"/>
                        </a:spcBef>
                        <a:spcAft>
                          <a:spcPts val="0"/>
                        </a:spcAft>
                        <a:buNone/>
                      </a:pPr>
                      <a:r>
                        <a:rPr lang="en-US" sz="1200" u="none" strike="noStrike" cap="none">
                          <a:latin typeface="Calibri"/>
                          <a:ea typeface="Calibri"/>
                          <a:cs typeface="Calibri"/>
                          <a:sym typeface="Calibri"/>
                        </a:rPr>
                        <a:t>Analiza fenómenos comunes del  magnetismo y experimenta con la  interacción entre imanes.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Reconocer la importancia de los fenómenos  magnéticos y del campo magnético de la Tierra para  identificar aplicaciones de esta fuerza en situaciones  de su vida cotidiana.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1307600">
                <a:tc>
                  <a:txBody>
                    <a:bodyPr/>
                    <a:lstStyle/>
                    <a:p>
                      <a:pPr marL="120650" marR="70485" lvl="0" indent="-45720" algn="l" rtl="0">
                        <a:lnSpc>
                          <a:spcPct val="121666"/>
                        </a:lnSpc>
                        <a:spcBef>
                          <a:spcPts val="0"/>
                        </a:spcBef>
                        <a:spcAft>
                          <a:spcPts val="0"/>
                        </a:spcAft>
                        <a:buNone/>
                      </a:pPr>
                      <a:r>
                        <a:rPr lang="en-US" sz="1200" u="none" strike="noStrike" cap="none">
                          <a:latin typeface="Calibri"/>
                          <a:ea typeface="Calibri"/>
                          <a:cs typeface="Calibri"/>
                          <a:sym typeface="Calibri"/>
                        </a:rPr>
                        <a:t>Materia, energía  e interacciones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Interacciones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Describe la generación, diversidad y  comportamiento de las ondas  electromagnéticas como resultado de la  interacción entre electricidad y  magnetismo.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Explicar los conceptos de ondas y sus características.  Conocer y analizar las diferentes frecuencias del  espectro electromagnético y sus aplicaciones.</a:t>
                      </a:r>
                      <a:endParaRPr sz="1200" u="none" strike="noStrike" cap="none">
                        <a:latin typeface="Calibri"/>
                        <a:ea typeface="Calibri"/>
                        <a:cs typeface="Calibri"/>
                        <a:sym typeface="Calibri"/>
                      </a:endParaRPr>
                    </a:p>
                    <a:p>
                      <a:pPr marL="66675" marR="60960" lvl="0" indent="0" algn="just" rtl="0">
                        <a:lnSpc>
                          <a:spcPct val="121666"/>
                        </a:lnSpc>
                        <a:spcBef>
                          <a:spcPts val="15"/>
                        </a:spcBef>
                        <a:spcAft>
                          <a:spcPts val="0"/>
                        </a:spcAft>
                        <a:buNone/>
                      </a:pPr>
                      <a:r>
                        <a:rPr lang="en-US" sz="1200" u="none" strike="noStrike" cap="none">
                          <a:latin typeface="Calibri"/>
                          <a:ea typeface="Calibri"/>
                          <a:cs typeface="Calibri"/>
                          <a:sym typeface="Calibri"/>
                        </a:rPr>
                        <a:t>Conocer las aportaciones de Faraday y Oersted al  magnetismo.</a:t>
                      </a:r>
                      <a:endParaRPr sz="1200" u="none" strike="noStrike" cap="none">
                        <a:latin typeface="Calibri"/>
                        <a:ea typeface="Calibri"/>
                        <a:cs typeface="Calibri"/>
                        <a:sym typeface="Calibri"/>
                      </a:endParaRPr>
                    </a:p>
                    <a:p>
                      <a:pPr marL="66675" marR="0" lvl="0" indent="0" algn="just" rtl="0">
                        <a:lnSpc>
                          <a:spcPct val="117916"/>
                        </a:lnSpc>
                        <a:spcBef>
                          <a:spcPts val="0"/>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r h="1310650">
                <a:tc>
                  <a:txBody>
                    <a:bodyPr/>
                    <a:lstStyle/>
                    <a:p>
                      <a:pPr marL="120650" marR="70485" lvl="0" indent="-45720" algn="l" rtl="0">
                        <a:lnSpc>
                          <a:spcPct val="121666"/>
                        </a:lnSpc>
                        <a:spcBef>
                          <a:spcPts val="0"/>
                        </a:spcBef>
                        <a:spcAft>
                          <a:spcPts val="0"/>
                        </a:spcAft>
                        <a:buNone/>
                      </a:pPr>
                      <a:r>
                        <a:rPr lang="en-US" sz="1200" u="none" strike="noStrike" cap="none">
                          <a:latin typeface="Calibri"/>
                          <a:ea typeface="Calibri"/>
                          <a:cs typeface="Calibri"/>
                          <a:sym typeface="Calibri"/>
                        </a:rPr>
                        <a:t>Materia, energía  e interacciones</a:t>
                      </a:r>
                      <a:endParaRPr sz="1200" u="none" strike="noStrike" cap="none">
                        <a:latin typeface="Calibri"/>
                        <a:ea typeface="Calibri"/>
                        <a:cs typeface="Calibri"/>
                        <a:sym typeface="Calibri"/>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00000"/>
                        </a:lnSpc>
                        <a:spcBef>
                          <a:spcPts val="0"/>
                        </a:spcBef>
                        <a:spcAft>
                          <a:spcPts val="0"/>
                        </a:spcAft>
                        <a:buNone/>
                      </a:pPr>
                      <a:r>
                        <a:rPr lang="en-US" sz="1200" u="none" strike="noStrike" cap="none">
                          <a:latin typeface="Calibri"/>
                          <a:ea typeface="Calibri"/>
                          <a:cs typeface="Calibri"/>
                          <a:sym typeface="Calibri"/>
                        </a:rPr>
                        <a:t>Energía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76200" algn="just" rtl="0">
                        <a:lnSpc>
                          <a:spcPct val="121666"/>
                        </a:lnSpc>
                        <a:spcBef>
                          <a:spcPts val="0"/>
                        </a:spcBef>
                        <a:spcAft>
                          <a:spcPts val="0"/>
                        </a:spcAft>
                        <a:buSzPts val="1200"/>
                        <a:buFont typeface="Calibri"/>
                        <a:buChar char="•"/>
                      </a:pPr>
                      <a:r>
                        <a:rPr lang="en-US" sz="1200" u="none" strike="noStrike" cap="none">
                          <a:latin typeface="Calibri"/>
                          <a:ea typeface="Calibri"/>
                          <a:cs typeface="Calibri"/>
                          <a:sym typeface="Calibri"/>
                        </a:rPr>
                        <a:t>Analiza las formas de producción de la  energía eléctrica, reconoce su eficiencia y  los efectos que causan al planeta.</a:t>
                      </a:r>
                      <a:endParaRPr sz="1200" u="none" strike="noStrike" cap="none">
                        <a:latin typeface="Calibri"/>
                        <a:ea typeface="Calibri"/>
                        <a:cs typeface="Calibri"/>
                        <a:sym typeface="Calibri"/>
                      </a:endParaRPr>
                    </a:p>
                    <a:p>
                      <a:pPr marL="66675" marR="62864" lvl="0" indent="-76200" algn="just" rtl="0">
                        <a:lnSpc>
                          <a:spcPct val="121666"/>
                        </a:lnSpc>
                        <a:spcBef>
                          <a:spcPts val="10"/>
                        </a:spcBef>
                        <a:spcAft>
                          <a:spcPts val="0"/>
                        </a:spcAft>
                        <a:buSzPts val="1200"/>
                        <a:buFont typeface="Calibri"/>
                        <a:buChar char="•"/>
                      </a:pPr>
                      <a:r>
                        <a:rPr lang="en-US" sz="1200" u="none" strike="noStrike" cap="none">
                          <a:latin typeface="Calibri"/>
                          <a:ea typeface="Calibri"/>
                          <a:cs typeface="Calibri"/>
                          <a:sym typeface="Calibri"/>
                        </a:rPr>
                        <a:t>Describe el funcionamiento básico de las  fuentes renovables de energía y valora sus  beneficios.</a:t>
                      </a:r>
                      <a:endParaRPr sz="1200" u="none" strike="noStrike" cap="none">
                        <a:latin typeface="Calibri"/>
                        <a:ea typeface="Calibri"/>
                        <a:cs typeface="Calibri"/>
                        <a:sym typeface="Calibri"/>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34289" algn="just" rtl="0">
                        <a:lnSpc>
                          <a:spcPct val="121666"/>
                        </a:lnSpc>
                        <a:spcBef>
                          <a:spcPts val="0"/>
                        </a:spcBef>
                        <a:spcAft>
                          <a:spcPts val="0"/>
                        </a:spcAft>
                        <a:buNone/>
                      </a:pPr>
                      <a:r>
                        <a:rPr lang="en-US" sz="1200" u="none" strike="noStrike" cap="none">
                          <a:latin typeface="Calibri"/>
                          <a:ea typeface="Calibri"/>
                          <a:cs typeface="Calibri"/>
                          <a:sym typeface="Calibri"/>
                        </a:rPr>
                        <a:t>Reconocer la importancia y diversas formas de  obtener energía eléctrica sin dañar el medioambiente.  Comprender y conocer las aplicaciones de la energía  solar para identificar sus ventajas a nivel social y  ambiental.</a:t>
                      </a:r>
                      <a:endParaRPr sz="1200" u="none" strike="noStrike" cap="none">
                        <a:latin typeface="Calibri"/>
                        <a:ea typeface="Calibri"/>
                        <a:cs typeface="Calibri"/>
                        <a:sym typeface="Calibri"/>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5"/>
                  </a:ext>
                </a:extLst>
              </a:tr>
              <a:tr h="935725">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Sistemas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7945" marR="62230" lvl="0" indent="-634" algn="ctr" rtl="0">
                        <a:lnSpc>
                          <a:spcPct val="121666"/>
                        </a:lnSpc>
                        <a:spcBef>
                          <a:spcPts val="0"/>
                        </a:spcBef>
                        <a:spcAft>
                          <a:spcPts val="0"/>
                        </a:spcAft>
                        <a:buNone/>
                      </a:pPr>
                      <a:r>
                        <a:rPr lang="en-US" sz="1200" u="none" strike="noStrike" cap="none">
                          <a:latin typeface="Calibri"/>
                          <a:ea typeface="Calibri"/>
                          <a:cs typeface="Calibri"/>
                          <a:sym typeface="Calibri"/>
                        </a:rPr>
                        <a:t>Sistemas del  cuerpo humano y  salud</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4135" lvl="0" indent="0" algn="just" rtl="0">
                        <a:lnSpc>
                          <a:spcPct val="121666"/>
                        </a:lnSpc>
                        <a:spcBef>
                          <a:spcPts val="0"/>
                        </a:spcBef>
                        <a:spcAft>
                          <a:spcPts val="0"/>
                        </a:spcAft>
                        <a:buNone/>
                      </a:pPr>
                      <a:r>
                        <a:rPr lang="en-US" sz="1200" u="none" strike="noStrike" cap="none">
                          <a:latin typeface="Calibri"/>
                          <a:ea typeface="Calibri"/>
                          <a:cs typeface="Calibri"/>
                          <a:sym typeface="Calibri"/>
                        </a:rPr>
                        <a:t>Describe e interpreta los principios básicos  de algunos desarrollos tecnológicos que se  aplican en el campo de la salud.</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Conocer y describir el funcionamiento de algunos  instrumentos usados en medicina, en términos de los  conceptos físicos estudiados en el curso.</a:t>
                      </a:r>
                      <a:endParaRPr sz="1200" u="none" strike="noStrike" cap="none">
                        <a:latin typeface="Calibri"/>
                        <a:ea typeface="Calibri"/>
                        <a:cs typeface="Calibri"/>
                        <a:sym typeface="Calibri"/>
                      </a:endParaRPr>
                    </a:p>
                    <a:p>
                      <a:pPr marL="66675" marR="0" lvl="0" indent="0" algn="just" rtl="0">
                        <a:lnSpc>
                          <a:spcPct val="118333"/>
                        </a:lnSpc>
                        <a:spcBef>
                          <a:spcPts val="0"/>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
        <p:nvSpPr>
          <p:cNvPr id="523" name="Google Shape;523;p34"/>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Shape 527"/>
        <p:cNvGrpSpPr/>
        <p:nvPr/>
      </p:nvGrpSpPr>
      <p:grpSpPr>
        <a:xfrm>
          <a:off x="0" y="0"/>
          <a:ext cx="0" cy="0"/>
          <a:chOff x="0" y="0"/>
          <a:chExt cx="0" cy="0"/>
        </a:xfrm>
      </p:grpSpPr>
      <p:graphicFrame>
        <p:nvGraphicFramePr>
          <p:cNvPr id="528" name="Google Shape;528;p35"/>
          <p:cNvGraphicFramePr/>
          <p:nvPr/>
        </p:nvGraphicFramePr>
        <p:xfrm>
          <a:off x="899040" y="1539120"/>
          <a:ext cx="3000000" cy="3000000"/>
        </p:xfrm>
        <a:graphic>
          <a:graphicData uri="http://schemas.openxmlformats.org/drawingml/2006/table">
            <a:tbl>
              <a:tblPr firstRow="1" bandRow="1">
                <a:noFill/>
                <a:tableStyleId>{D2A4610B-CAE2-4983-92D0-EE84D17280EA}</a:tableStyleId>
              </a:tblPr>
              <a:tblGrid>
                <a:gridCol w="1182375">
                  <a:extLst>
                    <a:ext uri="{9D8B030D-6E8A-4147-A177-3AD203B41FA5}">
                      <a16:colId xmlns:a16="http://schemas.microsoft.com/office/drawing/2014/main" val="20000"/>
                    </a:ext>
                  </a:extLst>
                </a:gridCol>
                <a:gridCol w="12249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198125">
                <a:tc gridSpan="4">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TRIMESTRE III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4612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 /Contenido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1121675">
                <a:tc>
                  <a:txBody>
                    <a:bodyPr/>
                    <a:lstStyle/>
                    <a:p>
                      <a:pPr marL="168275" marR="163195" lvl="0" indent="-635" algn="ctr" rtl="0">
                        <a:lnSpc>
                          <a:spcPct val="121666"/>
                        </a:lnSpc>
                        <a:spcBef>
                          <a:spcPts val="0"/>
                        </a:spcBef>
                        <a:spcAft>
                          <a:spcPts val="0"/>
                        </a:spcAft>
                        <a:buNone/>
                      </a:pPr>
                      <a:r>
                        <a:rPr lang="en-US" sz="1200" u="none" strike="noStrike" cap="none">
                          <a:latin typeface="Calibri"/>
                          <a:ea typeface="Calibri"/>
                          <a:cs typeface="Calibri"/>
                          <a:sym typeface="Calibri"/>
                        </a:rPr>
                        <a:t>Diversidad,  continuidad y  cambio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ctr" rtl="0">
                        <a:lnSpc>
                          <a:spcPct val="117916"/>
                        </a:lnSpc>
                        <a:spcBef>
                          <a:spcPts val="0"/>
                        </a:spcBef>
                        <a:spcAft>
                          <a:spcPts val="0"/>
                        </a:spcAft>
                        <a:buNone/>
                      </a:pPr>
                      <a:r>
                        <a:rPr lang="en-US" sz="1200" u="none" strike="noStrike" cap="none">
                          <a:latin typeface="Calibri"/>
                          <a:ea typeface="Calibri"/>
                          <a:cs typeface="Calibri"/>
                          <a:sym typeface="Calibri"/>
                        </a:rPr>
                        <a:t>Tiempo y cambio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76200" algn="l" rtl="0">
                        <a:lnSpc>
                          <a:spcPct val="121666"/>
                        </a:lnSpc>
                        <a:spcBef>
                          <a:spcPts val="0"/>
                        </a:spcBef>
                        <a:spcAft>
                          <a:spcPts val="0"/>
                        </a:spcAft>
                        <a:buSzPts val="1200"/>
                        <a:buFont typeface="Calibri"/>
                        <a:buChar char="•"/>
                      </a:pPr>
                      <a:r>
                        <a:rPr lang="en-US" sz="1200" u="none" strike="noStrike" cap="none">
                          <a:latin typeface="Calibri"/>
                          <a:ea typeface="Calibri"/>
                          <a:cs typeface="Calibri"/>
                          <a:sym typeface="Calibri"/>
                        </a:rPr>
                        <a:t>Identifica algunos aspectos sobre la  evolución del Universo.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Conocer y analizar las concepciones, ideas y teorías  que se han desarrollado sobre el origen del Universo  durante la historia de la humanidad, y reconocer la  evolución de estas ideas.</a:t>
                      </a:r>
                      <a:endParaRPr/>
                    </a:p>
                    <a:p>
                      <a:pPr marL="66675" marR="0" lvl="0" indent="0" algn="just" rtl="0">
                        <a:lnSpc>
                          <a:spcPct val="118750"/>
                        </a:lnSpc>
                        <a:spcBef>
                          <a:spcPts val="0"/>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938775">
                <a:tc>
                  <a:txBody>
                    <a:bodyPr/>
                    <a:lstStyle/>
                    <a:p>
                      <a:pPr marL="120650" marR="70485" lvl="0" indent="-45720" algn="l" rtl="0">
                        <a:lnSpc>
                          <a:spcPct val="121666"/>
                        </a:lnSpc>
                        <a:spcBef>
                          <a:spcPts val="0"/>
                        </a:spcBef>
                        <a:spcAft>
                          <a:spcPts val="0"/>
                        </a:spcAft>
                        <a:buNone/>
                      </a:pPr>
                      <a:r>
                        <a:rPr lang="en-US" sz="1200" u="none" strike="noStrike" cap="none">
                          <a:latin typeface="Calibri"/>
                          <a:ea typeface="Calibri"/>
                          <a:cs typeface="Calibri"/>
                          <a:sym typeface="Calibri"/>
                        </a:rPr>
                        <a:t>Materia, energía  e interacciones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149860" marR="144145" lvl="0" indent="0" algn="ctr" rtl="0">
                        <a:lnSpc>
                          <a:spcPct val="121666"/>
                        </a:lnSpc>
                        <a:spcBef>
                          <a:spcPts val="0"/>
                        </a:spcBef>
                        <a:spcAft>
                          <a:spcPts val="0"/>
                        </a:spcAft>
                        <a:buNone/>
                      </a:pPr>
                      <a:r>
                        <a:rPr lang="en-US" sz="1200" u="none" strike="noStrike" cap="none">
                          <a:latin typeface="Calibri"/>
                          <a:ea typeface="Calibri"/>
                          <a:cs typeface="Calibri"/>
                          <a:sym typeface="Calibri"/>
                        </a:rPr>
                        <a:t>Naturaleza  macro, micro y  submicro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34289" algn="just" rtl="0">
                        <a:lnSpc>
                          <a:spcPct val="121666"/>
                        </a:lnSpc>
                        <a:spcBef>
                          <a:spcPts val="0"/>
                        </a:spcBef>
                        <a:spcAft>
                          <a:spcPts val="0"/>
                        </a:spcAft>
                        <a:buNone/>
                      </a:pPr>
                      <a:r>
                        <a:rPr lang="en-US" sz="1200" u="none" strike="noStrike" cap="none">
                          <a:latin typeface="Calibri"/>
                          <a:ea typeface="Calibri"/>
                          <a:cs typeface="Calibri"/>
                          <a:sym typeface="Calibri"/>
                        </a:rPr>
                        <a:t>Describe algunos avances en las  características y composición del Universo  (estrellas, galaxias y otros sistemas).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Conocer e identificar la estructura y composición de  los cuerpos celestes, así como los fenómenos  relacionados con ellos; en particular, el planeta Tierra. </a:t>
                      </a:r>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935725">
                <a:tc>
                  <a:txBody>
                    <a:bodyPr/>
                    <a:lstStyle/>
                    <a:p>
                      <a:pPr marL="120650" marR="70485" lvl="0" indent="-45720" algn="l" rtl="0">
                        <a:lnSpc>
                          <a:spcPct val="121666"/>
                        </a:lnSpc>
                        <a:spcBef>
                          <a:spcPts val="0"/>
                        </a:spcBef>
                        <a:spcAft>
                          <a:spcPts val="0"/>
                        </a:spcAft>
                        <a:buNone/>
                      </a:pPr>
                      <a:r>
                        <a:rPr lang="en-US" sz="1200" u="none" strike="noStrike" cap="none">
                          <a:latin typeface="Calibri"/>
                          <a:ea typeface="Calibri"/>
                          <a:cs typeface="Calibri"/>
                          <a:sym typeface="Calibri"/>
                        </a:rPr>
                        <a:t>Materia, energía  e interacciones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149860" marR="144145" lvl="0" indent="0" algn="ctr" rtl="0">
                        <a:lnSpc>
                          <a:spcPct val="121666"/>
                        </a:lnSpc>
                        <a:spcBef>
                          <a:spcPts val="0"/>
                        </a:spcBef>
                        <a:spcAft>
                          <a:spcPts val="0"/>
                        </a:spcAft>
                        <a:buNone/>
                      </a:pPr>
                      <a:r>
                        <a:rPr lang="en-US" sz="1200" u="none" strike="noStrike" cap="none">
                          <a:latin typeface="Calibri"/>
                          <a:ea typeface="Calibri"/>
                          <a:cs typeface="Calibri"/>
                          <a:sym typeface="Calibri"/>
                        </a:rPr>
                        <a:t>Naturaleza  macro, micro y  submicro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Describe cómo se lleva a cabo la  exploración de los cuerpos celestes por  medio de la detección y procesamiento de  las ondas electromagnéticas que emiten.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Conocer, comprender y analizar información sobre las  diversas técnicas e instrumentos de exploración de los  cuerpos celestes.</a:t>
                      </a:r>
                      <a:endParaRPr sz="1200" u="none" strike="noStrike" cap="none">
                        <a:latin typeface="Calibri"/>
                        <a:ea typeface="Calibri"/>
                        <a:cs typeface="Calibri"/>
                        <a:sym typeface="Calibri"/>
                      </a:endParaRPr>
                    </a:p>
                    <a:p>
                      <a:pPr marL="66675" marR="0" lvl="0" indent="0" algn="just" rtl="0">
                        <a:lnSpc>
                          <a:spcPct val="118333"/>
                        </a:lnSpc>
                        <a:spcBef>
                          <a:spcPts val="0"/>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529" name="Google Shape;529;p35"/>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533"/>
        <p:cNvGrpSpPr/>
        <p:nvPr/>
      </p:nvGrpSpPr>
      <p:grpSpPr>
        <a:xfrm>
          <a:off x="0" y="0"/>
          <a:ext cx="0" cy="0"/>
          <a:chOff x="0" y="0"/>
          <a:chExt cx="0" cy="0"/>
        </a:xfrm>
      </p:grpSpPr>
      <p:sp>
        <p:nvSpPr>
          <p:cNvPr id="534" name="Google Shape;534;p36"/>
          <p:cNvSpPr txBox="1"/>
          <p:nvPr/>
        </p:nvSpPr>
        <p:spPr>
          <a:xfrm>
            <a:off x="2829814" y="938529"/>
            <a:ext cx="4396105" cy="610235"/>
          </a:xfrm>
          <a:prstGeom prst="rect">
            <a:avLst/>
          </a:prstGeom>
          <a:noFill/>
          <a:ln>
            <a:noFill/>
          </a:ln>
        </p:spPr>
        <p:txBody>
          <a:bodyPr spcFirstLastPara="1" wrap="square" lIns="0" tIns="12050" rIns="0" bIns="0" anchor="t" anchorCtr="0">
            <a:spAutoFit/>
          </a:bodyPr>
          <a:lstStyle/>
          <a:p>
            <a:pPr marL="0" marR="0" lvl="0" indent="0" algn="ctr" rtl="0">
              <a:lnSpc>
                <a:spcPct val="100000"/>
              </a:lnSpc>
              <a:spcBef>
                <a:spcPts val="0"/>
              </a:spcBef>
              <a:spcAft>
                <a:spcPts val="0"/>
              </a:spcAft>
              <a:buClr>
                <a:srgbClr val="990099"/>
              </a:buClr>
              <a:buSzPts val="1600"/>
              <a:buFont typeface="Calibri"/>
              <a:buNone/>
            </a:pPr>
            <a:r>
              <a:rPr lang="en-US" sz="1600" b="1" i="1">
                <a:solidFill>
                  <a:srgbClr val="990099"/>
                </a:solidFill>
                <a:latin typeface="Calibri"/>
                <a:ea typeface="Calibri"/>
                <a:cs typeface="Calibri"/>
                <a:sym typeface="Calibri"/>
              </a:rPr>
              <a:t>Plan de Recuperación y Evaluación Aprende en Casa</a:t>
            </a:r>
            <a:endParaRPr sz="1600">
              <a:solidFill>
                <a:schemeClr val="dk1"/>
              </a:solidFill>
              <a:latin typeface="Calibri"/>
              <a:ea typeface="Calibri"/>
              <a:cs typeface="Calibri"/>
              <a:sym typeface="Calibri"/>
            </a:endParaRPr>
          </a:p>
          <a:p>
            <a:pPr marL="4445" marR="0" lvl="0" indent="0" algn="ctr" rtl="0">
              <a:lnSpc>
                <a:spcPct val="100000"/>
              </a:lnSpc>
              <a:spcBef>
                <a:spcPts val="1005"/>
              </a:spcBef>
              <a:spcAft>
                <a:spcPts val="0"/>
              </a:spcAft>
              <a:buClr>
                <a:srgbClr val="990099"/>
              </a:buClr>
              <a:buSzPts val="1400"/>
              <a:buFont typeface="Calibri"/>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535" name="Google Shape;535;p36"/>
          <p:cNvSpPr txBox="1"/>
          <p:nvPr/>
        </p:nvSpPr>
        <p:spPr>
          <a:xfrm>
            <a:off x="804163" y="1644142"/>
            <a:ext cx="876300" cy="239395"/>
          </a:xfrm>
          <a:prstGeom prst="rect">
            <a:avLst/>
          </a:prstGeom>
          <a:noFill/>
          <a:ln>
            <a:noFill/>
          </a:ln>
        </p:spPr>
        <p:txBody>
          <a:bodyPr spcFirstLastPara="1" wrap="square" lIns="0" tIns="13325" rIns="0" bIns="0" anchor="t" anchorCtr="0">
            <a:spAutoFit/>
          </a:bodyPr>
          <a:lstStyle/>
          <a:p>
            <a:pPr marL="12700" marR="0" lvl="0" indent="0" algn="l" rtl="0">
              <a:lnSpc>
                <a:spcPct val="100000"/>
              </a:lnSpc>
              <a:spcBef>
                <a:spcPts val="0"/>
              </a:spcBef>
              <a:spcAft>
                <a:spcPts val="0"/>
              </a:spcAft>
              <a:buClr>
                <a:srgbClr val="990099"/>
              </a:buClr>
              <a:buSzPts val="1400"/>
              <a:buFont typeface="Calibri"/>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sp>
        <p:nvSpPr>
          <p:cNvPr id="536" name="Google Shape;536;p36"/>
          <p:cNvSpPr txBox="1"/>
          <p:nvPr/>
        </p:nvSpPr>
        <p:spPr>
          <a:xfrm>
            <a:off x="4718430" y="1644142"/>
            <a:ext cx="2951480" cy="239395"/>
          </a:xfrm>
          <a:prstGeom prst="rect">
            <a:avLst/>
          </a:prstGeom>
          <a:noFill/>
          <a:ln>
            <a:noFill/>
          </a:ln>
        </p:spPr>
        <p:txBody>
          <a:bodyPr spcFirstLastPara="1" wrap="square" lIns="0" tIns="13325" rIns="0" bIns="0" anchor="t" anchorCtr="0">
            <a:spAutoFit/>
          </a:bodyPr>
          <a:lstStyle/>
          <a:p>
            <a:pPr marL="12700" marR="0" lvl="0" indent="0" algn="l" rtl="0">
              <a:lnSpc>
                <a:spcPct val="100000"/>
              </a:lnSpc>
              <a:spcBef>
                <a:spcPts val="0"/>
              </a:spcBef>
              <a:spcAft>
                <a:spcPts val="0"/>
              </a:spcAft>
              <a:buClr>
                <a:srgbClr val="990099"/>
              </a:buClr>
              <a:buSzPts val="1400"/>
              <a:buFont typeface="Calibri"/>
              <a:buNone/>
            </a:pPr>
            <a:r>
              <a:rPr lang="en-US" sz="1400" b="1">
                <a:solidFill>
                  <a:srgbClr val="990099"/>
                </a:solidFill>
                <a:latin typeface="Calibri"/>
                <a:ea typeface="Calibri"/>
                <a:cs typeface="Calibri"/>
                <a:sym typeface="Calibri"/>
              </a:rPr>
              <a:t>Grado:	Plan de Estudios:</a:t>
            </a:r>
            <a:endParaRPr sz="1400">
              <a:solidFill>
                <a:schemeClr val="dk1"/>
              </a:solidFill>
              <a:latin typeface="Calibri"/>
              <a:ea typeface="Calibri"/>
              <a:cs typeface="Calibri"/>
              <a:sym typeface="Calibri"/>
            </a:endParaRPr>
          </a:p>
        </p:txBody>
      </p:sp>
      <p:graphicFrame>
        <p:nvGraphicFramePr>
          <p:cNvPr id="537" name="Google Shape;537;p36"/>
          <p:cNvGraphicFramePr/>
          <p:nvPr/>
        </p:nvGraphicFramePr>
        <p:xfrm>
          <a:off x="533400" y="1985266"/>
          <a:ext cx="3000000" cy="3000000"/>
        </p:xfrm>
        <a:graphic>
          <a:graphicData uri="http://schemas.openxmlformats.org/drawingml/2006/table">
            <a:tbl>
              <a:tblPr>
                <a:noFill/>
                <a:tableStyleId>{D24F70D1-5836-41D9-9953-D54A523C527F}</a:tableStyleId>
              </a:tblPr>
              <a:tblGrid>
                <a:gridCol w="1066800">
                  <a:extLst>
                    <a:ext uri="{9D8B030D-6E8A-4147-A177-3AD203B41FA5}">
                      <a16:colId xmlns:a16="http://schemas.microsoft.com/office/drawing/2014/main" val="20000"/>
                    </a:ext>
                  </a:extLst>
                </a:gridCol>
                <a:gridCol w="2627375">
                  <a:extLst>
                    <a:ext uri="{9D8B030D-6E8A-4147-A177-3AD203B41FA5}">
                      <a16:colId xmlns:a16="http://schemas.microsoft.com/office/drawing/2014/main" val="20001"/>
                    </a:ext>
                  </a:extLst>
                </a:gridCol>
                <a:gridCol w="43275">
                  <a:extLst>
                    <a:ext uri="{9D8B030D-6E8A-4147-A177-3AD203B41FA5}">
                      <a16:colId xmlns:a16="http://schemas.microsoft.com/office/drawing/2014/main" val="20002"/>
                    </a:ext>
                  </a:extLst>
                </a:gridCol>
                <a:gridCol w="2391975">
                  <a:extLst>
                    <a:ext uri="{9D8B030D-6E8A-4147-A177-3AD203B41FA5}">
                      <a16:colId xmlns:a16="http://schemas.microsoft.com/office/drawing/2014/main" val="20003"/>
                    </a:ext>
                  </a:extLst>
                </a:gridCol>
                <a:gridCol w="2938350">
                  <a:extLst>
                    <a:ext uri="{9D8B030D-6E8A-4147-A177-3AD203B41FA5}">
                      <a16:colId xmlns:a16="http://schemas.microsoft.com/office/drawing/2014/main" val="20004"/>
                    </a:ext>
                  </a:extLst>
                </a:gridCol>
              </a:tblGrid>
              <a:tr h="194350">
                <a:tc gridSpan="5">
                  <a:txBody>
                    <a:bodyPr/>
                    <a:lstStyle/>
                    <a:p>
                      <a:pPr marL="0" marR="0" lvl="0" indent="0" algn="ctr" rtl="0">
                        <a:lnSpc>
                          <a:spcPct val="119166"/>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TRIMESTRE 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9075">
                <a:tc>
                  <a:txBody>
                    <a:bodyPr/>
                    <a:lstStyle/>
                    <a:p>
                      <a:pPr marL="635"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gridSpan="2">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hMerge="1">
                  <a:txBody>
                    <a:bodyPr/>
                    <a:lstStyle/>
                    <a:p>
                      <a:endParaRPr lang="es-MX"/>
                    </a:p>
                  </a:txBody>
                  <a:tcPr/>
                </a:tc>
                <a:tc>
                  <a:txBody>
                    <a:bodyPr/>
                    <a:lstStyle/>
                    <a:p>
                      <a:pPr marL="721995"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1125855"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1445425">
                <a:tc>
                  <a:txBody>
                    <a:bodyPr/>
                    <a:lstStyle/>
                    <a:p>
                      <a:pPr marL="0" marR="21590" lvl="0" indent="0" algn="ctr"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Civilizaciones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gridSpan="2">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Los indígenas en el</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México actual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hMerge="1">
                  <a:txBody>
                    <a:bodyPr/>
                    <a:lstStyle/>
                    <a:p>
                      <a:endParaRPr lang="es-MX"/>
                    </a:p>
                  </a:txBody>
                  <a:tcPr/>
                </a:tc>
                <a:tc>
                  <a:txBody>
                    <a:bodyPr/>
                    <a:lstStyle/>
                    <a:p>
                      <a:pPr marL="102871"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-Interpreta  mapas,  planos,  fotos</a:t>
                      </a:r>
                      <a:endParaRPr sz="1200" u="none" strike="noStrike" cap="none">
                        <a:latin typeface="Calibri"/>
                        <a:ea typeface="Calibri"/>
                        <a:cs typeface="Calibri"/>
                        <a:sym typeface="Calibri"/>
                      </a:endParaRPr>
                    </a:p>
                    <a:p>
                      <a:pPr marL="68580" marR="59689"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arqueológicas. • Identifica los rasgos del  urbanismo mesoamericano a través de un  ejemplo seleccionado. • Reflexiona sobre la  especialización laboral y la diversidad social  en Mesoamérica. •Reconoce la ubicación  de los pueblos indígenas en el territorio  nacional.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Que el alumno reconozca las características y la</a:t>
                      </a:r>
                      <a:endParaRPr sz="1200" u="none" strike="noStrike" cap="none">
                        <a:latin typeface="Calibri"/>
                        <a:ea typeface="Calibri"/>
                        <a:cs typeface="Calibri"/>
                        <a:sym typeface="Calibri"/>
                      </a:endParaRPr>
                    </a:p>
                    <a:p>
                      <a:pPr marL="68580" marR="6223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ubicación de algunos de los pueblos indígenas en  México.</a:t>
                      </a:r>
                      <a:endParaRPr sz="1200" u="none" strike="noStrike" cap="none">
                        <a:latin typeface="Calibri"/>
                        <a:ea typeface="Calibri"/>
                        <a:cs typeface="Calibri"/>
                        <a:sym typeface="Calibri"/>
                      </a:endParaRPr>
                    </a:p>
                    <a:p>
                      <a:pPr marL="68580" marR="0" lvl="0" indent="0" algn="l" rtl="0">
                        <a:lnSpc>
                          <a:spcPct val="100000"/>
                        </a:lnSpc>
                        <a:spcBef>
                          <a:spcPts val="20"/>
                        </a:spcBef>
                        <a:spcAft>
                          <a:spcPts val="0"/>
                        </a:spcAft>
                        <a:buSzPts val="1200"/>
                        <a:buFont typeface="Calibri"/>
                        <a:buNone/>
                      </a:pP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1264350">
                <a:tc>
                  <a:txBody>
                    <a:bodyPr/>
                    <a:lstStyle/>
                    <a:p>
                      <a:pPr marL="0" marR="21590" lvl="0" indent="0" algn="ctr"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Civilizaciones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22352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Panorama del periodo</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231140"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del</a:t>
                      </a:r>
                      <a:endParaRPr sz="1200" u="none" strike="noStrike" cap="none">
                        <a:latin typeface="Calibri"/>
                        <a:ea typeface="Calibri"/>
                        <a:cs typeface="Calibri"/>
                        <a:sym typeface="Calibri"/>
                      </a:endParaRPr>
                    </a:p>
                  </a:txBody>
                  <a:tcPr marL="0" marR="0" marT="0" marB="0">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59689" lvl="0" indent="-68580" algn="just" rtl="0">
                        <a:lnSpc>
                          <a:spcPct val="121666"/>
                        </a:lnSpc>
                        <a:spcBef>
                          <a:spcPts val="0"/>
                        </a:spcBef>
                        <a:spcAft>
                          <a:spcPts val="0"/>
                        </a:spcAft>
                        <a:buSzPts val="1200"/>
                        <a:buFont typeface="Calibri"/>
                        <a:buChar char="•"/>
                      </a:pPr>
                      <a:r>
                        <a:rPr lang="en-US" sz="1200" u="none" strike="noStrike" cap="none">
                          <a:latin typeface="Calibri"/>
                          <a:ea typeface="Calibri"/>
                          <a:cs typeface="Calibri"/>
                          <a:sym typeface="Calibri"/>
                        </a:rPr>
                        <a:t>Reconoce los principales procesos y  rasgos culturales del México antiguo y los  ubica en el tiempo y espacio.</a:t>
                      </a:r>
                      <a:endParaRPr sz="1200" u="none" strike="noStrike" cap="none">
                        <a:latin typeface="Calibri"/>
                        <a:ea typeface="Calibri"/>
                        <a:cs typeface="Calibri"/>
                        <a:sym typeface="Calibri"/>
                      </a:endParaRPr>
                    </a:p>
                    <a:p>
                      <a:pPr marL="68580" marR="60325" lvl="0" indent="-68580" algn="just" rtl="0">
                        <a:lnSpc>
                          <a:spcPct val="121666"/>
                        </a:lnSpc>
                        <a:spcBef>
                          <a:spcPts val="0"/>
                        </a:spcBef>
                        <a:spcAft>
                          <a:spcPts val="0"/>
                        </a:spcAft>
                        <a:buSzPts val="1200"/>
                        <a:buFont typeface="Calibri"/>
                        <a:buChar char="•"/>
                      </a:pPr>
                      <a:r>
                        <a:rPr lang="en-US" sz="1200" u="none" strike="noStrike" cap="none">
                          <a:latin typeface="Calibri"/>
                          <a:ea typeface="Calibri"/>
                          <a:cs typeface="Calibri"/>
                          <a:sym typeface="Calibri"/>
                        </a:rPr>
                        <a:t>Identifica los conceptos de civilización,cultura,tradición,Mesoamérica,  urbanización, tributación.</a:t>
                      </a: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59689"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Que el alumno ubique, temporal y espacialmente,  hechos y procesos de la historia desde la llegada de los  seres humanos a América hasta el final del periodo  Clásico.</a:t>
                      </a:r>
                      <a:endParaRPr sz="1200" u="none" strike="noStrike" cap="none">
                        <a:latin typeface="Calibri"/>
                        <a:ea typeface="Calibri"/>
                        <a:cs typeface="Calibri"/>
                        <a:sym typeface="Calibri"/>
                      </a:endParaRPr>
                    </a:p>
                    <a:p>
                      <a:pPr marL="68580" marR="0" lvl="0" indent="0" algn="just" rtl="0">
                        <a:lnSpc>
                          <a:spcPct val="118750"/>
                        </a:lnSpc>
                        <a:spcBef>
                          <a:spcPts val="0"/>
                        </a:spcBef>
                        <a:spcAft>
                          <a:spcPts val="0"/>
                        </a:spcAft>
                        <a:buSzPts val="1200"/>
                        <a:buFont typeface="Calibri"/>
                        <a:buNone/>
                      </a:pPr>
                      <a:endParaRPr sz="12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1141500">
                <a:tc>
                  <a:txBody>
                    <a:bodyPr/>
                    <a:lstStyle/>
                    <a:p>
                      <a:pPr marL="0" marR="21590" lvl="0" indent="0" algn="ctr"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Civilizaciones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gridSpan="2">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La civilización mesoamericana y  otras culturas del  México antiguo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hMerge="1">
                  <a:txBody>
                    <a:bodyPr/>
                    <a:lstStyle/>
                    <a:p>
                      <a:endParaRPr lang="es-MX"/>
                    </a:p>
                  </a:txBody>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-Identifica los principales rasgos de la historia de Mesoamérica.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Que el alumno reconozca el proceso de transición de</a:t>
                      </a:r>
                      <a:endParaRPr sz="1200" u="none" strike="noStrike" cap="none">
                        <a:latin typeface="Calibri"/>
                        <a:ea typeface="Calibri"/>
                        <a:cs typeface="Calibri"/>
                        <a:sym typeface="Calibri"/>
                      </a:endParaRPr>
                    </a:p>
                    <a:p>
                      <a:pPr marL="68580" marR="6096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grupos cazadores-recolectores hasta el inicio de la  domesticación del maíz.</a:t>
                      </a:r>
                      <a:endParaRPr sz="1200" u="none" strike="noStrike" cap="none">
                        <a:latin typeface="Calibri"/>
                        <a:ea typeface="Calibri"/>
                        <a:cs typeface="Calibri"/>
                        <a:sym typeface="Calibri"/>
                      </a:endParaRPr>
                    </a:p>
                    <a:p>
                      <a:pPr marL="68580" marR="0" lvl="0" indent="0" algn="l" rtl="0">
                        <a:lnSpc>
                          <a:spcPct val="100000"/>
                        </a:lnSpc>
                        <a:spcBef>
                          <a:spcPts val="25"/>
                        </a:spcBef>
                        <a:spcAft>
                          <a:spcPts val="0"/>
                        </a:spcAft>
                        <a:buSzPts val="1200"/>
                        <a:buFont typeface="Calibri"/>
                        <a:buNone/>
                      </a:pP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grpSp>
        <p:nvGrpSpPr>
          <p:cNvPr id="538" name="Google Shape;538;p36"/>
          <p:cNvGrpSpPr/>
          <p:nvPr/>
        </p:nvGrpSpPr>
        <p:grpSpPr>
          <a:xfrm>
            <a:off x="1733550" y="1590802"/>
            <a:ext cx="2857500" cy="352425"/>
            <a:chOff x="1733550" y="1590802"/>
            <a:chExt cx="2857500" cy="352425"/>
          </a:xfrm>
        </p:grpSpPr>
        <p:sp>
          <p:nvSpPr>
            <p:cNvPr id="539" name="Google Shape;539;p36"/>
            <p:cNvSpPr/>
            <p:nvPr/>
          </p:nvSpPr>
          <p:spPr>
            <a:xfrm>
              <a:off x="1733550" y="1590802"/>
              <a:ext cx="2857500" cy="352425"/>
            </a:xfrm>
            <a:custGeom>
              <a:avLst/>
              <a:gdLst/>
              <a:ahLst/>
              <a:cxnLst/>
              <a:rect l="l" t="t" r="r" b="b"/>
              <a:pathLst>
                <a:path w="2857500" h="352425" extrusionOk="0">
                  <a:moveTo>
                    <a:pt x="2798699" y="0"/>
                  </a:moveTo>
                  <a:lnTo>
                    <a:pt x="58674" y="0"/>
                  </a:lnTo>
                  <a:lnTo>
                    <a:pt x="35843" y="4615"/>
                  </a:lnTo>
                  <a:lnTo>
                    <a:pt x="17192" y="17208"/>
                  </a:lnTo>
                  <a:lnTo>
                    <a:pt x="4613" y="35897"/>
                  </a:lnTo>
                  <a:lnTo>
                    <a:pt x="0" y="58800"/>
                  </a:lnTo>
                  <a:lnTo>
                    <a:pt x="0" y="293750"/>
                  </a:lnTo>
                  <a:lnTo>
                    <a:pt x="4613" y="316581"/>
                  </a:lnTo>
                  <a:lnTo>
                    <a:pt x="17192" y="335232"/>
                  </a:lnTo>
                  <a:lnTo>
                    <a:pt x="35843" y="347811"/>
                  </a:lnTo>
                  <a:lnTo>
                    <a:pt x="58674" y="352425"/>
                  </a:lnTo>
                  <a:lnTo>
                    <a:pt x="2798699" y="352425"/>
                  </a:lnTo>
                  <a:lnTo>
                    <a:pt x="2821602" y="347811"/>
                  </a:lnTo>
                  <a:lnTo>
                    <a:pt x="2840291" y="335232"/>
                  </a:lnTo>
                  <a:lnTo>
                    <a:pt x="2852884" y="316581"/>
                  </a:lnTo>
                  <a:lnTo>
                    <a:pt x="2857500" y="293750"/>
                  </a:lnTo>
                  <a:lnTo>
                    <a:pt x="2857500" y="58800"/>
                  </a:lnTo>
                  <a:lnTo>
                    <a:pt x="2852884" y="35897"/>
                  </a:lnTo>
                  <a:lnTo>
                    <a:pt x="2840291" y="17208"/>
                  </a:lnTo>
                  <a:lnTo>
                    <a:pt x="2821602" y="4615"/>
                  </a:lnTo>
                  <a:lnTo>
                    <a:pt x="2798699"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540" name="Google Shape;540;p36"/>
            <p:cNvSpPr/>
            <p:nvPr/>
          </p:nvSpPr>
          <p:spPr>
            <a:xfrm>
              <a:off x="1733550" y="1590802"/>
              <a:ext cx="2857500" cy="352425"/>
            </a:xfrm>
            <a:custGeom>
              <a:avLst/>
              <a:gdLst/>
              <a:ahLst/>
              <a:cxnLst/>
              <a:rect l="l" t="t" r="r" b="b"/>
              <a:pathLst>
                <a:path w="2857500" h="352425" extrusionOk="0">
                  <a:moveTo>
                    <a:pt x="0" y="58800"/>
                  </a:moveTo>
                  <a:lnTo>
                    <a:pt x="4613" y="35897"/>
                  </a:lnTo>
                  <a:lnTo>
                    <a:pt x="17192" y="17208"/>
                  </a:lnTo>
                  <a:lnTo>
                    <a:pt x="35843" y="4615"/>
                  </a:lnTo>
                  <a:lnTo>
                    <a:pt x="58674" y="0"/>
                  </a:lnTo>
                  <a:lnTo>
                    <a:pt x="2798699" y="0"/>
                  </a:lnTo>
                  <a:lnTo>
                    <a:pt x="2821602" y="4615"/>
                  </a:lnTo>
                  <a:lnTo>
                    <a:pt x="2840291" y="17208"/>
                  </a:lnTo>
                  <a:lnTo>
                    <a:pt x="2852884" y="35897"/>
                  </a:lnTo>
                  <a:lnTo>
                    <a:pt x="2857500" y="58800"/>
                  </a:lnTo>
                  <a:lnTo>
                    <a:pt x="2857500" y="293750"/>
                  </a:lnTo>
                  <a:lnTo>
                    <a:pt x="2852884" y="316581"/>
                  </a:lnTo>
                  <a:lnTo>
                    <a:pt x="2840291" y="335232"/>
                  </a:lnTo>
                  <a:lnTo>
                    <a:pt x="2821602" y="347811"/>
                  </a:lnTo>
                  <a:lnTo>
                    <a:pt x="2798699" y="352425"/>
                  </a:lnTo>
                  <a:lnTo>
                    <a:pt x="58674" y="352425"/>
                  </a:lnTo>
                  <a:lnTo>
                    <a:pt x="35843" y="347811"/>
                  </a:lnTo>
                  <a:lnTo>
                    <a:pt x="17192" y="335232"/>
                  </a:lnTo>
                  <a:lnTo>
                    <a:pt x="4613" y="316581"/>
                  </a:lnTo>
                  <a:lnTo>
                    <a:pt x="0" y="293750"/>
                  </a:lnTo>
                  <a:lnTo>
                    <a:pt x="0" y="58800"/>
                  </a:lnTo>
                  <a:close/>
                </a:path>
              </a:pathLst>
            </a:custGeom>
            <a:noFill/>
            <a:ln w="12700"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541" name="Google Shape;541;p36"/>
          <p:cNvSpPr txBox="1"/>
          <p:nvPr/>
        </p:nvSpPr>
        <p:spPr>
          <a:xfrm>
            <a:off x="1748496" y="1638046"/>
            <a:ext cx="2827655" cy="208279"/>
          </a:xfrm>
          <a:prstGeom prst="rect">
            <a:avLst/>
          </a:prstGeom>
          <a:noFill/>
          <a:ln>
            <a:noFill/>
          </a:ln>
        </p:spPr>
        <p:txBody>
          <a:bodyPr spcFirstLastPara="1" wrap="square" lIns="0" tIns="12700" rIns="0" bIns="0" anchor="t" anchorCtr="0">
            <a:spAutoFit/>
          </a:bodyPr>
          <a:lstStyle/>
          <a:p>
            <a:pPr marL="0" marR="0" lvl="0" indent="0" algn="ctr"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Historia I</a:t>
            </a:r>
            <a:endParaRPr sz="1200">
              <a:solidFill>
                <a:schemeClr val="dk1"/>
              </a:solidFill>
              <a:latin typeface="Calibri"/>
              <a:ea typeface="Calibri"/>
              <a:cs typeface="Calibri"/>
              <a:sym typeface="Calibri"/>
            </a:endParaRPr>
          </a:p>
        </p:txBody>
      </p:sp>
      <p:grpSp>
        <p:nvGrpSpPr>
          <p:cNvPr id="542" name="Google Shape;542;p36"/>
          <p:cNvGrpSpPr/>
          <p:nvPr/>
        </p:nvGrpSpPr>
        <p:grpSpPr>
          <a:xfrm>
            <a:off x="5324475" y="1609852"/>
            <a:ext cx="809625" cy="333375"/>
            <a:chOff x="5324475" y="1609852"/>
            <a:chExt cx="809625" cy="333375"/>
          </a:xfrm>
        </p:grpSpPr>
        <p:sp>
          <p:nvSpPr>
            <p:cNvPr id="543" name="Google Shape;543;p36"/>
            <p:cNvSpPr/>
            <p:nvPr/>
          </p:nvSpPr>
          <p:spPr>
            <a:xfrm>
              <a:off x="5324475" y="1609852"/>
              <a:ext cx="809625" cy="333375"/>
            </a:xfrm>
            <a:custGeom>
              <a:avLst/>
              <a:gdLst/>
              <a:ahLst/>
              <a:cxnLst/>
              <a:rect l="l" t="t" r="r" b="b"/>
              <a:pathLst>
                <a:path w="809625" h="333375" extrusionOk="0">
                  <a:moveTo>
                    <a:pt x="753999" y="0"/>
                  </a:moveTo>
                  <a:lnTo>
                    <a:pt x="55625" y="0"/>
                  </a:lnTo>
                  <a:lnTo>
                    <a:pt x="33968" y="4369"/>
                  </a:lnTo>
                  <a:lnTo>
                    <a:pt x="16287" y="16287"/>
                  </a:lnTo>
                  <a:lnTo>
                    <a:pt x="4369" y="33968"/>
                  </a:lnTo>
                  <a:lnTo>
                    <a:pt x="0" y="55625"/>
                  </a:lnTo>
                  <a:lnTo>
                    <a:pt x="0" y="277875"/>
                  </a:lnTo>
                  <a:lnTo>
                    <a:pt x="4369" y="299460"/>
                  </a:lnTo>
                  <a:lnTo>
                    <a:pt x="16287" y="317103"/>
                  </a:lnTo>
                  <a:lnTo>
                    <a:pt x="33968" y="329007"/>
                  </a:lnTo>
                  <a:lnTo>
                    <a:pt x="55625" y="333375"/>
                  </a:lnTo>
                  <a:lnTo>
                    <a:pt x="753999" y="333375"/>
                  </a:lnTo>
                  <a:lnTo>
                    <a:pt x="775656" y="329007"/>
                  </a:lnTo>
                  <a:lnTo>
                    <a:pt x="793337" y="317103"/>
                  </a:lnTo>
                  <a:lnTo>
                    <a:pt x="805255" y="299460"/>
                  </a:lnTo>
                  <a:lnTo>
                    <a:pt x="809625" y="277875"/>
                  </a:lnTo>
                  <a:lnTo>
                    <a:pt x="809625" y="55625"/>
                  </a:lnTo>
                  <a:lnTo>
                    <a:pt x="805255" y="33968"/>
                  </a:lnTo>
                  <a:lnTo>
                    <a:pt x="793337" y="16287"/>
                  </a:lnTo>
                  <a:lnTo>
                    <a:pt x="775656" y="4369"/>
                  </a:lnTo>
                  <a:lnTo>
                    <a:pt x="753999"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544" name="Google Shape;544;p36"/>
            <p:cNvSpPr/>
            <p:nvPr/>
          </p:nvSpPr>
          <p:spPr>
            <a:xfrm>
              <a:off x="5324475" y="1609852"/>
              <a:ext cx="809625" cy="333375"/>
            </a:xfrm>
            <a:custGeom>
              <a:avLst/>
              <a:gdLst/>
              <a:ahLst/>
              <a:cxnLst/>
              <a:rect l="l" t="t" r="r" b="b"/>
              <a:pathLst>
                <a:path w="809625" h="333375" extrusionOk="0">
                  <a:moveTo>
                    <a:pt x="0" y="55625"/>
                  </a:moveTo>
                  <a:lnTo>
                    <a:pt x="4369" y="33968"/>
                  </a:lnTo>
                  <a:lnTo>
                    <a:pt x="16287" y="16287"/>
                  </a:lnTo>
                  <a:lnTo>
                    <a:pt x="33968" y="4369"/>
                  </a:lnTo>
                  <a:lnTo>
                    <a:pt x="55625" y="0"/>
                  </a:lnTo>
                  <a:lnTo>
                    <a:pt x="753999" y="0"/>
                  </a:lnTo>
                  <a:lnTo>
                    <a:pt x="775656" y="4369"/>
                  </a:lnTo>
                  <a:lnTo>
                    <a:pt x="793337" y="16287"/>
                  </a:lnTo>
                  <a:lnTo>
                    <a:pt x="805255" y="33968"/>
                  </a:lnTo>
                  <a:lnTo>
                    <a:pt x="809625" y="55625"/>
                  </a:lnTo>
                  <a:lnTo>
                    <a:pt x="809625" y="277875"/>
                  </a:lnTo>
                  <a:lnTo>
                    <a:pt x="805255" y="299460"/>
                  </a:lnTo>
                  <a:lnTo>
                    <a:pt x="793337" y="317103"/>
                  </a:lnTo>
                  <a:lnTo>
                    <a:pt x="775656" y="329007"/>
                  </a:lnTo>
                  <a:lnTo>
                    <a:pt x="753999" y="333375"/>
                  </a:lnTo>
                  <a:lnTo>
                    <a:pt x="55625" y="333375"/>
                  </a:lnTo>
                  <a:lnTo>
                    <a:pt x="33968" y="329007"/>
                  </a:lnTo>
                  <a:lnTo>
                    <a:pt x="16287" y="317103"/>
                  </a:lnTo>
                  <a:lnTo>
                    <a:pt x="4369" y="299460"/>
                  </a:lnTo>
                  <a:lnTo>
                    <a:pt x="0" y="277875"/>
                  </a:lnTo>
                  <a:lnTo>
                    <a:pt x="0" y="55625"/>
                  </a:lnTo>
                  <a:close/>
                </a:path>
              </a:pathLst>
            </a:custGeom>
            <a:noFill/>
            <a:ln w="12700"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545" name="Google Shape;545;p36"/>
          <p:cNvSpPr txBox="1"/>
          <p:nvPr/>
        </p:nvSpPr>
        <p:spPr>
          <a:xfrm>
            <a:off x="5645277" y="1656334"/>
            <a:ext cx="1695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2º</a:t>
            </a:r>
            <a:endParaRPr sz="1200">
              <a:solidFill>
                <a:schemeClr val="dk1"/>
              </a:solidFill>
              <a:latin typeface="Calibri"/>
              <a:ea typeface="Calibri"/>
              <a:cs typeface="Calibri"/>
              <a:sym typeface="Calibri"/>
            </a:endParaRPr>
          </a:p>
        </p:txBody>
      </p:sp>
      <p:grpSp>
        <p:nvGrpSpPr>
          <p:cNvPr id="546" name="Google Shape;546;p36"/>
          <p:cNvGrpSpPr/>
          <p:nvPr/>
        </p:nvGrpSpPr>
        <p:grpSpPr>
          <a:xfrm>
            <a:off x="7743190" y="1609852"/>
            <a:ext cx="1781175" cy="333375"/>
            <a:chOff x="7743190" y="1609852"/>
            <a:chExt cx="1781175" cy="333375"/>
          </a:xfrm>
        </p:grpSpPr>
        <p:sp>
          <p:nvSpPr>
            <p:cNvPr id="547" name="Google Shape;547;p36"/>
            <p:cNvSpPr/>
            <p:nvPr/>
          </p:nvSpPr>
          <p:spPr>
            <a:xfrm>
              <a:off x="7743190" y="1609852"/>
              <a:ext cx="1781175" cy="333375"/>
            </a:xfrm>
            <a:custGeom>
              <a:avLst/>
              <a:gdLst/>
              <a:ahLst/>
              <a:cxnLst/>
              <a:rect l="l" t="t" r="r" b="b"/>
              <a:pathLst>
                <a:path w="1781175" h="333375" extrusionOk="0">
                  <a:moveTo>
                    <a:pt x="1725549" y="0"/>
                  </a:moveTo>
                  <a:lnTo>
                    <a:pt x="55499" y="0"/>
                  </a:lnTo>
                  <a:lnTo>
                    <a:pt x="33914" y="4369"/>
                  </a:lnTo>
                  <a:lnTo>
                    <a:pt x="16271" y="16287"/>
                  </a:lnTo>
                  <a:lnTo>
                    <a:pt x="4367" y="33968"/>
                  </a:lnTo>
                  <a:lnTo>
                    <a:pt x="0" y="55625"/>
                  </a:lnTo>
                  <a:lnTo>
                    <a:pt x="0" y="277875"/>
                  </a:lnTo>
                  <a:lnTo>
                    <a:pt x="4367" y="299460"/>
                  </a:lnTo>
                  <a:lnTo>
                    <a:pt x="16271" y="317103"/>
                  </a:lnTo>
                  <a:lnTo>
                    <a:pt x="33914" y="329007"/>
                  </a:lnTo>
                  <a:lnTo>
                    <a:pt x="55499" y="333375"/>
                  </a:lnTo>
                  <a:lnTo>
                    <a:pt x="1725549" y="333375"/>
                  </a:lnTo>
                  <a:lnTo>
                    <a:pt x="1747206" y="329007"/>
                  </a:lnTo>
                  <a:lnTo>
                    <a:pt x="1764887" y="317103"/>
                  </a:lnTo>
                  <a:lnTo>
                    <a:pt x="1776805" y="299460"/>
                  </a:lnTo>
                  <a:lnTo>
                    <a:pt x="1781175" y="277875"/>
                  </a:lnTo>
                  <a:lnTo>
                    <a:pt x="1781175" y="55625"/>
                  </a:lnTo>
                  <a:lnTo>
                    <a:pt x="1776805" y="33968"/>
                  </a:lnTo>
                  <a:lnTo>
                    <a:pt x="1764887" y="16287"/>
                  </a:lnTo>
                  <a:lnTo>
                    <a:pt x="1747206" y="4369"/>
                  </a:lnTo>
                  <a:lnTo>
                    <a:pt x="1725549"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548" name="Google Shape;548;p36"/>
            <p:cNvSpPr/>
            <p:nvPr/>
          </p:nvSpPr>
          <p:spPr>
            <a:xfrm>
              <a:off x="7743190" y="1609852"/>
              <a:ext cx="1781175" cy="333375"/>
            </a:xfrm>
            <a:custGeom>
              <a:avLst/>
              <a:gdLst/>
              <a:ahLst/>
              <a:cxnLst/>
              <a:rect l="l" t="t" r="r" b="b"/>
              <a:pathLst>
                <a:path w="1781175" h="333375" extrusionOk="0">
                  <a:moveTo>
                    <a:pt x="0" y="55625"/>
                  </a:moveTo>
                  <a:lnTo>
                    <a:pt x="4367" y="33968"/>
                  </a:lnTo>
                  <a:lnTo>
                    <a:pt x="16271" y="16287"/>
                  </a:lnTo>
                  <a:lnTo>
                    <a:pt x="33914" y="4369"/>
                  </a:lnTo>
                  <a:lnTo>
                    <a:pt x="55499" y="0"/>
                  </a:lnTo>
                  <a:lnTo>
                    <a:pt x="1725549" y="0"/>
                  </a:lnTo>
                  <a:lnTo>
                    <a:pt x="1747206" y="4369"/>
                  </a:lnTo>
                  <a:lnTo>
                    <a:pt x="1764887" y="16287"/>
                  </a:lnTo>
                  <a:lnTo>
                    <a:pt x="1776805" y="33968"/>
                  </a:lnTo>
                  <a:lnTo>
                    <a:pt x="1781175" y="55625"/>
                  </a:lnTo>
                  <a:lnTo>
                    <a:pt x="1781175" y="277875"/>
                  </a:lnTo>
                  <a:lnTo>
                    <a:pt x="1776805" y="299460"/>
                  </a:lnTo>
                  <a:lnTo>
                    <a:pt x="1764887" y="317103"/>
                  </a:lnTo>
                  <a:lnTo>
                    <a:pt x="1747206" y="329007"/>
                  </a:lnTo>
                  <a:lnTo>
                    <a:pt x="1725549" y="333375"/>
                  </a:lnTo>
                  <a:lnTo>
                    <a:pt x="55499" y="333375"/>
                  </a:lnTo>
                  <a:lnTo>
                    <a:pt x="33914" y="329007"/>
                  </a:lnTo>
                  <a:lnTo>
                    <a:pt x="16271" y="317103"/>
                  </a:lnTo>
                  <a:lnTo>
                    <a:pt x="4367" y="299460"/>
                  </a:lnTo>
                  <a:lnTo>
                    <a:pt x="0" y="277875"/>
                  </a:lnTo>
                  <a:lnTo>
                    <a:pt x="0" y="55625"/>
                  </a:lnTo>
                  <a:close/>
                </a:path>
              </a:pathLst>
            </a:custGeom>
            <a:noFill/>
            <a:ln w="12700"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549" name="Google Shape;549;p36"/>
          <p:cNvSpPr txBox="1"/>
          <p:nvPr/>
        </p:nvSpPr>
        <p:spPr>
          <a:xfrm>
            <a:off x="8024621" y="1656334"/>
            <a:ext cx="122047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Aprendizajes Clave</a:t>
            </a:r>
            <a:endParaRPr sz="1200">
              <a:solidFill>
                <a:schemeClr val="dk1"/>
              </a:solidFill>
              <a:latin typeface="Calibri"/>
              <a:ea typeface="Calibri"/>
              <a:cs typeface="Calibri"/>
              <a:sym typeface="Calibri"/>
            </a:endParaRPr>
          </a:p>
        </p:txBody>
      </p:sp>
      <p:sp>
        <p:nvSpPr>
          <p:cNvPr id="550" name="Google Shape;550;p36"/>
          <p:cNvSpPr txBox="1">
            <a:spLocks noGrp="1"/>
          </p:cNvSpPr>
          <p:nvPr>
            <p:ph type="ftr" idx="4294967295"/>
          </p:nvPr>
        </p:nvSpPr>
        <p:spPr>
          <a:xfrm>
            <a:off x="229547" y="7296959"/>
            <a:ext cx="742315" cy="126365"/>
          </a:xfrm>
          <a:prstGeom prst="rect">
            <a:avLst/>
          </a:prstGeom>
          <a:noFill/>
          <a:ln>
            <a:noFill/>
          </a:ln>
        </p:spPr>
        <p:txBody>
          <a:bodyPr spcFirstLastPara="1" wrap="square" lIns="0" tIns="0" rIns="0" bIns="0" anchor="t" anchorCtr="0">
            <a:spAutoFit/>
          </a:bodyPr>
          <a:lstStyle/>
          <a:p>
            <a:pPr marL="12700" lvl="0" indent="0" algn="l" rtl="0">
              <a:lnSpc>
                <a:spcPct val="106875"/>
              </a:lnSpc>
              <a:spcBef>
                <a:spcPts val="0"/>
              </a:spcBef>
              <a:spcAft>
                <a:spcPts val="0"/>
              </a:spcAft>
              <a:buClr>
                <a:srgbClr val="993366"/>
              </a:buClr>
              <a:buSzPts val="800"/>
              <a:buFont typeface="Calibri"/>
              <a:buNone/>
            </a:pPr>
            <a:r>
              <a:rPr lang="en-US"/>
              <a:t>#QuédateEnCasa</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554"/>
        <p:cNvGrpSpPr/>
        <p:nvPr/>
      </p:nvGrpSpPr>
      <p:grpSpPr>
        <a:xfrm>
          <a:off x="0" y="0"/>
          <a:ext cx="0" cy="0"/>
          <a:chOff x="0" y="0"/>
          <a:chExt cx="0" cy="0"/>
        </a:xfrm>
      </p:grpSpPr>
      <p:graphicFrame>
        <p:nvGraphicFramePr>
          <p:cNvPr id="555" name="Google Shape;555;p37"/>
          <p:cNvGraphicFramePr/>
          <p:nvPr/>
        </p:nvGraphicFramePr>
        <p:xfrm>
          <a:off x="891539" y="961897"/>
          <a:ext cx="3000000" cy="3000000"/>
        </p:xfrm>
        <a:graphic>
          <a:graphicData uri="http://schemas.openxmlformats.org/drawingml/2006/table">
            <a:tbl>
              <a:tblPr>
                <a:noFill/>
                <a:tableStyleId>{D24F70D1-5836-41D9-9953-D54A523C527F}</a:tableStyleId>
              </a:tblPr>
              <a:tblGrid>
                <a:gridCol w="986150">
                  <a:extLst>
                    <a:ext uri="{9D8B030D-6E8A-4147-A177-3AD203B41FA5}">
                      <a16:colId xmlns:a16="http://schemas.microsoft.com/office/drawing/2014/main" val="20000"/>
                    </a:ext>
                  </a:extLst>
                </a:gridCol>
                <a:gridCol w="1424950">
                  <a:extLst>
                    <a:ext uri="{9D8B030D-6E8A-4147-A177-3AD203B41FA5}">
                      <a16:colId xmlns:a16="http://schemas.microsoft.com/office/drawing/2014/main" val="20001"/>
                    </a:ext>
                  </a:extLst>
                </a:gridCol>
                <a:gridCol w="2823850">
                  <a:extLst>
                    <a:ext uri="{9D8B030D-6E8A-4147-A177-3AD203B41FA5}">
                      <a16:colId xmlns:a16="http://schemas.microsoft.com/office/drawing/2014/main" val="20002"/>
                    </a:ext>
                  </a:extLst>
                </a:gridCol>
                <a:gridCol w="3469000">
                  <a:extLst>
                    <a:ext uri="{9D8B030D-6E8A-4147-A177-3AD203B41FA5}">
                      <a16:colId xmlns:a16="http://schemas.microsoft.com/office/drawing/2014/main" val="20003"/>
                    </a:ext>
                  </a:extLst>
                </a:gridCol>
              </a:tblGrid>
              <a:tr h="149542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Civilizaciones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179070" marR="0" lvl="0" indent="-111760" algn="l"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Pasado-presente</a:t>
                      </a:r>
                      <a:endParaRPr sz="1200" u="none" strike="noStrike" cap="none">
                        <a:latin typeface="Calibri"/>
                        <a:ea typeface="Calibri"/>
                        <a:cs typeface="Calibri"/>
                        <a:sym typeface="Calibri"/>
                      </a:endParaRPr>
                    </a:p>
                    <a:p>
                      <a:pPr marL="67945" marR="60960" lvl="0" indent="-67945" algn="l" rtl="0">
                        <a:lnSpc>
                          <a:spcPct val="101699"/>
                        </a:lnSpc>
                        <a:spcBef>
                          <a:spcPts val="0"/>
                        </a:spcBef>
                        <a:spcAft>
                          <a:spcPts val="0"/>
                        </a:spcAft>
                        <a:buSzPts val="1200"/>
                        <a:buFont typeface="Calibri"/>
                        <a:buChar char="•"/>
                      </a:pPr>
                      <a:r>
                        <a:rPr lang="en-US" sz="1200" u="none" strike="noStrike" cap="none">
                          <a:latin typeface="Calibri"/>
                          <a:ea typeface="Calibri"/>
                          <a:cs typeface="Calibri"/>
                          <a:sym typeface="Calibri"/>
                        </a:rPr>
                        <a:t>Los indígenas en el  México actual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271145" marR="0" lvl="0" indent="-203200" algn="l"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Reconoce la   diversidad	cultural de</a:t>
                      </a:r>
                      <a:endParaRPr sz="1200" u="none" strike="noStrike" cap="none">
                        <a:latin typeface="Calibri"/>
                        <a:ea typeface="Calibri"/>
                        <a:cs typeface="Calibri"/>
                        <a:sym typeface="Calibri"/>
                      </a:endParaRPr>
                    </a:p>
                    <a:p>
                      <a:pPr marL="68580"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México.</a:t>
                      </a:r>
                      <a:endParaRPr sz="1200" u="none" strike="noStrike" cap="none">
                        <a:latin typeface="Calibri"/>
                        <a:ea typeface="Calibri"/>
                        <a:cs typeface="Calibri"/>
                        <a:sym typeface="Calibri"/>
                      </a:endParaRPr>
                    </a:p>
                    <a:p>
                      <a:pPr marL="68580" marR="60960" lvl="0" indent="-68580" algn="just" rtl="0">
                        <a:lnSpc>
                          <a:spcPct val="101699"/>
                        </a:lnSpc>
                        <a:spcBef>
                          <a:spcPts val="0"/>
                        </a:spcBef>
                        <a:spcAft>
                          <a:spcPts val="0"/>
                        </a:spcAft>
                        <a:buSzPts val="1200"/>
                        <a:buFont typeface="Calibri"/>
                        <a:buChar char="•"/>
                      </a:pPr>
                      <a:r>
                        <a:rPr lang="en-US" sz="1200" u="none" strike="noStrike" cap="none">
                          <a:latin typeface="Calibri"/>
                          <a:ea typeface="Calibri"/>
                          <a:cs typeface="Calibri"/>
                          <a:sym typeface="Calibri"/>
                        </a:rPr>
                        <a:t>Reflexiona sobre el origen de las  diferencias culturales en el México de hoy.</a:t>
                      </a:r>
                      <a:endParaRPr sz="1200" u="none" strike="noStrike" cap="none">
                        <a:latin typeface="Calibri"/>
                        <a:ea typeface="Calibri"/>
                        <a:cs typeface="Calibri"/>
                        <a:sym typeface="Calibri"/>
                      </a:endParaRPr>
                    </a:p>
                    <a:p>
                      <a:pPr marL="68580" marR="59055" lvl="0" indent="-68580" algn="just" rtl="0">
                        <a:lnSpc>
                          <a:spcPct val="101699"/>
                        </a:lnSpc>
                        <a:spcBef>
                          <a:spcPts val="0"/>
                        </a:spcBef>
                        <a:spcAft>
                          <a:spcPts val="0"/>
                        </a:spcAft>
                        <a:buSzPts val="1200"/>
                        <a:buFont typeface="Calibri"/>
                        <a:buChar char="•"/>
                      </a:pPr>
                      <a:r>
                        <a:rPr lang="en-US" sz="1200" u="none" strike="noStrike" cap="none">
                          <a:latin typeface="Calibri"/>
                          <a:ea typeface="Calibri"/>
                          <a:cs typeface="Calibri"/>
                          <a:sym typeface="Calibri"/>
                        </a:rPr>
                        <a:t>Identifica algunos de los rasgos de las  lenguas indígenas, de las tradiciones  religiosas y de la estructura social indígenas.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Que el alumno reconozca el origen de algunas de las</a:t>
                      </a:r>
                      <a:endParaRPr sz="1200" u="none" strike="noStrike" cap="none">
                        <a:latin typeface="Calibri"/>
                        <a:ea typeface="Calibri"/>
                        <a:cs typeface="Calibri"/>
                        <a:sym typeface="Calibri"/>
                      </a:endParaRPr>
                    </a:p>
                    <a:p>
                      <a:pPr marL="68580" marR="6032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tradiciones y costumbres indígenas aún presentes, así  como la diversidad cultural del México de hoy.  </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graphicFrame>
        <p:nvGraphicFramePr>
          <p:cNvPr id="556" name="Google Shape;556;p37"/>
          <p:cNvGraphicFramePr/>
          <p:nvPr/>
        </p:nvGraphicFramePr>
        <p:xfrm>
          <a:off x="891226" y="2660257"/>
          <a:ext cx="3000000" cy="3000000"/>
        </p:xfrm>
        <a:graphic>
          <a:graphicData uri="http://schemas.openxmlformats.org/drawingml/2006/table">
            <a:tbl>
              <a:tblPr>
                <a:noFill/>
                <a:tableStyleId>{D24F70D1-5836-41D9-9953-D54A523C527F}</a:tableStyleId>
              </a:tblPr>
              <a:tblGrid>
                <a:gridCol w="1031875">
                  <a:extLst>
                    <a:ext uri="{9D8B030D-6E8A-4147-A177-3AD203B41FA5}">
                      <a16:colId xmlns:a16="http://schemas.microsoft.com/office/drawing/2014/main" val="20000"/>
                    </a:ext>
                  </a:extLst>
                </a:gridCol>
                <a:gridCol w="1419225">
                  <a:extLst>
                    <a:ext uri="{9D8B030D-6E8A-4147-A177-3AD203B41FA5}">
                      <a16:colId xmlns:a16="http://schemas.microsoft.com/office/drawing/2014/main" val="20001"/>
                    </a:ext>
                  </a:extLst>
                </a:gridCol>
                <a:gridCol w="2807325">
                  <a:extLst>
                    <a:ext uri="{9D8B030D-6E8A-4147-A177-3AD203B41FA5}">
                      <a16:colId xmlns:a16="http://schemas.microsoft.com/office/drawing/2014/main" val="20002"/>
                    </a:ext>
                  </a:extLst>
                </a:gridCol>
                <a:gridCol w="3446150">
                  <a:extLst>
                    <a:ext uri="{9D8B030D-6E8A-4147-A177-3AD203B41FA5}">
                      <a16:colId xmlns:a16="http://schemas.microsoft.com/office/drawing/2014/main" val="20003"/>
                    </a:ext>
                  </a:extLst>
                </a:gridCol>
              </a:tblGrid>
              <a:tr h="198125">
                <a:tc gridSpan="4">
                  <a:txBody>
                    <a:bodyPr/>
                    <a:lstStyle/>
                    <a:p>
                      <a:pPr marL="0" marR="0" lvl="0" indent="0" algn="ctr" rtl="0">
                        <a:lnSpc>
                          <a:spcPct val="119166"/>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TRIMESTRE II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635"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713105"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1113790"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1309375">
                <a:tc>
                  <a:txBody>
                    <a:bodyPr/>
                    <a:lstStyle/>
                    <a:p>
                      <a:pPr marL="0" marR="67310" lvl="0" indent="0" algn="ctr"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Civilizaciones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Los reinos indígenas</a:t>
                      </a:r>
                      <a:endParaRPr sz="1200" u="none" strike="noStrike" cap="none">
                        <a:latin typeface="Calibri"/>
                        <a:ea typeface="Calibri"/>
                        <a:cs typeface="Calibri"/>
                        <a:sym typeface="Calibri"/>
                      </a:endParaRPr>
                    </a:p>
                    <a:p>
                      <a:pPr marL="68580" marR="60325" lvl="0" indent="0" algn="l" rtl="0">
                        <a:lnSpc>
                          <a:spcPct val="101800"/>
                        </a:lnSpc>
                        <a:spcBef>
                          <a:spcPts val="10"/>
                        </a:spcBef>
                        <a:spcAft>
                          <a:spcPts val="0"/>
                        </a:spcAft>
                        <a:buSzPts val="1200"/>
                        <a:buFont typeface="Calibri"/>
                        <a:buNone/>
                      </a:pPr>
                      <a:r>
                        <a:rPr lang="en-US" sz="1200" u="none" strike="noStrike" cap="none">
                          <a:latin typeface="Calibri"/>
                          <a:ea typeface="Calibri"/>
                          <a:cs typeface="Calibri"/>
                          <a:sym typeface="Calibri"/>
                        </a:rPr>
                        <a:t>en vísperas de la  Conquista española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224790" marR="0" lvl="0" indent="-156845" algn="just"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Identifica algunos reinos indígenas en</a:t>
                      </a:r>
                      <a:endParaRPr sz="1200" u="none" strike="noStrike" cap="none">
                        <a:latin typeface="Calibri"/>
                        <a:ea typeface="Calibri"/>
                        <a:cs typeface="Calibri"/>
                        <a:sym typeface="Calibri"/>
                      </a:endParaRPr>
                    </a:p>
                    <a:p>
                      <a:pPr marL="68580" marR="0" lvl="0" indent="0" algn="just" rtl="0">
                        <a:lnSpc>
                          <a:spcPct val="100000"/>
                        </a:lnSpc>
                        <a:spcBef>
                          <a:spcPts val="35"/>
                        </a:spcBef>
                        <a:spcAft>
                          <a:spcPts val="0"/>
                        </a:spcAft>
                        <a:buSzPts val="1200"/>
                        <a:buFont typeface="Calibri"/>
                        <a:buNone/>
                      </a:pPr>
                      <a:r>
                        <a:rPr lang="en-US" sz="1200" u="none" strike="noStrike" cap="none">
                          <a:latin typeface="Calibri"/>
                          <a:ea typeface="Calibri"/>
                          <a:cs typeface="Calibri"/>
                          <a:sym typeface="Calibri"/>
                        </a:rPr>
                        <a:t>vísperas de la Conquista.</a:t>
                      </a:r>
                      <a:endParaRPr sz="1200" u="none" strike="noStrike" cap="none">
                        <a:latin typeface="Calibri"/>
                        <a:ea typeface="Calibri"/>
                        <a:cs typeface="Calibri"/>
                        <a:sym typeface="Calibri"/>
                      </a:endParaRPr>
                    </a:p>
                    <a:p>
                      <a:pPr marL="68580" marR="62864" lvl="0" indent="-68580" algn="just" rtl="0">
                        <a:lnSpc>
                          <a:spcPct val="101699"/>
                        </a:lnSpc>
                        <a:spcBef>
                          <a:spcPts val="0"/>
                        </a:spcBef>
                        <a:spcAft>
                          <a:spcPts val="0"/>
                        </a:spcAft>
                        <a:buSzPts val="1200"/>
                        <a:buFont typeface="Calibri"/>
                        <a:buChar char="•"/>
                      </a:pPr>
                      <a:r>
                        <a:rPr lang="en-US" sz="1200" u="none" strike="noStrike" cap="none">
                          <a:latin typeface="Calibri"/>
                          <a:ea typeface="Calibri"/>
                          <a:cs typeface="Calibri"/>
                          <a:sym typeface="Calibri"/>
                        </a:rPr>
                        <a:t>Reconoce la existencia de una relación  entre la política, la guerra y la religión.</a:t>
                      </a:r>
                      <a:endParaRPr sz="1200" u="none" strike="noStrike" cap="none">
                        <a:latin typeface="Calibri"/>
                        <a:ea typeface="Calibri"/>
                        <a:cs typeface="Calibri"/>
                        <a:sym typeface="Calibri"/>
                      </a:endParaRPr>
                    </a:p>
                    <a:p>
                      <a:pPr marL="68580" marR="60960" lvl="0" indent="-68580" algn="just" rtl="0">
                        <a:lnSpc>
                          <a:spcPct val="101699"/>
                        </a:lnSpc>
                        <a:spcBef>
                          <a:spcPts val="0"/>
                        </a:spcBef>
                        <a:spcAft>
                          <a:spcPts val="0"/>
                        </a:spcAft>
                        <a:buSzPts val="1200"/>
                        <a:buFont typeface="Calibri"/>
                        <a:buChar char="•"/>
                      </a:pPr>
                      <a:r>
                        <a:rPr lang="en-US" sz="1200" u="none" strike="noStrike" cap="none">
                          <a:latin typeface="Calibri"/>
                          <a:ea typeface="Calibri"/>
                          <a:cs typeface="Calibri"/>
                          <a:sym typeface="Calibri"/>
                        </a:rPr>
                        <a:t>Reflexiona sobre las diferencias culturales  entre españoles e indígenas en la época de  la Conquista.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Identificar la   historia del pueblo   mexica, sus</a:t>
                      </a:r>
                      <a:endParaRPr sz="1200" u="none" strike="noStrike" cap="none">
                        <a:latin typeface="Calibri"/>
                        <a:ea typeface="Calibri"/>
                        <a:cs typeface="Calibri"/>
                        <a:sym typeface="Calibri"/>
                      </a:endParaRPr>
                    </a:p>
                    <a:p>
                      <a:pPr marL="67945" marR="61594" lvl="0" indent="0" algn="just"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principales características, costumbres, creencias,  organización y cómo logró dominar gran parte de  Mesoamérica.</a:t>
                      </a:r>
                      <a:endParaRPr sz="1200" u="none" strike="noStrike" cap="none">
                        <a:latin typeface="Calibri"/>
                        <a:ea typeface="Calibri"/>
                        <a:cs typeface="Calibri"/>
                        <a:sym typeface="Calibri"/>
                      </a:endParaRPr>
                    </a:p>
                    <a:p>
                      <a:pPr marL="67945" marR="0" lvl="0" indent="0" algn="just" rtl="0">
                        <a:lnSpc>
                          <a:spcPct val="100000"/>
                        </a:lnSpc>
                        <a:spcBef>
                          <a:spcPts val="25"/>
                        </a:spcBef>
                        <a:spcAft>
                          <a:spcPts val="0"/>
                        </a:spcAft>
                        <a:buSzPts val="1200"/>
                        <a:buFont typeface="Calibri"/>
                        <a:buNone/>
                      </a:pP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1309500">
                <a:tc>
                  <a:txBody>
                    <a:bodyPr/>
                    <a:lstStyle/>
                    <a:p>
                      <a:pPr marL="0" marR="67310" lvl="0" indent="0" algn="ctr"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Civilizaciones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Los reinos indígenas</a:t>
                      </a:r>
                      <a:endParaRPr sz="1200" u="none" strike="noStrike" cap="none">
                        <a:latin typeface="Calibri"/>
                        <a:ea typeface="Calibri"/>
                        <a:cs typeface="Calibri"/>
                        <a:sym typeface="Calibri"/>
                      </a:endParaRPr>
                    </a:p>
                    <a:p>
                      <a:pPr marL="68580" marR="6032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en	víspera	de	la  Conquista española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224790" marR="0" lvl="0" indent="-156845" algn="l"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Identifica algunos reinos indígenas en</a:t>
                      </a:r>
                      <a:endParaRPr sz="1200" u="none" strike="noStrike" cap="none">
                        <a:latin typeface="Calibri"/>
                        <a:ea typeface="Calibri"/>
                        <a:cs typeface="Calibri"/>
                        <a:sym typeface="Calibri"/>
                      </a:endParaRPr>
                    </a:p>
                    <a:p>
                      <a:pPr marL="68580"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vísperas de la Conquista.</a:t>
                      </a:r>
                      <a:endParaRPr sz="1200" u="none" strike="noStrike" cap="none">
                        <a:latin typeface="Calibri"/>
                        <a:ea typeface="Calibri"/>
                        <a:cs typeface="Calibri"/>
                        <a:sym typeface="Calibri"/>
                      </a:endParaRPr>
                    </a:p>
                    <a:p>
                      <a:pPr marL="68580" marR="62864" lvl="0" indent="-68580" algn="l" rtl="0">
                        <a:lnSpc>
                          <a:spcPct val="122500"/>
                        </a:lnSpc>
                        <a:spcBef>
                          <a:spcPts val="50"/>
                        </a:spcBef>
                        <a:spcAft>
                          <a:spcPts val="0"/>
                        </a:spcAft>
                        <a:buSzPts val="1200"/>
                        <a:buFont typeface="Calibri"/>
                        <a:buChar char="•"/>
                      </a:pPr>
                      <a:r>
                        <a:rPr lang="en-US" sz="1200" u="none" strike="noStrike" cap="none">
                          <a:latin typeface="Calibri"/>
                          <a:ea typeface="Calibri"/>
                          <a:cs typeface="Calibri"/>
                          <a:sym typeface="Calibri"/>
                        </a:rPr>
                        <a:t>Reconoce la existencia de una relación  entre la política, la guerra y la religión.</a:t>
                      </a:r>
                      <a:endParaRPr sz="1200" u="none" strike="noStrike" cap="none">
                        <a:latin typeface="Calibri"/>
                        <a:ea typeface="Calibri"/>
                        <a:cs typeface="Calibri"/>
                        <a:sym typeface="Calibri"/>
                      </a:endParaRPr>
                    </a:p>
                    <a:p>
                      <a:pPr marL="173355" marR="0" lvl="0" indent="-105409" algn="l"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Reflexiona sobre las diferencias culturales</a:t>
                      </a:r>
                      <a:endParaRPr sz="1200" u="none" strike="noStrike" cap="none">
                        <a:latin typeface="Calibri"/>
                        <a:ea typeface="Calibri"/>
                        <a:cs typeface="Calibri"/>
                        <a:sym typeface="Calibri"/>
                      </a:endParaRPr>
                    </a:p>
                    <a:p>
                      <a:pPr marL="68580" marR="62864"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entre españoles e indígenas en la época de  la Conquista.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Reconocer algunos de los grupos y señoríos indígenas</a:t>
                      </a:r>
                      <a:endParaRPr sz="1200" u="none" strike="noStrike" cap="none">
                        <a:latin typeface="Calibri"/>
                        <a:ea typeface="Calibri"/>
                        <a:cs typeface="Calibri"/>
                        <a:sym typeface="Calibri"/>
                      </a:endParaRPr>
                    </a:p>
                    <a:p>
                      <a:pPr marL="67945" marR="6159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que habitaban en lo que hoy es el territorio mexicano  cuando llegaron los españoles, y examinar cómo</a:t>
                      </a:r>
                      <a:endParaRPr sz="1200" u="none" strike="noStrike" cap="none">
                        <a:latin typeface="Calibri"/>
                        <a:ea typeface="Calibri"/>
                        <a:cs typeface="Calibri"/>
                        <a:sym typeface="Calibri"/>
                      </a:endParaRPr>
                    </a:p>
                    <a:p>
                      <a:pPr marL="67945" marR="6159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convivían o se enfrentaban al tratar de controlar  recursos y rutas comerciales.</a:t>
                      </a:r>
                      <a:endParaRPr sz="1200" u="none" strike="noStrike" cap="none">
                        <a:latin typeface="Calibri"/>
                        <a:ea typeface="Calibri"/>
                        <a:cs typeface="Calibri"/>
                        <a:sym typeface="Calibri"/>
                      </a:endParaRPr>
                    </a:p>
                    <a:p>
                      <a:pPr marL="67945" marR="0" lvl="0" indent="0" algn="l" rtl="0">
                        <a:lnSpc>
                          <a:spcPct val="100000"/>
                        </a:lnSpc>
                        <a:spcBef>
                          <a:spcPts val="35"/>
                        </a:spcBef>
                        <a:spcAft>
                          <a:spcPts val="0"/>
                        </a:spcAft>
                        <a:buSzPts val="1200"/>
                        <a:buFont typeface="Calibri"/>
                        <a:buNone/>
                      </a:pP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749750">
                <a:tc>
                  <a:txBody>
                    <a:bodyPr/>
                    <a:lstStyle/>
                    <a:p>
                      <a:pPr marL="0" marR="67310" lvl="0" indent="0" algn="ctr"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Civilizaciones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103504"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Los reinos indígenas</a:t>
                      </a:r>
                      <a:endParaRPr sz="1200" u="none" strike="noStrike" cap="none">
                        <a:latin typeface="Calibri"/>
                        <a:ea typeface="Calibri"/>
                        <a:cs typeface="Calibri"/>
                        <a:sym typeface="Calibri"/>
                      </a:endParaRPr>
                    </a:p>
                    <a:p>
                      <a:pPr marL="68580" marR="6032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en vísperas de la  Conquista española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173355" marR="0" lvl="0" indent="-105409" algn="l"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Reflexiona sobre las diferencias culturales</a:t>
                      </a:r>
                      <a:endParaRPr sz="1200" u="none" strike="noStrike" cap="none">
                        <a:latin typeface="Calibri"/>
                        <a:ea typeface="Calibri"/>
                        <a:cs typeface="Calibri"/>
                        <a:sym typeface="Calibri"/>
                      </a:endParaRPr>
                    </a:p>
                    <a:p>
                      <a:pPr marL="68580" marR="6286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entre españoles e indígenas en la época de  la Conquista.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just"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Identificar hechos históricos ocurridos en Europa y</a:t>
                      </a:r>
                      <a:endParaRPr sz="1200" u="none" strike="noStrike" cap="none">
                        <a:latin typeface="Calibri"/>
                        <a:ea typeface="Calibri"/>
                        <a:cs typeface="Calibri"/>
                        <a:sym typeface="Calibri"/>
                      </a:endParaRPr>
                    </a:p>
                    <a:p>
                      <a:pPr marL="67945" marR="60325"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América antes y durante los viajes de exploración, así  como reconocer la relación entre la defensa de la  religión cristiana y el proceso de Conquista española.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560"/>
        <p:cNvGrpSpPr/>
        <p:nvPr/>
      </p:nvGrpSpPr>
      <p:grpSpPr>
        <a:xfrm>
          <a:off x="0" y="0"/>
          <a:ext cx="0" cy="0"/>
          <a:chOff x="0" y="0"/>
          <a:chExt cx="0" cy="0"/>
        </a:xfrm>
      </p:grpSpPr>
      <p:graphicFrame>
        <p:nvGraphicFramePr>
          <p:cNvPr id="561" name="Google Shape;561;p38"/>
          <p:cNvGraphicFramePr/>
          <p:nvPr/>
        </p:nvGraphicFramePr>
        <p:xfrm>
          <a:off x="891539" y="961897"/>
          <a:ext cx="3000000" cy="3000000"/>
        </p:xfrm>
        <a:graphic>
          <a:graphicData uri="http://schemas.openxmlformats.org/drawingml/2006/table">
            <a:tbl>
              <a:tblPr>
                <a:noFill/>
                <a:tableStyleId>{D24F70D1-5836-41D9-9953-D54A523C527F}</a:tableStyleId>
              </a:tblPr>
              <a:tblGrid>
                <a:gridCol w="1031875">
                  <a:extLst>
                    <a:ext uri="{9D8B030D-6E8A-4147-A177-3AD203B41FA5}">
                      <a16:colId xmlns:a16="http://schemas.microsoft.com/office/drawing/2014/main" val="20000"/>
                    </a:ext>
                  </a:extLst>
                </a:gridCol>
                <a:gridCol w="1419225">
                  <a:extLst>
                    <a:ext uri="{9D8B030D-6E8A-4147-A177-3AD203B41FA5}">
                      <a16:colId xmlns:a16="http://schemas.microsoft.com/office/drawing/2014/main" val="20001"/>
                    </a:ext>
                  </a:extLst>
                </a:gridCol>
                <a:gridCol w="2807325">
                  <a:extLst>
                    <a:ext uri="{9D8B030D-6E8A-4147-A177-3AD203B41FA5}">
                      <a16:colId xmlns:a16="http://schemas.microsoft.com/office/drawing/2014/main" val="20002"/>
                    </a:ext>
                  </a:extLst>
                </a:gridCol>
                <a:gridCol w="3446150">
                  <a:extLst>
                    <a:ext uri="{9D8B030D-6E8A-4147-A177-3AD203B41FA5}">
                      <a16:colId xmlns:a16="http://schemas.microsoft.com/office/drawing/2014/main" val="20003"/>
                    </a:ext>
                  </a:extLst>
                </a:gridCol>
              </a:tblGrid>
              <a:tr h="377950">
                <a:tc>
                  <a:txBody>
                    <a:bodyPr/>
                    <a:lstStyle/>
                    <a:p>
                      <a:pPr marL="0" marR="0" lvl="0" indent="0" algn="l" rtl="0">
                        <a:lnSpc>
                          <a:spcPct val="100000"/>
                        </a:lnSpc>
                        <a:spcBef>
                          <a:spcPts val="0"/>
                        </a:spcBef>
                        <a:spcAft>
                          <a:spcPts val="0"/>
                        </a:spcAft>
                        <a:buSzPts val="1100"/>
                        <a:buFont typeface="Calibri"/>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0" marR="0" lvl="0" indent="0" algn="l" rtl="0">
                        <a:lnSpc>
                          <a:spcPct val="100000"/>
                        </a:lnSpc>
                        <a:spcBef>
                          <a:spcPts val="0"/>
                        </a:spcBef>
                        <a:spcAft>
                          <a:spcPts val="0"/>
                        </a:spcAft>
                        <a:buSzPts val="1100"/>
                        <a:buFont typeface="Calibri"/>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208279" marR="0" lvl="0" indent="-140335" algn="l"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Reconoce la existencia de una relación</a:t>
                      </a:r>
                      <a:endParaRPr sz="1200" u="none" strike="noStrike" cap="none">
                        <a:latin typeface="Calibri"/>
                        <a:ea typeface="Calibri"/>
                        <a:cs typeface="Calibri"/>
                        <a:sym typeface="Calibri"/>
                      </a:endParaRPr>
                    </a:p>
                    <a:p>
                      <a:pPr marL="68580"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entre la política, la guerra y la religión.</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0"/>
                  </a:ext>
                </a:extLst>
              </a:tr>
              <a:tr h="74980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Civilizaciones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Los reinos indígenas</a:t>
                      </a:r>
                      <a:endParaRPr sz="1200" u="none" strike="noStrike" cap="none">
                        <a:latin typeface="Calibri"/>
                        <a:ea typeface="Calibri"/>
                        <a:cs typeface="Calibri"/>
                        <a:sym typeface="Calibri"/>
                      </a:endParaRPr>
                    </a:p>
                    <a:p>
                      <a:pPr marL="68580" marR="6032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en vísperas de la  Conquista española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103504"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Reflexiona sobre las diferencias culturales</a:t>
                      </a:r>
                      <a:endParaRPr sz="1200" u="none" strike="noStrike" cap="none">
                        <a:latin typeface="Calibri"/>
                        <a:ea typeface="Calibri"/>
                        <a:cs typeface="Calibri"/>
                        <a:sym typeface="Calibri"/>
                      </a:endParaRPr>
                    </a:p>
                    <a:p>
                      <a:pPr marL="68580" marR="6286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entre españoles e indígenas en la época de  la Conquista.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Reconocer	los principales	acontecimientos del</a:t>
                      </a:r>
                      <a:endParaRPr sz="1200" u="none" strike="noStrike" cap="none">
                        <a:latin typeface="Calibri"/>
                        <a:ea typeface="Calibri"/>
                        <a:cs typeface="Calibri"/>
                        <a:sym typeface="Calibri"/>
                      </a:endParaRPr>
                    </a:p>
                    <a:p>
                      <a:pPr marL="67945" marR="6159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proceso de Conquista de México Tenochtitlan y  analizar algunos factores que los determinaron.  </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1867275">
                <a:tc>
                  <a:txBody>
                    <a:bodyPr/>
                    <a:lstStyle/>
                    <a:p>
                      <a:pPr marL="68580"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Formación del</a:t>
                      </a:r>
                      <a:endParaRPr sz="1200" u="none" strike="noStrike" cap="none">
                        <a:latin typeface="Calibri"/>
                        <a:ea typeface="Calibri"/>
                        <a:cs typeface="Calibri"/>
                        <a:sym typeface="Calibri"/>
                      </a:endParaRPr>
                    </a:p>
                    <a:p>
                      <a:pPr marL="68580" marR="38354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mundo  moderno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Política	e</a:t>
                      </a:r>
                      <a:endParaRPr sz="1200" u="none" strike="noStrike" cap="none">
                        <a:latin typeface="Calibri"/>
                        <a:ea typeface="Calibri"/>
                        <a:cs typeface="Calibri"/>
                        <a:sym typeface="Calibri"/>
                      </a:endParaRPr>
                    </a:p>
                    <a:p>
                      <a:pPr marL="68580" marR="59689"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instituciones	del  Virreinato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62864" lvl="0" indent="-68580" algn="just" rtl="0">
                        <a:lnSpc>
                          <a:spcPct val="122500"/>
                        </a:lnSpc>
                        <a:spcBef>
                          <a:spcPts val="0"/>
                        </a:spcBef>
                        <a:spcAft>
                          <a:spcPts val="0"/>
                        </a:spcAft>
                        <a:buSzPts val="1200"/>
                        <a:buFont typeface="Calibri"/>
                        <a:buChar char="•"/>
                      </a:pPr>
                      <a:r>
                        <a:rPr lang="en-US" sz="1200" u="none" strike="noStrike" cap="none">
                          <a:latin typeface="Calibri"/>
                          <a:ea typeface="Calibri"/>
                          <a:cs typeface="Calibri"/>
                          <a:sym typeface="Calibri"/>
                        </a:rPr>
                        <a:t>Identifica las instancias de la autoridad  española, virrey, audiencia, corregidores.</a:t>
                      </a:r>
                      <a:endParaRPr sz="1200" u="none" strike="noStrike" cap="none">
                        <a:latin typeface="Calibri"/>
                        <a:ea typeface="Calibri"/>
                        <a:cs typeface="Calibri"/>
                        <a:sym typeface="Calibri"/>
                      </a:endParaRPr>
                    </a:p>
                    <a:p>
                      <a:pPr marL="186690" marR="0" lvl="0" indent="-118744" algn="just"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Reconoce las instituciones y prácticas de</a:t>
                      </a:r>
                      <a:endParaRPr sz="1200" u="none" strike="noStrike" cap="none">
                        <a:latin typeface="Calibri"/>
                        <a:ea typeface="Calibri"/>
                        <a:cs typeface="Calibri"/>
                        <a:sym typeface="Calibri"/>
                      </a:endParaRPr>
                    </a:p>
                    <a:p>
                      <a:pPr marL="68580" marR="62230"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tipo colonial que organizaron la economía  del virreinato, encomienda, repartimiento,  tributo, mercedes de tierras, reales de  minas.</a:t>
                      </a:r>
                      <a:endParaRPr sz="1200" u="none" strike="noStrike" cap="none">
                        <a:latin typeface="Calibri"/>
                        <a:ea typeface="Calibri"/>
                        <a:cs typeface="Calibri"/>
                        <a:sym typeface="Calibri"/>
                      </a:endParaRPr>
                    </a:p>
                    <a:p>
                      <a:pPr marL="68580" marR="62230" lvl="0" indent="-68580" algn="just" rtl="0">
                        <a:lnSpc>
                          <a:spcPct val="101699"/>
                        </a:lnSpc>
                        <a:spcBef>
                          <a:spcPts val="0"/>
                        </a:spcBef>
                        <a:spcAft>
                          <a:spcPts val="0"/>
                        </a:spcAft>
                        <a:buSzPts val="1200"/>
                        <a:buFont typeface="Calibri"/>
                        <a:buChar char="•"/>
                      </a:pPr>
                      <a:r>
                        <a:rPr lang="en-US" sz="1200" u="none" strike="noStrike" cap="none">
                          <a:latin typeface="Calibri"/>
                          <a:ea typeface="Calibri"/>
                          <a:cs typeface="Calibri"/>
                          <a:sym typeface="Calibri"/>
                        </a:rPr>
                        <a:t>Reconoce la importancia de los cabildos  de las ciudades de españoles y de los  “pueblos de indios”.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Reconocer	la organización administrative y</a:t>
                      </a:r>
                      <a:endParaRPr sz="1200" u="none" strike="noStrike" cap="none">
                        <a:latin typeface="Calibri"/>
                        <a:ea typeface="Calibri"/>
                        <a:cs typeface="Calibri"/>
                        <a:sym typeface="Calibri"/>
                      </a:endParaRPr>
                    </a:p>
                    <a:p>
                      <a:pPr marL="67945" marR="53594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económica del Virreinato de la Nueva España.  </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1309375">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Formación del</a:t>
                      </a:r>
                      <a:endParaRPr sz="1200" u="none" strike="noStrike" cap="none">
                        <a:latin typeface="Calibri"/>
                        <a:ea typeface="Calibri"/>
                        <a:cs typeface="Calibri"/>
                        <a:sym typeface="Calibri"/>
                      </a:endParaRPr>
                    </a:p>
                    <a:p>
                      <a:pPr marL="68580" marR="383540"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mundo  moderno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El complejo minería-</a:t>
                      </a:r>
                      <a:endParaRPr sz="1200" u="none" strike="noStrike" cap="none">
                        <a:latin typeface="Calibri"/>
                        <a:ea typeface="Calibri"/>
                        <a:cs typeface="Calibri"/>
                        <a:sym typeface="Calibri"/>
                      </a:endParaRPr>
                    </a:p>
                    <a:p>
                      <a:pPr marL="68580" marR="672465"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ganadería-  agricultura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191770" marR="0" lvl="0" indent="-123825" algn="just"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Reconoce el impacto de la minería en el</a:t>
                      </a:r>
                      <a:endParaRPr sz="1200" u="none" strike="noStrike" cap="none">
                        <a:latin typeface="Calibri"/>
                        <a:ea typeface="Calibri"/>
                        <a:cs typeface="Calibri"/>
                        <a:sym typeface="Calibri"/>
                      </a:endParaRPr>
                    </a:p>
                    <a:p>
                      <a:pPr marL="68580" marR="0" lvl="0" indent="0" algn="just" rtl="0">
                        <a:lnSpc>
                          <a:spcPct val="100000"/>
                        </a:lnSpc>
                        <a:spcBef>
                          <a:spcPts val="35"/>
                        </a:spcBef>
                        <a:spcAft>
                          <a:spcPts val="0"/>
                        </a:spcAft>
                        <a:buSzPts val="1200"/>
                        <a:buFont typeface="Calibri"/>
                        <a:buNone/>
                      </a:pPr>
                      <a:r>
                        <a:rPr lang="en-US" sz="1200" u="none" strike="noStrike" cap="none">
                          <a:latin typeface="Calibri"/>
                          <a:ea typeface="Calibri"/>
                          <a:cs typeface="Calibri"/>
                          <a:sym typeface="Calibri"/>
                        </a:rPr>
                        <a:t>desarrollo de la Nueva España.</a:t>
                      </a:r>
                      <a:endParaRPr sz="1200" u="none" strike="noStrike" cap="none">
                        <a:latin typeface="Calibri"/>
                        <a:ea typeface="Calibri"/>
                        <a:cs typeface="Calibri"/>
                        <a:sym typeface="Calibri"/>
                      </a:endParaRPr>
                    </a:p>
                    <a:p>
                      <a:pPr marL="68580" marR="62230" lvl="0" indent="-68580" algn="just" rtl="0">
                        <a:lnSpc>
                          <a:spcPct val="101699"/>
                        </a:lnSpc>
                        <a:spcBef>
                          <a:spcPts val="0"/>
                        </a:spcBef>
                        <a:spcAft>
                          <a:spcPts val="0"/>
                        </a:spcAft>
                        <a:buSzPts val="1200"/>
                        <a:buFont typeface="Calibri"/>
                        <a:buChar char="•"/>
                      </a:pPr>
                      <a:r>
                        <a:rPr lang="en-US" sz="1200" u="none" strike="noStrike" cap="none">
                          <a:latin typeface="Calibri"/>
                          <a:ea typeface="Calibri"/>
                          <a:cs typeface="Calibri"/>
                          <a:sym typeface="Calibri"/>
                        </a:rPr>
                        <a:t>Analiza la formación de áreas productoras  de grano y cría de ganado y su relación con  los centros mineros.</a:t>
                      </a:r>
                      <a:endParaRPr sz="1200" u="none" strike="noStrike" cap="none">
                        <a:latin typeface="Calibri"/>
                        <a:ea typeface="Calibri"/>
                        <a:cs typeface="Calibri"/>
                        <a:sym typeface="Calibri"/>
                      </a:endParaRPr>
                    </a:p>
                    <a:p>
                      <a:pPr marL="68580" marR="62230" lvl="0" indent="-68580" algn="just" rtl="0">
                        <a:lnSpc>
                          <a:spcPct val="101699"/>
                        </a:lnSpc>
                        <a:spcBef>
                          <a:spcPts val="0"/>
                        </a:spcBef>
                        <a:spcAft>
                          <a:spcPts val="0"/>
                        </a:spcAft>
                        <a:buSzPts val="1200"/>
                        <a:buFont typeface="Calibri"/>
                        <a:buChar char="•"/>
                      </a:pPr>
                      <a:r>
                        <a:rPr lang="en-US" sz="1200" u="none" strike="noStrike" cap="none">
                          <a:latin typeface="Calibri"/>
                          <a:ea typeface="Calibri"/>
                          <a:cs typeface="Calibri"/>
                          <a:sym typeface="Calibri"/>
                        </a:rPr>
                        <a:t>Identifica las ciudades de españoles como  centros del sistema económico colonial.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Reconocer la   transformación que sufrieron las</a:t>
                      </a:r>
                      <a:endParaRPr sz="1200" u="none" strike="noStrike" cap="none">
                        <a:latin typeface="Calibri"/>
                        <a:ea typeface="Calibri"/>
                        <a:cs typeface="Calibri"/>
                        <a:sym typeface="Calibri"/>
                      </a:endParaRPr>
                    </a:p>
                    <a:p>
                      <a:pPr marL="67945" marR="60960"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actividades económicas a partir de la consolidación de  la Nueva España.</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937650">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Formación del</a:t>
                      </a:r>
                      <a:endParaRPr sz="1200" u="none" strike="noStrike" cap="none">
                        <a:latin typeface="Calibri"/>
                        <a:ea typeface="Calibri"/>
                        <a:cs typeface="Calibri"/>
                        <a:sym typeface="Calibri"/>
                      </a:endParaRPr>
                    </a:p>
                    <a:p>
                      <a:pPr marL="68580" marR="383540" lvl="0" indent="0" algn="l" rtl="0">
                        <a:lnSpc>
                          <a:spcPct val="122500"/>
                        </a:lnSpc>
                        <a:spcBef>
                          <a:spcPts val="45"/>
                        </a:spcBef>
                        <a:spcAft>
                          <a:spcPts val="0"/>
                        </a:spcAft>
                        <a:buSzPts val="1200"/>
                        <a:buFont typeface="Calibri"/>
                        <a:buNone/>
                      </a:pPr>
                      <a:r>
                        <a:rPr lang="en-US" sz="1200" u="none" strike="noStrike" cap="none">
                          <a:latin typeface="Calibri"/>
                          <a:ea typeface="Calibri"/>
                          <a:cs typeface="Calibri"/>
                          <a:sym typeface="Calibri"/>
                        </a:rPr>
                        <a:t>mundo  moderno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El complejo minería-</a:t>
                      </a:r>
                      <a:endParaRPr sz="1200" u="none" strike="noStrike" cap="none">
                        <a:latin typeface="Calibri"/>
                        <a:ea typeface="Calibri"/>
                        <a:cs typeface="Calibri"/>
                        <a:sym typeface="Calibri"/>
                      </a:endParaRPr>
                    </a:p>
                    <a:p>
                      <a:pPr marL="68580" marR="672465" lvl="0" indent="0" algn="l" rtl="0">
                        <a:lnSpc>
                          <a:spcPct val="122500"/>
                        </a:lnSpc>
                        <a:spcBef>
                          <a:spcPts val="45"/>
                        </a:spcBef>
                        <a:spcAft>
                          <a:spcPts val="0"/>
                        </a:spcAft>
                        <a:buSzPts val="1200"/>
                        <a:buFont typeface="Calibri"/>
                        <a:buNone/>
                      </a:pPr>
                      <a:r>
                        <a:rPr lang="en-US" sz="1200" u="none" strike="noStrike" cap="none">
                          <a:latin typeface="Calibri"/>
                          <a:ea typeface="Calibri"/>
                          <a:cs typeface="Calibri"/>
                          <a:sym typeface="Calibri"/>
                        </a:rPr>
                        <a:t>ganadería-  agricultura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Identifica las ciudades de españoles como</a:t>
                      </a:r>
                      <a:endParaRPr sz="1200" u="none" strike="noStrike" cap="none">
                        <a:latin typeface="Calibri"/>
                        <a:ea typeface="Calibri"/>
                        <a:cs typeface="Calibri"/>
                        <a:sym typeface="Calibri"/>
                      </a:endParaRPr>
                    </a:p>
                    <a:p>
                      <a:pPr marL="68580"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centros de sistema económico colonial.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Conocer	diversos aspectos de la sociedad</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novohispana, las formas de diferenciación social, así</a:t>
                      </a:r>
                      <a:endParaRPr sz="1200" u="none" strike="noStrike" cap="none">
                        <a:latin typeface="Calibri"/>
                        <a:ea typeface="Calibri"/>
                        <a:cs typeface="Calibri"/>
                        <a:sym typeface="Calibri"/>
                      </a:endParaRPr>
                    </a:p>
                    <a:p>
                      <a:pPr marL="67945" marR="62864" lvl="0" indent="0" algn="l" rtl="0">
                        <a:lnSpc>
                          <a:spcPct val="101699"/>
                        </a:lnSpc>
                        <a:spcBef>
                          <a:spcPts val="5"/>
                        </a:spcBef>
                        <a:spcAft>
                          <a:spcPts val="0"/>
                        </a:spcAft>
                        <a:buSzPts val="1200"/>
                        <a:buFont typeface="Calibri"/>
                        <a:buNone/>
                      </a:pPr>
                      <a:r>
                        <a:rPr lang="en-US" sz="1200" u="none" strike="noStrike" cap="none">
                          <a:latin typeface="Calibri"/>
                          <a:ea typeface="Calibri"/>
                          <a:cs typeface="Calibri"/>
                          <a:sym typeface="Calibri"/>
                        </a:rPr>
                        <a:t>como algunas características de los sectores sociales  del Virreinato.</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565"/>
        <p:cNvGrpSpPr/>
        <p:nvPr/>
      </p:nvGrpSpPr>
      <p:grpSpPr>
        <a:xfrm>
          <a:off x="0" y="0"/>
          <a:ext cx="0" cy="0"/>
          <a:chOff x="0" y="0"/>
          <a:chExt cx="0" cy="0"/>
        </a:xfrm>
      </p:grpSpPr>
      <p:graphicFrame>
        <p:nvGraphicFramePr>
          <p:cNvPr id="566" name="Google Shape;566;p39"/>
          <p:cNvGraphicFramePr/>
          <p:nvPr/>
        </p:nvGraphicFramePr>
        <p:xfrm>
          <a:off x="533399" y="961897"/>
          <a:ext cx="3000000" cy="3000000"/>
        </p:xfrm>
        <a:graphic>
          <a:graphicData uri="http://schemas.openxmlformats.org/drawingml/2006/table">
            <a:tbl>
              <a:tblPr>
                <a:noFill/>
                <a:tableStyleId>{D24F70D1-5836-41D9-9953-D54A523C527F}</a:tableStyleId>
              </a:tblPr>
              <a:tblGrid>
                <a:gridCol w="1219200">
                  <a:extLst>
                    <a:ext uri="{9D8B030D-6E8A-4147-A177-3AD203B41FA5}">
                      <a16:colId xmlns:a16="http://schemas.microsoft.com/office/drawing/2014/main" val="20000"/>
                    </a:ext>
                  </a:extLst>
                </a:gridCol>
                <a:gridCol w="1306300">
                  <a:extLst>
                    <a:ext uri="{9D8B030D-6E8A-4147-A177-3AD203B41FA5}">
                      <a16:colId xmlns:a16="http://schemas.microsoft.com/office/drawing/2014/main" val="20001"/>
                    </a:ext>
                  </a:extLst>
                </a:gridCol>
                <a:gridCol w="2934075">
                  <a:extLst>
                    <a:ext uri="{9D8B030D-6E8A-4147-A177-3AD203B41FA5}">
                      <a16:colId xmlns:a16="http://schemas.microsoft.com/office/drawing/2014/main" val="20002"/>
                    </a:ext>
                  </a:extLst>
                </a:gridCol>
                <a:gridCol w="3603775">
                  <a:extLst>
                    <a:ext uri="{9D8B030D-6E8A-4147-A177-3AD203B41FA5}">
                      <a16:colId xmlns:a16="http://schemas.microsoft.com/office/drawing/2014/main" val="20003"/>
                    </a:ext>
                  </a:extLst>
                </a:gridCol>
              </a:tblGrid>
              <a:tr h="198125">
                <a:tc gridSpan="4">
                  <a:txBody>
                    <a:bodyPr/>
                    <a:lstStyle/>
                    <a:p>
                      <a:pPr marL="1270" marR="0" lvl="0" indent="0" algn="ctr" rtl="0">
                        <a:lnSpc>
                          <a:spcPct val="119166"/>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TRIMESTRE III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718820"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1121410"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1123575">
                <a:tc>
                  <a:txBody>
                    <a:bodyPr/>
                    <a:lstStyle/>
                    <a:p>
                      <a:pPr marL="68580" marR="0" lvl="0" indent="0" algn="l" rtl="0">
                        <a:lnSpc>
                          <a:spcPct val="117083"/>
                        </a:lnSpc>
                        <a:spcBef>
                          <a:spcPts val="0"/>
                        </a:spcBef>
                        <a:spcAft>
                          <a:spcPts val="0"/>
                        </a:spcAft>
                        <a:buSzPts val="1200"/>
                        <a:buFont typeface="Calibri"/>
                        <a:buNone/>
                      </a:pPr>
                      <a:r>
                        <a:rPr lang="en-US" sz="1200" b="0" u="none" strike="noStrike" cap="none">
                          <a:latin typeface="Calibri"/>
                          <a:ea typeface="Calibri"/>
                          <a:cs typeface="Calibri"/>
                          <a:sym typeface="Calibri"/>
                        </a:rPr>
                        <a:t>Formación</a:t>
                      </a:r>
                      <a:endParaRPr sz="1200" b="0" u="none" strike="noStrike" cap="none">
                        <a:latin typeface="Calibri"/>
                        <a:ea typeface="Calibri"/>
                        <a:cs typeface="Calibri"/>
                        <a:sym typeface="Calibri"/>
                      </a:endParaRPr>
                    </a:p>
                    <a:p>
                      <a:pPr marL="68580" marR="60325" lvl="0" indent="0" algn="l" rtl="0">
                        <a:lnSpc>
                          <a:spcPct val="101699"/>
                        </a:lnSpc>
                        <a:spcBef>
                          <a:spcPts val="0"/>
                        </a:spcBef>
                        <a:spcAft>
                          <a:spcPts val="0"/>
                        </a:spcAft>
                        <a:buSzPts val="1200"/>
                        <a:buFont typeface="Calibri"/>
                        <a:buNone/>
                      </a:pPr>
                      <a:r>
                        <a:rPr lang="en-US" sz="1200" b="0" u="none" strike="noStrike" cap="none">
                          <a:latin typeface="Calibri"/>
                          <a:ea typeface="Calibri"/>
                          <a:cs typeface="Calibri"/>
                          <a:sym typeface="Calibri"/>
                        </a:rPr>
                        <a:t>Del mundo  moderno</a:t>
                      </a:r>
                      <a:endParaRPr sz="1200" b="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Panorama	del</a:t>
                      </a:r>
                      <a:endParaRPr sz="1200" u="none" strike="noStrike" cap="none">
                        <a:latin typeface="Calibri"/>
                        <a:ea typeface="Calibri"/>
                        <a:cs typeface="Calibri"/>
                        <a:sym typeface="Calibri"/>
                      </a:endParaRPr>
                    </a:p>
                    <a:p>
                      <a:pPr marL="6794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periodo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250825" marR="0" lvl="0" indent="-183515" algn="just"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Reconoce los   principales procesos y</a:t>
                      </a:r>
                      <a:endParaRPr sz="1200" u="none" strike="noStrike" cap="none">
                        <a:latin typeface="Calibri"/>
                        <a:ea typeface="Calibri"/>
                        <a:cs typeface="Calibri"/>
                        <a:sym typeface="Calibri"/>
                      </a:endParaRPr>
                    </a:p>
                    <a:p>
                      <a:pPr marL="67945" marR="61594"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hechos históricos del virreinato y los ubica  en tiempo y espacio.</a:t>
                      </a:r>
                      <a:endParaRPr sz="1200" u="none" strike="noStrike" cap="none">
                        <a:latin typeface="Calibri"/>
                        <a:ea typeface="Calibri"/>
                        <a:cs typeface="Calibri"/>
                        <a:sym typeface="Calibri"/>
                      </a:endParaRPr>
                    </a:p>
                    <a:p>
                      <a:pPr marL="67945" marR="60960" lvl="0" indent="-67945" algn="just" rtl="0">
                        <a:lnSpc>
                          <a:spcPct val="101800"/>
                        </a:lnSpc>
                        <a:spcBef>
                          <a:spcPts val="10"/>
                        </a:spcBef>
                        <a:spcAft>
                          <a:spcPts val="0"/>
                        </a:spcAft>
                        <a:buSzPts val="1200"/>
                        <a:buFont typeface="Calibri"/>
                        <a:buChar char="•"/>
                      </a:pPr>
                      <a:r>
                        <a:rPr lang="en-US" sz="1200" u="none" strike="noStrike" cap="none">
                          <a:latin typeface="Calibri"/>
                          <a:ea typeface="Calibri"/>
                          <a:cs typeface="Calibri"/>
                          <a:sym typeface="Calibri"/>
                        </a:rPr>
                        <a:t>Identifica los conceptos de conquista,  colonización, virreinato, pueblo de indios,  cabildo, real audiencia.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Reconocer y ubicar en el tiempo y en el espacio los</a:t>
                      </a:r>
                      <a:endParaRPr sz="1200" u="none" strike="noStrike" cap="none">
                        <a:latin typeface="Calibri"/>
                        <a:ea typeface="Calibri"/>
                        <a:cs typeface="Calibri"/>
                        <a:sym typeface="Calibri"/>
                      </a:endParaRPr>
                    </a:p>
                    <a:p>
                      <a:pPr marL="67945" marR="958214"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principales procesos de la historia de la  Nueva España entre 1750 y 1810.</a:t>
                      </a:r>
                      <a:endParaRPr sz="1200" u="none" strike="noStrike" cap="none">
                        <a:latin typeface="Calibri"/>
                        <a:ea typeface="Calibri"/>
                        <a:cs typeface="Calibri"/>
                        <a:sym typeface="Calibri"/>
                      </a:endParaRPr>
                    </a:p>
                    <a:p>
                      <a:pPr marL="67945" marR="0" lvl="0" indent="0" algn="l" rtl="0">
                        <a:lnSpc>
                          <a:spcPct val="100000"/>
                        </a:lnSpc>
                        <a:spcBef>
                          <a:spcPts val="35"/>
                        </a:spcBef>
                        <a:spcAft>
                          <a:spcPts val="0"/>
                        </a:spcAft>
                        <a:buSzPts val="1200"/>
                        <a:buFont typeface="Calibri"/>
                        <a:buNone/>
                      </a:pP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935725">
                <a:tc>
                  <a:txBody>
                    <a:bodyPr/>
                    <a:lstStyle/>
                    <a:p>
                      <a:pPr marL="68580" marR="0" lvl="0" indent="0" algn="l" rtl="0">
                        <a:lnSpc>
                          <a:spcPct val="117083"/>
                        </a:lnSpc>
                        <a:spcBef>
                          <a:spcPts val="0"/>
                        </a:spcBef>
                        <a:spcAft>
                          <a:spcPts val="0"/>
                        </a:spcAft>
                        <a:buSzPts val="1200"/>
                        <a:buFont typeface="Calibri"/>
                        <a:buNone/>
                      </a:pPr>
                      <a:r>
                        <a:rPr lang="en-US" sz="1200" b="0" u="none" strike="noStrike" cap="none">
                          <a:latin typeface="Calibri"/>
                          <a:ea typeface="Calibri"/>
                          <a:cs typeface="Calibri"/>
                          <a:sym typeface="Calibri"/>
                        </a:rPr>
                        <a:t>Formación</a:t>
                      </a:r>
                      <a:endParaRPr sz="1200" b="0" u="none" strike="noStrike" cap="none">
                        <a:latin typeface="Calibri"/>
                        <a:ea typeface="Calibri"/>
                        <a:cs typeface="Calibri"/>
                        <a:sym typeface="Calibri"/>
                      </a:endParaRPr>
                    </a:p>
                    <a:p>
                      <a:pPr marL="68580" marR="60325" lvl="0" indent="0" algn="l" rtl="0">
                        <a:lnSpc>
                          <a:spcPct val="101699"/>
                        </a:lnSpc>
                        <a:spcBef>
                          <a:spcPts val="0"/>
                        </a:spcBef>
                        <a:spcAft>
                          <a:spcPts val="0"/>
                        </a:spcAft>
                        <a:buSzPts val="1200"/>
                        <a:buFont typeface="Calibri"/>
                        <a:buNone/>
                      </a:pPr>
                      <a:r>
                        <a:rPr lang="en-US" sz="1200" b="0" u="none" strike="noStrike" cap="none">
                          <a:latin typeface="Calibri"/>
                          <a:ea typeface="Calibri"/>
                          <a:cs typeface="Calibri"/>
                          <a:sym typeface="Calibri"/>
                        </a:rPr>
                        <a:t>Del mundo  moderno</a:t>
                      </a:r>
                      <a:endParaRPr sz="1200" b="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Política	e</a:t>
                      </a:r>
                      <a:endParaRPr sz="1200" u="none" strike="noStrike" cap="none">
                        <a:latin typeface="Calibri"/>
                        <a:ea typeface="Calibri"/>
                        <a:cs typeface="Calibri"/>
                        <a:sym typeface="Calibri"/>
                      </a:endParaRPr>
                    </a:p>
                    <a:p>
                      <a:pPr marL="67945" marR="59689"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instituciones	del  Virreinato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208279" marR="0" lvl="0" indent="-140970" algn="just"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Identifica las instancias de la autoridad</a:t>
                      </a:r>
                      <a:endParaRPr sz="1200" u="none" strike="noStrike" cap="none">
                        <a:latin typeface="Calibri"/>
                        <a:ea typeface="Calibri"/>
                        <a:cs typeface="Calibri"/>
                        <a:sym typeface="Calibri"/>
                      </a:endParaRPr>
                    </a:p>
                    <a:p>
                      <a:pPr marL="67945" marR="0" lvl="0" indent="0" algn="just"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española, virrey, audiencia, corregidores.</a:t>
                      </a:r>
                      <a:endParaRPr sz="1200" u="none" strike="noStrike" cap="none">
                        <a:latin typeface="Calibri"/>
                        <a:ea typeface="Calibri"/>
                        <a:cs typeface="Calibri"/>
                        <a:sym typeface="Calibri"/>
                      </a:endParaRPr>
                    </a:p>
                    <a:p>
                      <a:pPr marL="67945" marR="60325" lvl="0" indent="-67945" algn="just" rtl="0">
                        <a:lnSpc>
                          <a:spcPct val="101699"/>
                        </a:lnSpc>
                        <a:spcBef>
                          <a:spcPts val="0"/>
                        </a:spcBef>
                        <a:spcAft>
                          <a:spcPts val="0"/>
                        </a:spcAft>
                        <a:buSzPts val="1200"/>
                        <a:buFont typeface="Calibri"/>
                        <a:buChar char="•"/>
                      </a:pPr>
                      <a:r>
                        <a:rPr lang="en-US" sz="1200" u="none" strike="noStrike" cap="none">
                          <a:latin typeface="Calibri"/>
                          <a:ea typeface="Calibri"/>
                          <a:cs typeface="Calibri"/>
                          <a:sym typeface="Calibri"/>
                        </a:rPr>
                        <a:t>Reconoce la importancia de los cabildos  de las ciudades de españoles y de los  “pueblos de indios”.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Reconocer	las	modificaciones	políticas,</a:t>
                      </a:r>
                      <a:endParaRPr sz="1200" u="none" strike="noStrike" cap="none">
                        <a:latin typeface="Calibri"/>
                        <a:ea typeface="Calibri"/>
                        <a:cs typeface="Calibri"/>
                        <a:sym typeface="Calibri"/>
                      </a:endParaRPr>
                    </a:p>
                    <a:p>
                      <a:pPr marL="67945" marR="18732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administrativas y económicas ocurridas en la Nueva  España durante el siglo XVIII.</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751575">
                <a:tc>
                  <a:txBody>
                    <a:bodyPr/>
                    <a:lstStyle/>
                    <a:p>
                      <a:pPr marL="68580" marR="0" lvl="0" indent="0" algn="l" rtl="0">
                        <a:lnSpc>
                          <a:spcPct val="117083"/>
                        </a:lnSpc>
                        <a:spcBef>
                          <a:spcPts val="0"/>
                        </a:spcBef>
                        <a:spcAft>
                          <a:spcPts val="0"/>
                        </a:spcAft>
                        <a:buSzPts val="1200"/>
                        <a:buFont typeface="Calibri"/>
                        <a:buNone/>
                      </a:pPr>
                      <a:r>
                        <a:rPr lang="en-US" sz="1200" b="0" u="none" strike="noStrike" cap="none">
                          <a:latin typeface="Calibri"/>
                          <a:ea typeface="Calibri"/>
                          <a:cs typeface="Calibri"/>
                          <a:sym typeface="Calibri"/>
                        </a:rPr>
                        <a:t>Formation</a:t>
                      </a:r>
                      <a:endParaRPr sz="1200" b="0" u="none" strike="noStrike" cap="none">
                        <a:latin typeface="Calibri"/>
                        <a:ea typeface="Calibri"/>
                        <a:cs typeface="Calibri"/>
                        <a:sym typeface="Calibri"/>
                      </a:endParaRPr>
                    </a:p>
                    <a:p>
                      <a:pPr marL="68580" marR="60325" lvl="0" indent="0" algn="l" rtl="0">
                        <a:lnSpc>
                          <a:spcPct val="101699"/>
                        </a:lnSpc>
                        <a:spcBef>
                          <a:spcPts val="10"/>
                        </a:spcBef>
                        <a:spcAft>
                          <a:spcPts val="0"/>
                        </a:spcAft>
                        <a:buSzPts val="1200"/>
                        <a:buFont typeface="Calibri"/>
                        <a:buNone/>
                      </a:pPr>
                      <a:r>
                        <a:rPr lang="en-US" sz="1200" b="0" u="none" strike="noStrike" cap="none">
                          <a:latin typeface="Calibri"/>
                          <a:ea typeface="Calibri"/>
                          <a:cs typeface="Calibri"/>
                          <a:sym typeface="Calibri"/>
                        </a:rPr>
                        <a:t>Del mundo  moderno</a:t>
                      </a:r>
                      <a:endParaRPr sz="1200" b="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El patrimonio</a:t>
                      </a:r>
                      <a:endParaRPr sz="1200" u="none" strike="noStrike" cap="none">
                        <a:latin typeface="Calibri"/>
                        <a:ea typeface="Calibri"/>
                        <a:cs typeface="Calibri"/>
                        <a:sym typeface="Calibri"/>
                      </a:endParaRPr>
                    </a:p>
                    <a:p>
                      <a:pPr marL="67945" marR="60325"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cultural y artístico de  la etapa virreinal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227965" marR="0" lvl="0" indent="-160655" algn="l"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Reconoce la presencia del patrimonio</a:t>
                      </a:r>
                      <a:endParaRPr sz="1200" u="none" strike="noStrike" cap="none">
                        <a:latin typeface="Calibri"/>
                        <a:ea typeface="Calibri"/>
                        <a:cs typeface="Calibri"/>
                        <a:sym typeface="Calibri"/>
                      </a:endParaRPr>
                    </a:p>
                    <a:p>
                      <a:pPr marL="67945" marR="0" lvl="0" indent="0" algn="l" rtl="0">
                        <a:lnSpc>
                          <a:spcPct val="100000"/>
                        </a:lnSpc>
                        <a:spcBef>
                          <a:spcPts val="35"/>
                        </a:spcBef>
                        <a:spcAft>
                          <a:spcPts val="0"/>
                        </a:spcAft>
                        <a:buSzPts val="1200"/>
                        <a:buFont typeface="Calibri"/>
                        <a:buNone/>
                      </a:pPr>
                      <a:r>
                        <a:rPr lang="en-US" sz="1200" u="none" strike="noStrike" cap="none">
                          <a:latin typeface="Calibri"/>
                          <a:ea typeface="Calibri"/>
                          <a:cs typeface="Calibri"/>
                          <a:sym typeface="Calibri"/>
                        </a:rPr>
                        <a:t>arquitectónico virreinal en el México actual.</a:t>
                      </a:r>
                      <a:endParaRPr sz="1200" u="none" strike="noStrike" cap="none">
                        <a:latin typeface="Calibri"/>
                        <a:ea typeface="Calibri"/>
                        <a:cs typeface="Calibri"/>
                        <a:sym typeface="Calibri"/>
                      </a:endParaRPr>
                    </a:p>
                    <a:p>
                      <a:pPr marL="67945" marR="62230" lvl="0" indent="-67945" algn="l" rtl="0">
                        <a:lnSpc>
                          <a:spcPct val="122500"/>
                        </a:lnSpc>
                        <a:spcBef>
                          <a:spcPts val="0"/>
                        </a:spcBef>
                        <a:spcAft>
                          <a:spcPts val="0"/>
                        </a:spcAft>
                        <a:buSzPts val="1200"/>
                        <a:buFont typeface="Calibri"/>
                        <a:buChar char="•"/>
                      </a:pPr>
                      <a:r>
                        <a:rPr lang="en-US" sz="1200" u="none" strike="noStrike" cap="none">
                          <a:latin typeface="Calibri"/>
                          <a:ea typeface="Calibri"/>
                          <a:cs typeface="Calibri"/>
                          <a:sym typeface="Calibri"/>
                        </a:rPr>
                        <a:t>Valora algunas expresiones pictóricas y  literarias de la etapa virreinal.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Conocer los principales rasgos de la cultura y sociedad</a:t>
                      </a:r>
                      <a:endParaRPr sz="1200" u="none" strike="noStrike" cap="none">
                        <a:latin typeface="Calibri"/>
                        <a:ea typeface="Calibri"/>
                        <a:cs typeface="Calibri"/>
                        <a:sym typeface="Calibri"/>
                      </a:endParaRPr>
                    </a:p>
                    <a:p>
                      <a:pPr marL="67945" marR="59689" lvl="0" indent="0" algn="l" rtl="0">
                        <a:lnSpc>
                          <a:spcPct val="101699"/>
                        </a:lnSpc>
                        <a:spcBef>
                          <a:spcPts val="10"/>
                        </a:spcBef>
                        <a:spcAft>
                          <a:spcPts val="0"/>
                        </a:spcAft>
                        <a:buSzPts val="1200"/>
                        <a:buFont typeface="Calibri"/>
                        <a:buNone/>
                      </a:pPr>
                      <a:r>
                        <a:rPr lang="en-US" sz="1200" u="none" strike="noStrike" cap="none">
                          <a:latin typeface="Calibri"/>
                          <a:ea typeface="Calibri"/>
                          <a:cs typeface="Calibri"/>
                          <a:sym typeface="Calibri"/>
                        </a:rPr>
                        <a:t>novohispana	en el siglo XVIII, así como las  transformaciones que implicaron en Nueva España.  </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r h="935725">
                <a:tc>
                  <a:txBody>
                    <a:bodyPr/>
                    <a:lstStyle/>
                    <a:p>
                      <a:pPr marL="68580" marR="0" lvl="0" indent="0" algn="l" rtl="0">
                        <a:lnSpc>
                          <a:spcPct val="117083"/>
                        </a:lnSpc>
                        <a:spcBef>
                          <a:spcPts val="0"/>
                        </a:spcBef>
                        <a:spcAft>
                          <a:spcPts val="0"/>
                        </a:spcAft>
                        <a:buSzPts val="1200"/>
                        <a:buFont typeface="Calibri"/>
                        <a:buNone/>
                      </a:pPr>
                      <a:r>
                        <a:rPr lang="en-US" sz="1200" b="0" u="none" strike="noStrike" cap="none">
                          <a:latin typeface="Calibri"/>
                          <a:ea typeface="Calibri"/>
                          <a:cs typeface="Calibri"/>
                          <a:sym typeface="Calibri"/>
                        </a:rPr>
                        <a:t>Construcción</a:t>
                      </a:r>
                      <a:endParaRPr sz="1200" b="0" u="none" strike="noStrike" cap="none">
                        <a:latin typeface="Calibri"/>
                        <a:ea typeface="Calibri"/>
                        <a:cs typeface="Calibri"/>
                        <a:sym typeface="Calibri"/>
                      </a:endParaRPr>
                    </a:p>
                    <a:p>
                      <a:pPr marL="68580" marR="60960" lvl="0" indent="0" algn="l" rtl="0">
                        <a:lnSpc>
                          <a:spcPct val="101699"/>
                        </a:lnSpc>
                        <a:spcBef>
                          <a:spcPts val="0"/>
                        </a:spcBef>
                        <a:spcAft>
                          <a:spcPts val="0"/>
                        </a:spcAft>
                        <a:buSzPts val="1200"/>
                        <a:buFont typeface="Calibri"/>
                        <a:buNone/>
                      </a:pPr>
                      <a:r>
                        <a:rPr lang="en-US" sz="1200" b="0" u="none" strike="noStrike" cap="none">
                          <a:latin typeface="Calibri"/>
                          <a:ea typeface="Calibri"/>
                          <a:cs typeface="Calibri"/>
                          <a:sym typeface="Calibri"/>
                        </a:rPr>
                        <a:t>del  conocimiento  histórico</a:t>
                      </a:r>
                      <a:endParaRPr sz="1200" b="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El conocimiento</a:t>
                      </a:r>
                      <a:endParaRPr sz="1200" u="none" strike="noStrike" cap="none">
                        <a:latin typeface="Calibri"/>
                        <a:ea typeface="Calibri"/>
                        <a:cs typeface="Calibri"/>
                        <a:sym typeface="Calibri"/>
                      </a:endParaRPr>
                    </a:p>
                    <a:p>
                      <a:pPr marL="67945" marR="60960"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histórico en un país  colonizado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237490" marR="0" lvl="0" indent="-170180" algn="just"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Reflexiona sobre la relación entre la</a:t>
                      </a:r>
                      <a:endParaRPr sz="1200" u="none" strike="noStrike" cap="none">
                        <a:latin typeface="Calibri"/>
                        <a:ea typeface="Calibri"/>
                        <a:cs typeface="Calibri"/>
                        <a:sym typeface="Calibri"/>
                      </a:endParaRPr>
                    </a:p>
                    <a:p>
                      <a:pPr marL="67945" marR="0" lvl="0" indent="0" algn="just"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historia nacional y la historia mundial.</a:t>
                      </a:r>
                      <a:endParaRPr sz="1200" u="none" strike="noStrike" cap="none">
                        <a:latin typeface="Calibri"/>
                        <a:ea typeface="Calibri"/>
                        <a:cs typeface="Calibri"/>
                        <a:sym typeface="Calibri"/>
                      </a:endParaRPr>
                    </a:p>
                    <a:p>
                      <a:pPr marL="67945" marR="60960" lvl="0" indent="-67945" algn="just" rtl="0">
                        <a:lnSpc>
                          <a:spcPct val="101699"/>
                        </a:lnSpc>
                        <a:spcBef>
                          <a:spcPts val="0"/>
                        </a:spcBef>
                        <a:spcAft>
                          <a:spcPts val="0"/>
                        </a:spcAft>
                        <a:buSzPts val="1200"/>
                        <a:buFont typeface="Calibri"/>
                        <a:buChar char="•"/>
                      </a:pPr>
                      <a:r>
                        <a:rPr lang="en-US" sz="1200" u="none" strike="noStrike" cap="none">
                          <a:latin typeface="Calibri"/>
                          <a:ea typeface="Calibri"/>
                          <a:cs typeface="Calibri"/>
                          <a:sym typeface="Calibri"/>
                        </a:rPr>
                        <a:t>Analiza las razones por las que la historia  de Occidente es también parte de nuestra  historia.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Reconocer las relaciones que tuvo la Nueva España</a:t>
                      </a:r>
                      <a:endParaRPr sz="1200" u="none" strike="noStrike" cap="none">
                        <a:latin typeface="Calibri"/>
                        <a:ea typeface="Calibri"/>
                        <a:cs typeface="Calibri"/>
                        <a:sym typeface="Calibri"/>
                      </a:endParaRPr>
                    </a:p>
                    <a:p>
                      <a:pPr marL="67945" marR="59689"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con el mundo durante el siglo XVIII, antes del inicio del  movimiento de Independencia.</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5"/>
                  </a:ext>
                </a:extLst>
              </a:tr>
              <a:tr h="751725">
                <a:tc>
                  <a:txBody>
                    <a:bodyPr/>
                    <a:lstStyle/>
                    <a:p>
                      <a:pPr marL="103504" marR="0" lvl="0" indent="0" algn="l" rtl="0">
                        <a:lnSpc>
                          <a:spcPct val="117083"/>
                        </a:lnSpc>
                        <a:spcBef>
                          <a:spcPts val="0"/>
                        </a:spcBef>
                        <a:spcAft>
                          <a:spcPts val="0"/>
                        </a:spcAft>
                        <a:buSzPts val="1200"/>
                        <a:buFont typeface="Calibri"/>
                        <a:buNone/>
                      </a:pPr>
                      <a:r>
                        <a:rPr lang="en-US" sz="1200" b="0" u="none" strike="noStrike" cap="none">
                          <a:latin typeface="Calibri"/>
                          <a:ea typeface="Calibri"/>
                          <a:cs typeface="Calibri"/>
                          <a:sym typeface="Calibri"/>
                        </a:rPr>
                        <a:t>Formación</a:t>
                      </a:r>
                      <a:endParaRPr sz="1200" b="0" u="none" strike="noStrike" cap="none">
                        <a:latin typeface="Calibri"/>
                        <a:ea typeface="Calibri"/>
                        <a:cs typeface="Calibri"/>
                        <a:sym typeface="Calibri"/>
                      </a:endParaRPr>
                    </a:p>
                    <a:p>
                      <a:pPr marL="68580" marR="60325" lvl="0" indent="0" algn="l" rtl="0">
                        <a:lnSpc>
                          <a:spcPct val="123333"/>
                        </a:lnSpc>
                        <a:spcBef>
                          <a:spcPts val="40"/>
                        </a:spcBef>
                        <a:spcAft>
                          <a:spcPts val="0"/>
                        </a:spcAft>
                        <a:buSzPts val="1200"/>
                        <a:buFont typeface="Calibri"/>
                        <a:buNone/>
                      </a:pPr>
                      <a:r>
                        <a:rPr lang="en-US" sz="1200" b="0" u="none" strike="noStrike" cap="none">
                          <a:latin typeface="Calibri"/>
                          <a:ea typeface="Calibri"/>
                          <a:cs typeface="Calibri"/>
                          <a:sym typeface="Calibri"/>
                        </a:rPr>
                        <a:t>del mundo  moderno</a:t>
                      </a:r>
                      <a:endParaRPr sz="1200" b="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Pasado-presente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Reflexiona sobre la pregunta: ¿El pasado</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colonial nos hace un país más desigual?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7083"/>
                        </a:lnSpc>
                        <a:spcBef>
                          <a:spcPts val="0"/>
                        </a:spcBef>
                        <a:spcAft>
                          <a:spcPts val="0"/>
                        </a:spcAft>
                        <a:buSzPts val="1200"/>
                        <a:buFont typeface="Calibri"/>
                        <a:buNone/>
                      </a:pPr>
                      <a:r>
                        <a:rPr lang="en-US" sz="1200" u="none" strike="noStrike" cap="none">
                          <a:latin typeface="Calibri"/>
                          <a:ea typeface="Calibri"/>
                          <a:cs typeface="Calibri"/>
                          <a:sym typeface="Calibri"/>
                        </a:rPr>
                        <a:t>Identificar problemas de desigualdad y discriminación</a:t>
                      </a:r>
                      <a:endParaRPr sz="1200" u="none" strike="noStrike" cap="none">
                        <a:latin typeface="Calibri"/>
                        <a:ea typeface="Calibri"/>
                        <a:cs typeface="Calibri"/>
                        <a:sym typeface="Calibri"/>
                      </a:endParaRPr>
                    </a:p>
                    <a:p>
                      <a:pPr marL="67945" marR="60325" lvl="0" indent="0" algn="l" rtl="0">
                        <a:lnSpc>
                          <a:spcPct val="123333"/>
                        </a:lnSpc>
                        <a:spcBef>
                          <a:spcPts val="40"/>
                        </a:spcBef>
                        <a:spcAft>
                          <a:spcPts val="0"/>
                        </a:spcAft>
                        <a:buSzPts val="1200"/>
                        <a:buFont typeface="Calibri"/>
                        <a:buNone/>
                      </a:pPr>
                      <a:r>
                        <a:rPr lang="en-US" sz="1200" u="none" strike="noStrike" cap="none">
                          <a:latin typeface="Calibri"/>
                          <a:ea typeface="Calibri"/>
                          <a:cs typeface="Calibri"/>
                          <a:sym typeface="Calibri"/>
                        </a:rPr>
                        <a:t>en nuestro país y reflexionar sobre sus raíces en  nuestro pasado.</a:t>
                      </a:r>
                      <a:endParaRPr sz="1200" u="none" strike="noStrike" cap="none">
                        <a:latin typeface="Calibri"/>
                        <a:ea typeface="Calibri"/>
                        <a:cs typeface="Calibri"/>
                        <a:sym typeface="Calibri"/>
                      </a:endParaRPr>
                    </a:p>
                    <a:p>
                      <a:pPr marL="67945" marR="0" lvl="0" indent="0" algn="l" rtl="0">
                        <a:lnSpc>
                          <a:spcPct val="117083"/>
                        </a:lnSpc>
                        <a:spcBef>
                          <a:spcPts val="0"/>
                        </a:spcBef>
                        <a:spcAft>
                          <a:spcPts val="0"/>
                        </a:spcAft>
                        <a:buSzPts val="1200"/>
                        <a:buFont typeface="Calibri"/>
                        <a:buNone/>
                      </a:pP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Shape 228"/>
        <p:cNvGrpSpPr/>
        <p:nvPr/>
      </p:nvGrpSpPr>
      <p:grpSpPr>
        <a:xfrm>
          <a:off x="0" y="0"/>
          <a:ext cx="0" cy="0"/>
          <a:chOff x="0" y="0"/>
          <a:chExt cx="0" cy="0"/>
        </a:xfrm>
      </p:grpSpPr>
      <p:graphicFrame>
        <p:nvGraphicFramePr>
          <p:cNvPr id="229" name="Google Shape;229;p4"/>
          <p:cNvGraphicFramePr/>
          <p:nvPr/>
        </p:nvGraphicFramePr>
        <p:xfrm>
          <a:off x="899040" y="1822584"/>
          <a:ext cx="8695700" cy="3063736"/>
        </p:xfrm>
        <a:graphic>
          <a:graphicData uri="http://schemas.openxmlformats.org/drawingml/2006/table">
            <a:tbl>
              <a:tblPr firstRow="1" bandRow="1">
                <a:noFill/>
                <a:tableStyleId>{D2A4610B-CAE2-4983-92D0-EE84D17280EA}</a:tableStyleId>
              </a:tblPr>
              <a:tblGrid>
                <a:gridCol w="1228100">
                  <a:extLst>
                    <a:ext uri="{9D8B030D-6E8A-4147-A177-3AD203B41FA5}">
                      <a16:colId xmlns:a16="http://schemas.microsoft.com/office/drawing/2014/main" val="20000"/>
                    </a:ext>
                  </a:extLst>
                </a:gridCol>
                <a:gridCol w="1844050">
                  <a:extLst>
                    <a:ext uri="{9D8B030D-6E8A-4147-A177-3AD203B41FA5}">
                      <a16:colId xmlns:a16="http://schemas.microsoft.com/office/drawing/2014/main" val="20001"/>
                    </a:ext>
                  </a:extLst>
                </a:gridCol>
                <a:gridCol w="5623550">
                  <a:extLst>
                    <a:ext uri="{9D8B030D-6E8A-4147-A177-3AD203B41FA5}">
                      <a16:colId xmlns:a16="http://schemas.microsoft.com/office/drawing/2014/main" val="20002"/>
                    </a:ext>
                  </a:extLst>
                </a:gridCol>
              </a:tblGrid>
              <a:tr h="185925">
                <a:tc gridSpan="3">
                  <a:txBody>
                    <a:bodyPr/>
                    <a:lstStyle/>
                    <a:p>
                      <a:pPr marL="0" marR="0" lvl="0" indent="0" algn="ctr" rtl="0">
                        <a:lnSpc>
                          <a:spcPct val="100000"/>
                        </a:lnSpc>
                        <a:spcBef>
                          <a:spcPts val="0"/>
                        </a:spcBef>
                        <a:spcAft>
                          <a:spcPts val="0"/>
                        </a:spcAft>
                        <a:buNone/>
                      </a:pPr>
                      <a:r>
                        <a:rPr lang="en-US" sz="1100" b="1" u="none" strike="noStrike" cap="none">
                          <a:solidFill>
                            <a:srgbClr val="002060"/>
                          </a:solidFill>
                          <a:latin typeface="Calibri"/>
                          <a:ea typeface="Calibri"/>
                          <a:cs typeface="Calibri"/>
                          <a:sym typeface="Calibri"/>
                        </a:rPr>
                        <a:t>TRIMESTRE III</a:t>
                      </a:r>
                      <a:endParaRPr sz="1100" u="none" strike="noStrike" cap="none">
                        <a:latin typeface="Calibri"/>
                        <a:ea typeface="Calibri"/>
                        <a:cs typeface="Calibri"/>
                        <a:sym typeface="Calibri"/>
                      </a:endParaRPr>
                    </a:p>
                  </a:txBody>
                  <a:tcPr marL="0" marR="0" marT="3175" marB="0">
                    <a:solidFill>
                      <a:srgbClr val="ED7D31"/>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73725">
                <a:tc>
                  <a:txBody>
                    <a:bodyPr/>
                    <a:lstStyle/>
                    <a:p>
                      <a:pPr marL="397510" marR="0" lvl="0" indent="0" algn="l"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Ámbito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28270" marR="0" lvl="0" indent="0" algn="l"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Práctica social del Lenguaje</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454"/>
                        </a:lnSpc>
                        <a:spcBef>
                          <a:spcPts val="0"/>
                        </a:spcBef>
                        <a:spcAft>
                          <a:spcPts val="0"/>
                        </a:spcAft>
                        <a:buNone/>
                      </a:pPr>
                      <a:r>
                        <a:rPr lang="en-US" sz="1100" b="1" u="none" strike="noStrike" cap="none">
                          <a:solidFill>
                            <a:srgbClr val="002060"/>
                          </a:solidFill>
                          <a:latin typeface="Calibri"/>
                          <a:ea typeface="Calibri"/>
                          <a:cs typeface="Calibri"/>
                          <a:sym typeface="Calibri"/>
                        </a:rPr>
                        <a:t>Aprendizaje Esperado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515100">
                <a:tc>
                  <a:txBody>
                    <a:bodyPr/>
                    <a:lstStyle/>
                    <a:p>
                      <a:pPr marL="382270" marR="0" lvl="0" indent="0" algn="l" rtl="0">
                        <a:lnSpc>
                          <a:spcPct val="100000"/>
                        </a:lnSpc>
                        <a:spcBef>
                          <a:spcPts val="0"/>
                        </a:spcBef>
                        <a:spcAft>
                          <a:spcPts val="0"/>
                        </a:spcAft>
                        <a:buNone/>
                      </a:pPr>
                      <a:r>
                        <a:rPr lang="en-US" sz="1200" u="none" strike="noStrike" cap="none">
                          <a:latin typeface="Calibri"/>
                          <a:ea typeface="Calibri"/>
                          <a:cs typeface="Calibri"/>
                          <a:sym typeface="Calibri"/>
                        </a:rPr>
                        <a:t>Estudio</a:t>
                      </a:r>
                      <a:endParaRPr sz="1200" u="none" strike="noStrike" cap="none">
                        <a:latin typeface="Calibri"/>
                        <a:ea typeface="Calibri"/>
                        <a:cs typeface="Calibri"/>
                        <a:sym typeface="Calibri"/>
                      </a:endParaRPr>
                    </a:p>
                  </a:txBody>
                  <a:tcPr marL="0" marR="0" marT="1581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8181"/>
                        </a:lnSpc>
                        <a:spcBef>
                          <a:spcPts val="0"/>
                        </a:spcBef>
                        <a:spcAft>
                          <a:spcPts val="0"/>
                        </a:spcAft>
                        <a:buNone/>
                      </a:pPr>
                      <a:r>
                        <a:rPr lang="en-US" sz="1100" u="none" strike="noStrike" cap="none">
                          <a:latin typeface="Calibri"/>
                          <a:ea typeface="Calibri"/>
                          <a:cs typeface="Calibri"/>
                          <a:sym typeface="Calibri"/>
                        </a:rPr>
                        <a:t>Intercambio	oral	de</a:t>
                      </a:r>
                      <a:endParaRPr sz="1100" u="none" strike="noStrike" cap="none">
                        <a:latin typeface="Calibri"/>
                        <a:ea typeface="Calibri"/>
                        <a:cs typeface="Calibri"/>
                        <a:sym typeface="Calibri"/>
                      </a:endParaRPr>
                    </a:p>
                    <a:p>
                      <a:pPr marL="66675" marR="60960" lvl="0" indent="0" algn="l" rtl="0">
                        <a:lnSpc>
                          <a:spcPct val="100000"/>
                        </a:lnSpc>
                        <a:spcBef>
                          <a:spcPts val="15"/>
                        </a:spcBef>
                        <a:spcAft>
                          <a:spcPts val="0"/>
                        </a:spcAft>
                        <a:buNone/>
                      </a:pPr>
                      <a:r>
                        <a:rPr lang="en-US" sz="1100" u="none" strike="noStrike" cap="none">
                          <a:latin typeface="Calibri"/>
                          <a:ea typeface="Calibri"/>
                          <a:cs typeface="Calibri"/>
                          <a:sym typeface="Calibri"/>
                        </a:rPr>
                        <a:t>experiencias	y	nuevos  conocimientos.</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Presenta una exposición acerca de un tema de interés general.</a:t>
                      </a:r>
                      <a:endParaRPr/>
                    </a:p>
                    <a:p>
                      <a:pPr marL="4735830" marR="0" lvl="0" indent="0" algn="l" rtl="0">
                        <a:lnSpc>
                          <a:spcPct val="100000"/>
                        </a:lnSpc>
                        <a:spcBef>
                          <a:spcPts val="20"/>
                        </a:spcBef>
                        <a:spcAft>
                          <a:spcPts val="0"/>
                        </a:spcAft>
                        <a:buNone/>
                      </a:pP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566925">
                <a:tc>
                  <a:txBody>
                    <a:bodyPr/>
                    <a:lstStyle/>
                    <a:p>
                      <a:pPr marL="439419" marR="205740" lvl="0" indent="-227964" algn="l" rtl="0">
                        <a:lnSpc>
                          <a:spcPct val="101699"/>
                        </a:lnSpc>
                        <a:spcBef>
                          <a:spcPts val="0"/>
                        </a:spcBef>
                        <a:spcAft>
                          <a:spcPts val="0"/>
                        </a:spcAft>
                        <a:buNone/>
                      </a:pPr>
                      <a:r>
                        <a:rPr lang="en-US" sz="1200" u="none" strike="noStrike" cap="none">
                          <a:latin typeface="Calibri"/>
                          <a:ea typeface="Calibri"/>
                          <a:cs typeface="Calibri"/>
                          <a:sym typeface="Calibri"/>
                        </a:rPr>
                        <a:t>Participación  social</a:t>
                      </a:r>
                      <a:endParaRPr sz="1200" u="none" strike="noStrike" cap="none">
                        <a:latin typeface="Calibri"/>
                        <a:ea typeface="Calibri"/>
                        <a:cs typeface="Calibri"/>
                        <a:sym typeface="Calibri"/>
                      </a:endParaRPr>
                    </a:p>
                  </a:txBody>
                  <a:tcPr marL="0" marR="0" marT="8827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1594" lvl="0" indent="0" algn="l" rtl="0">
                        <a:lnSpc>
                          <a:spcPct val="100000"/>
                        </a:lnSpc>
                        <a:spcBef>
                          <a:spcPts val="0"/>
                        </a:spcBef>
                        <a:spcAft>
                          <a:spcPts val="0"/>
                        </a:spcAft>
                        <a:buNone/>
                      </a:pPr>
                      <a:r>
                        <a:rPr lang="en-US" sz="1100" u="none" strike="noStrike" cap="none">
                          <a:latin typeface="Calibri"/>
                          <a:ea typeface="Calibri"/>
                          <a:cs typeface="Calibri"/>
                          <a:sym typeface="Calibri"/>
                        </a:rPr>
                        <a:t>Reconocimiento	de	la  diversidad	lingüística		y</a:t>
                      </a:r>
                      <a:endParaRPr/>
                    </a:p>
                    <a:p>
                      <a:pPr marL="66675" marR="0" lvl="0" indent="0" algn="l" rtl="0">
                        <a:lnSpc>
                          <a:spcPct val="100000"/>
                        </a:lnSpc>
                        <a:spcBef>
                          <a:spcPts val="20"/>
                        </a:spcBef>
                        <a:spcAft>
                          <a:spcPts val="0"/>
                        </a:spcAft>
                        <a:buNone/>
                      </a:pPr>
                      <a:r>
                        <a:rPr lang="en-US" sz="1100" u="none" strike="noStrike" cap="none">
                          <a:latin typeface="Calibri"/>
                          <a:ea typeface="Calibri"/>
                          <a:cs typeface="Calibri"/>
                          <a:sym typeface="Calibri"/>
                        </a:rPr>
                        <a:t>cultural.</a:t>
                      </a:r>
                      <a:endParaRPr sz="11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0" lvl="0" indent="0" algn="l" rtl="0">
                        <a:lnSpc>
                          <a:spcPct val="100000"/>
                        </a:lnSpc>
                        <a:spcBef>
                          <a:spcPts val="0"/>
                        </a:spcBef>
                        <a:spcAft>
                          <a:spcPts val="0"/>
                        </a:spcAft>
                        <a:buNone/>
                      </a:pPr>
                      <a:r>
                        <a:rPr lang="en-US" sz="1200" u="none" strike="noStrike" cap="none">
                          <a:latin typeface="Calibri"/>
                          <a:ea typeface="Calibri"/>
                          <a:cs typeface="Calibri"/>
                          <a:sym typeface="Calibri"/>
                        </a:rPr>
                        <a:t>Investiga sobre la diversidad lingüística y cultural de los pueblos originarios de México.</a:t>
                      </a:r>
                      <a:endParaRPr sz="1200" u="none" strike="noStrike" cap="none">
                        <a:latin typeface="Calibri"/>
                        <a:ea typeface="Calibri"/>
                        <a:cs typeface="Calibri"/>
                        <a:sym typeface="Calibri"/>
                      </a:endParaRPr>
                    </a:p>
                    <a:p>
                      <a:pPr marL="0" marR="0" lvl="0" indent="0" algn="l" rtl="0">
                        <a:lnSpc>
                          <a:spcPct val="100000"/>
                        </a:lnSpc>
                        <a:spcBef>
                          <a:spcPts val="50"/>
                        </a:spcBef>
                        <a:spcAft>
                          <a:spcPts val="0"/>
                        </a:spcAft>
                        <a:buNone/>
                      </a:pPr>
                      <a:endParaRPr sz="125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563875">
                <a:tc>
                  <a:txBody>
                    <a:bodyPr/>
                    <a:lstStyle/>
                    <a:p>
                      <a:pPr marL="439419" marR="205740" lvl="0" indent="-227964" algn="l" rtl="0">
                        <a:lnSpc>
                          <a:spcPct val="101699"/>
                        </a:lnSpc>
                        <a:spcBef>
                          <a:spcPts val="0"/>
                        </a:spcBef>
                        <a:spcAft>
                          <a:spcPts val="0"/>
                        </a:spcAft>
                        <a:buNone/>
                      </a:pPr>
                      <a:r>
                        <a:rPr lang="en-US" sz="1200" u="none" strike="noStrike" cap="none">
                          <a:latin typeface="Calibri"/>
                          <a:ea typeface="Calibri"/>
                          <a:cs typeface="Calibri"/>
                          <a:sym typeface="Calibri"/>
                        </a:rPr>
                        <a:t>Participación  social</a:t>
                      </a:r>
                      <a:endParaRPr sz="1200" u="none" strike="noStrike" cap="none">
                        <a:latin typeface="Calibri"/>
                        <a:ea typeface="Calibri"/>
                        <a:cs typeface="Calibri"/>
                        <a:sym typeface="Calibri"/>
                      </a:endParaRPr>
                    </a:p>
                  </a:txBody>
                  <a:tcPr marL="0" marR="0" marT="851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818"/>
                        </a:lnSpc>
                        <a:spcBef>
                          <a:spcPts val="0"/>
                        </a:spcBef>
                        <a:spcAft>
                          <a:spcPts val="0"/>
                        </a:spcAft>
                        <a:buNone/>
                      </a:pPr>
                      <a:r>
                        <a:rPr lang="en-US" sz="1100" u="none" strike="noStrike" cap="none">
                          <a:latin typeface="Calibri"/>
                          <a:ea typeface="Calibri"/>
                          <a:cs typeface="Calibri"/>
                          <a:sym typeface="Calibri"/>
                        </a:rPr>
                        <a:t>Producción e interpretación  de textos para realizar  trámites y gestionar servicios.</a:t>
                      </a:r>
                      <a:endParaRPr sz="11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Escribe cartas formales.</a:t>
                      </a:r>
                      <a:endParaRPr sz="1200" u="none" strike="noStrike" cap="none">
                        <a:latin typeface="Calibri"/>
                        <a:ea typeface="Calibri"/>
                        <a:cs typeface="Calibri"/>
                        <a:sym typeface="Calibri"/>
                      </a:endParaRPr>
                    </a:p>
                    <a:p>
                      <a:pPr marL="0" marR="0" lvl="0" indent="0" algn="l" rtl="0">
                        <a:lnSpc>
                          <a:spcPct val="100000"/>
                        </a:lnSpc>
                        <a:spcBef>
                          <a:spcPts val="50"/>
                        </a:spcBef>
                        <a:spcAft>
                          <a:spcPts val="0"/>
                        </a:spcAft>
                        <a:buNone/>
                      </a:pPr>
                      <a:endParaRPr sz="1250" u="none" strike="noStrike" cap="none">
                        <a:latin typeface="Times New Roman"/>
                        <a:ea typeface="Times New Roman"/>
                        <a:cs typeface="Times New Roman"/>
                        <a:sym typeface="Times New Roman"/>
                      </a:endParaRPr>
                    </a:p>
                    <a:p>
                      <a:pPr marL="0" marR="61594" lvl="0" indent="0" algn="r" rtl="0">
                        <a:lnSpc>
                          <a:spcPct val="119583"/>
                        </a:lnSpc>
                        <a:spcBef>
                          <a:spcPts val="0"/>
                        </a:spcBef>
                        <a:spcAft>
                          <a:spcPts val="0"/>
                        </a:spcAft>
                        <a:buNone/>
                      </a:pP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230" name="Google Shape;230;p4"/>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Shape 570"/>
        <p:cNvGrpSpPr/>
        <p:nvPr/>
      </p:nvGrpSpPr>
      <p:grpSpPr>
        <a:xfrm>
          <a:off x="0" y="0"/>
          <a:ext cx="0" cy="0"/>
          <a:chOff x="0" y="0"/>
          <a:chExt cx="0" cy="0"/>
        </a:xfrm>
      </p:grpSpPr>
      <p:pic>
        <p:nvPicPr>
          <p:cNvPr id="571" name="Google Shape;571;p40"/>
          <p:cNvPicPr preferRelativeResize="0"/>
          <p:nvPr/>
        </p:nvPicPr>
        <p:blipFill rotWithShape="1">
          <a:blip r:embed="rId3">
            <a:alphaModFix/>
          </a:blip>
          <a:srcRect/>
          <a:stretch/>
        </p:blipFill>
        <p:spPr>
          <a:xfrm>
            <a:off x="1600200" y="3200400"/>
            <a:ext cx="6577355" cy="607542"/>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Shape 575"/>
        <p:cNvGrpSpPr/>
        <p:nvPr/>
      </p:nvGrpSpPr>
      <p:grpSpPr>
        <a:xfrm>
          <a:off x="0" y="0"/>
          <a:ext cx="0" cy="0"/>
          <a:chOff x="0" y="0"/>
          <a:chExt cx="0" cy="0"/>
        </a:xfrm>
      </p:grpSpPr>
      <p:sp>
        <p:nvSpPr>
          <p:cNvPr id="576" name="Google Shape;576;p41"/>
          <p:cNvSpPr txBox="1"/>
          <p:nvPr/>
        </p:nvSpPr>
        <p:spPr>
          <a:xfrm>
            <a:off x="2778844" y="1175900"/>
            <a:ext cx="4515485" cy="472440"/>
          </a:xfrm>
          <a:prstGeom prst="rect">
            <a:avLst/>
          </a:prstGeom>
          <a:noFill/>
          <a:ln>
            <a:noFill/>
          </a:ln>
        </p:spPr>
        <p:txBody>
          <a:bodyPr spcFirstLastPara="1" wrap="square" lIns="0" tIns="13325" rIns="0" bIns="0" anchor="t" anchorCtr="0">
            <a:spAutoFit/>
          </a:bodyPr>
          <a:lstStyle/>
          <a:p>
            <a:pPr marL="0" marR="0" lvl="0" indent="0" algn="ctr" rtl="0">
              <a:lnSpc>
                <a:spcPct val="117187"/>
              </a:lnSpc>
              <a:spcBef>
                <a:spcPts val="0"/>
              </a:spcBef>
              <a:spcAft>
                <a:spcPts val="0"/>
              </a:spcAft>
              <a:buNone/>
            </a:pPr>
            <a:r>
              <a:rPr lang="en-US" sz="1600" b="1" i="1">
                <a:solidFill>
                  <a:srgbClr val="990099"/>
                </a:solidFill>
                <a:latin typeface="Times New Roman"/>
                <a:ea typeface="Times New Roman"/>
                <a:cs typeface="Times New Roman"/>
                <a:sym typeface="Times New Roman"/>
              </a:rPr>
              <a:t>Plan de Recuperación y Evaluación Aprende en Casa</a:t>
            </a:r>
            <a:endParaRPr sz="1600">
              <a:solidFill>
                <a:schemeClr val="dk1"/>
              </a:solidFill>
              <a:latin typeface="Times New Roman"/>
              <a:ea typeface="Times New Roman"/>
              <a:cs typeface="Times New Roman"/>
              <a:sym typeface="Times New Roman"/>
            </a:endParaRPr>
          </a:p>
          <a:p>
            <a:pPr marL="0" marR="0" lvl="0" indent="0" algn="ctr" rtl="0">
              <a:lnSpc>
                <a:spcPct val="116785"/>
              </a:lnSpc>
              <a:spcBef>
                <a:spcPts val="0"/>
              </a:spcBef>
              <a:spcAft>
                <a:spcPts val="0"/>
              </a:spcAft>
              <a:buNone/>
            </a:pPr>
            <a:r>
              <a:rPr lang="en-US" sz="1400">
                <a:solidFill>
                  <a:srgbClr val="990099"/>
                </a:solidFill>
                <a:latin typeface="Times New Roman"/>
                <a:ea typeface="Times New Roman"/>
                <a:cs typeface="Times New Roman"/>
                <a:sym typeface="Times New Roman"/>
              </a:rPr>
              <a:t>Aprendizajes Esperados Relevantes</a:t>
            </a:r>
            <a:endParaRPr sz="1400">
              <a:solidFill>
                <a:schemeClr val="dk1"/>
              </a:solidFill>
              <a:latin typeface="Times New Roman"/>
              <a:ea typeface="Times New Roman"/>
              <a:cs typeface="Times New Roman"/>
              <a:sym typeface="Times New Roman"/>
            </a:endParaRPr>
          </a:p>
        </p:txBody>
      </p:sp>
      <p:sp>
        <p:nvSpPr>
          <p:cNvPr id="577" name="Google Shape;577;p41"/>
          <p:cNvSpPr txBox="1"/>
          <p:nvPr/>
        </p:nvSpPr>
        <p:spPr>
          <a:xfrm>
            <a:off x="850527" y="1819028"/>
            <a:ext cx="93408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Times New Roman"/>
                <a:ea typeface="Times New Roman"/>
                <a:cs typeface="Times New Roman"/>
                <a:sym typeface="Times New Roman"/>
              </a:rPr>
              <a:t>Asignatura:</a:t>
            </a:r>
            <a:endParaRPr sz="1400">
              <a:solidFill>
                <a:schemeClr val="dk1"/>
              </a:solidFill>
              <a:latin typeface="Times New Roman"/>
              <a:ea typeface="Times New Roman"/>
              <a:cs typeface="Times New Roman"/>
              <a:sym typeface="Times New Roman"/>
            </a:endParaRPr>
          </a:p>
        </p:txBody>
      </p:sp>
      <p:sp>
        <p:nvSpPr>
          <p:cNvPr id="578" name="Google Shape;578;p41"/>
          <p:cNvSpPr txBox="1"/>
          <p:nvPr/>
        </p:nvSpPr>
        <p:spPr>
          <a:xfrm>
            <a:off x="4807321" y="1819028"/>
            <a:ext cx="296862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Times New Roman"/>
                <a:ea typeface="Times New Roman"/>
                <a:cs typeface="Times New Roman"/>
                <a:sym typeface="Times New Roman"/>
              </a:rPr>
              <a:t>Grado:	Plan de Estudios:</a:t>
            </a:r>
            <a:endParaRPr sz="1400">
              <a:solidFill>
                <a:schemeClr val="dk1"/>
              </a:solidFill>
              <a:latin typeface="Times New Roman"/>
              <a:ea typeface="Times New Roman"/>
              <a:cs typeface="Times New Roman"/>
              <a:sym typeface="Times New Roman"/>
            </a:endParaRPr>
          </a:p>
        </p:txBody>
      </p:sp>
      <p:graphicFrame>
        <p:nvGraphicFramePr>
          <p:cNvPr id="579" name="Google Shape;579;p41"/>
          <p:cNvGraphicFramePr/>
          <p:nvPr/>
        </p:nvGraphicFramePr>
        <p:xfrm>
          <a:off x="1084968" y="2776608"/>
          <a:ext cx="3000000" cy="3000000"/>
        </p:xfrm>
        <a:graphic>
          <a:graphicData uri="http://schemas.openxmlformats.org/drawingml/2006/table">
            <a:tbl>
              <a:tblPr firstRow="1" bandRow="1">
                <a:noFill/>
                <a:tableStyleId>{D2A4610B-CAE2-4983-92D0-EE84D17280EA}</a:tableStyleId>
              </a:tblPr>
              <a:tblGrid>
                <a:gridCol w="953775">
                  <a:extLst>
                    <a:ext uri="{9D8B030D-6E8A-4147-A177-3AD203B41FA5}">
                      <a16:colId xmlns:a16="http://schemas.microsoft.com/office/drawing/2014/main" val="20000"/>
                    </a:ext>
                  </a:extLst>
                </a:gridCol>
                <a:gridCol w="1563375">
                  <a:extLst>
                    <a:ext uri="{9D8B030D-6E8A-4147-A177-3AD203B41FA5}">
                      <a16:colId xmlns:a16="http://schemas.microsoft.com/office/drawing/2014/main" val="20001"/>
                    </a:ext>
                  </a:extLst>
                </a:gridCol>
                <a:gridCol w="3568700">
                  <a:extLst>
                    <a:ext uri="{9D8B030D-6E8A-4147-A177-3AD203B41FA5}">
                      <a16:colId xmlns:a16="http://schemas.microsoft.com/office/drawing/2014/main" val="20002"/>
                    </a:ext>
                  </a:extLst>
                </a:gridCol>
                <a:gridCol w="2474600">
                  <a:extLst>
                    <a:ext uri="{9D8B030D-6E8A-4147-A177-3AD203B41FA5}">
                      <a16:colId xmlns:a16="http://schemas.microsoft.com/office/drawing/2014/main" val="20003"/>
                    </a:ext>
                  </a:extLst>
                </a:gridCol>
              </a:tblGrid>
              <a:tr h="335275">
                <a:tc gridSpan="4">
                  <a:txBody>
                    <a:bodyPr/>
                    <a:lstStyle/>
                    <a:p>
                      <a:pPr marL="9525" marR="0" lvl="0" indent="0" algn="ctr" rtl="0">
                        <a:lnSpc>
                          <a:spcPct val="112083"/>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BLOQUE 1</a:t>
                      </a:r>
                      <a:endParaRPr sz="12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353575">
                <a:tc>
                  <a:txBody>
                    <a:bodyPr/>
                    <a:lstStyle/>
                    <a:p>
                      <a:pPr marL="85090" marR="0" lvl="0" indent="0" algn="l" rtl="0">
                        <a:lnSpc>
                          <a:spcPct val="114166"/>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Ámbito</a:t>
                      </a:r>
                      <a:endParaRPr sz="12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307340" marR="354965" lvl="0" indent="-283845" algn="l" rtl="0">
                        <a:lnSpc>
                          <a:spcPct val="114166"/>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Práctica social del  Lenguaje</a:t>
                      </a:r>
                      <a:endParaRPr sz="12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35560" marR="0" lvl="0" indent="0" algn="l" rtl="0">
                        <a:lnSpc>
                          <a:spcPct val="114166"/>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Aprendizaje Esperado</a:t>
                      </a:r>
                      <a:endParaRPr sz="12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10160" marR="1832610" lvl="0" indent="0" algn="l" rtl="0">
                        <a:lnSpc>
                          <a:spcPct val="114166"/>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Intenci</a:t>
                      </a:r>
                      <a:r>
                        <a:rPr lang="en-US" sz="1200" b="1" u="none" strike="noStrike" cap="none">
                          <a:solidFill>
                            <a:srgbClr val="002060"/>
                          </a:solidFill>
                          <a:latin typeface="Calibri"/>
                          <a:ea typeface="Calibri"/>
                          <a:cs typeface="Calibri"/>
                          <a:sym typeface="Calibri"/>
                        </a:rPr>
                        <a:t>ó</a:t>
                      </a:r>
                      <a:r>
                        <a:rPr lang="en-US" sz="1200" b="1" u="none" strike="noStrike" cap="none">
                          <a:solidFill>
                            <a:srgbClr val="002060"/>
                          </a:solidFill>
                          <a:latin typeface="Times New Roman"/>
                          <a:ea typeface="Times New Roman"/>
                          <a:cs typeface="Times New Roman"/>
                          <a:sym typeface="Times New Roman"/>
                        </a:rPr>
                        <a:t>n  did</a:t>
                      </a:r>
                      <a:r>
                        <a:rPr lang="en-US" sz="1200" b="1" u="none" strike="noStrike" cap="none">
                          <a:solidFill>
                            <a:srgbClr val="002060"/>
                          </a:solidFill>
                          <a:latin typeface="Calibri"/>
                          <a:ea typeface="Calibri"/>
                          <a:cs typeface="Calibri"/>
                          <a:sym typeface="Calibri"/>
                        </a:rPr>
                        <a:t>á</a:t>
                      </a:r>
                      <a:r>
                        <a:rPr lang="en-US" sz="1200" b="1" u="none" strike="noStrike" cap="none">
                          <a:solidFill>
                            <a:srgbClr val="002060"/>
                          </a:solidFill>
                          <a:latin typeface="Times New Roman"/>
                          <a:ea typeface="Times New Roman"/>
                          <a:cs typeface="Times New Roman"/>
                          <a:sym typeface="Times New Roman"/>
                        </a:rPr>
                        <a:t>ctica</a:t>
                      </a:r>
                      <a:endParaRPr sz="12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1225300">
                <a:tc>
                  <a:txBody>
                    <a:bodyPr/>
                    <a:lstStyle/>
                    <a:p>
                      <a:pPr marL="0" marR="0" lvl="0" indent="0" algn="l" rtl="0">
                        <a:lnSpc>
                          <a:spcPct val="100000"/>
                        </a:lnSpc>
                        <a:spcBef>
                          <a:spcPts val="0"/>
                        </a:spcBef>
                        <a:spcAft>
                          <a:spcPts val="0"/>
                        </a:spcAft>
                        <a:buNone/>
                      </a:pPr>
                      <a:endParaRPr sz="1900" u="none" strike="noStrike" cap="none">
                        <a:latin typeface="Times New Roman"/>
                        <a:ea typeface="Times New Roman"/>
                        <a:cs typeface="Times New Roman"/>
                        <a:sym typeface="Times New Roman"/>
                      </a:endParaRPr>
                    </a:p>
                    <a:p>
                      <a:pPr marL="2540" marR="0" lvl="0" indent="0" algn="l" rtl="0">
                        <a:lnSpc>
                          <a:spcPct val="100000"/>
                        </a:lnSpc>
                        <a:spcBef>
                          <a:spcPts val="0"/>
                        </a:spcBef>
                        <a:spcAft>
                          <a:spcPts val="0"/>
                        </a:spcAft>
                        <a:buNone/>
                      </a:pPr>
                      <a:r>
                        <a:rPr lang="en-US" sz="1100" u="none" strike="noStrike" cap="none">
                          <a:latin typeface="Calibri"/>
                          <a:ea typeface="Calibri"/>
                          <a:cs typeface="Calibri"/>
                          <a:sym typeface="Calibri"/>
                        </a:rPr>
                        <a:t>Literatura</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50" u="none" strike="noStrike" cap="none">
                        <a:latin typeface="Times New Roman"/>
                        <a:ea typeface="Times New Roman"/>
                        <a:cs typeface="Times New Roman"/>
                        <a:sym typeface="Times New Roman"/>
                      </a:endParaRPr>
                    </a:p>
                    <a:p>
                      <a:pPr marL="2540" marR="82550" lvl="0" indent="0" algn="l" rtl="0">
                        <a:lnSpc>
                          <a:spcPct val="103600"/>
                        </a:lnSpc>
                        <a:spcBef>
                          <a:spcPts val="0"/>
                        </a:spcBef>
                        <a:spcAft>
                          <a:spcPts val="0"/>
                        </a:spcAft>
                        <a:buNone/>
                      </a:pPr>
                      <a:r>
                        <a:rPr lang="en-US" sz="1100" u="none" strike="noStrike" cap="none">
                          <a:latin typeface="Calibri"/>
                          <a:ea typeface="Calibri"/>
                          <a:cs typeface="Calibri"/>
                          <a:sym typeface="Calibri"/>
                        </a:rPr>
                        <a:t>Lectura de narraciones de  diversos subgéneros</a:t>
                      </a:r>
                      <a:endParaRPr sz="1100" u="none" strike="noStrike" cap="none">
                        <a:latin typeface="Calibri"/>
                        <a:ea typeface="Calibri"/>
                        <a:cs typeface="Calibri"/>
                        <a:sym typeface="Calibri"/>
                      </a:endParaRPr>
                    </a:p>
                  </a:txBody>
                  <a:tcPr marL="0" marR="0" marT="317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2540" marR="415925" lvl="0" indent="0" algn="l" rtl="0">
                        <a:lnSpc>
                          <a:spcPct val="101800"/>
                        </a:lnSpc>
                        <a:spcBef>
                          <a:spcPts val="0"/>
                        </a:spcBef>
                        <a:spcAft>
                          <a:spcPts val="0"/>
                        </a:spcAft>
                        <a:buNone/>
                      </a:pPr>
                      <a:r>
                        <a:rPr lang="en-US" sz="1100" b="1" u="none" strike="noStrike" cap="none">
                          <a:latin typeface="Calibri"/>
                          <a:ea typeface="Calibri"/>
                          <a:cs typeface="Calibri"/>
                          <a:sym typeface="Calibri"/>
                        </a:rPr>
                        <a:t>Analiza </a:t>
                      </a:r>
                      <a:r>
                        <a:rPr lang="en-US" sz="1100" u="none" strike="noStrike" cap="none">
                          <a:latin typeface="Calibri"/>
                          <a:ea typeface="Calibri"/>
                          <a:cs typeface="Calibri"/>
                          <a:sym typeface="Calibri"/>
                        </a:rPr>
                        <a:t>la manera en que se presentan los espacios, los  personajes y las relaciones entre ellos para sugerir un  ambiente en la narración</a:t>
                      </a:r>
                      <a:endParaRPr sz="1100" u="none" strike="noStrike" cap="none">
                        <a:latin typeface="Calibri"/>
                        <a:ea typeface="Calibri"/>
                        <a:cs typeface="Calibri"/>
                        <a:sym typeface="Calibri"/>
                      </a:endParaRPr>
                    </a:p>
                    <a:p>
                      <a:pPr marL="2540" marR="33655" lvl="0" indent="0" algn="l" rtl="0">
                        <a:lnSpc>
                          <a:spcPct val="111666"/>
                        </a:lnSpc>
                        <a:spcBef>
                          <a:spcPts val="100"/>
                        </a:spcBef>
                        <a:spcAft>
                          <a:spcPts val="0"/>
                        </a:spcAft>
                        <a:buNone/>
                      </a:pPr>
                      <a:r>
                        <a:rPr lang="en-US" sz="1200" b="1" u="none" strike="noStrike" cap="none">
                          <a:latin typeface="Calibri"/>
                          <a:ea typeface="Calibri"/>
                          <a:cs typeface="Calibri"/>
                          <a:sym typeface="Calibri"/>
                        </a:rPr>
                        <a:t>Reconoce </a:t>
                      </a:r>
                      <a:r>
                        <a:rPr lang="en-US" sz="1200" u="none" strike="noStrike" cap="none">
                          <a:latin typeface="Calibri"/>
                          <a:ea typeface="Calibri"/>
                          <a:cs typeface="Calibri"/>
                          <a:sym typeface="Calibri"/>
                        </a:rPr>
                        <a:t>las características estructurales de una novela,  que la distinguen de otros tipos de narración.</a:t>
                      </a:r>
                      <a:endParaRPr sz="1200" u="none" strike="noStrike" cap="none">
                        <a:latin typeface="Calibri"/>
                        <a:ea typeface="Calibri"/>
                        <a:cs typeface="Calibri"/>
                        <a:sym typeface="Calibri"/>
                      </a:endParaRPr>
                    </a:p>
                    <a:p>
                      <a:pPr marL="2540" marR="0" lvl="0" indent="0" algn="l" rtl="0">
                        <a:lnSpc>
                          <a:spcPct val="114166"/>
                        </a:lnSpc>
                        <a:spcBef>
                          <a:spcPts val="0"/>
                        </a:spcBef>
                        <a:spcAft>
                          <a:spcPts val="0"/>
                        </a:spcAft>
                        <a:buNone/>
                      </a:pPr>
                      <a:endParaRPr sz="1200" u="none" strike="noStrike" cap="none">
                        <a:latin typeface="Calibri"/>
                        <a:ea typeface="Calibri"/>
                        <a:cs typeface="Calibri"/>
                        <a:sym typeface="Calibri"/>
                      </a:endParaRPr>
                    </a:p>
                  </a:txBody>
                  <a:tcPr marL="0" marR="0" marT="317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2540" marR="0" lvl="0" indent="0" algn="just" rtl="0">
                        <a:lnSpc>
                          <a:spcPct val="102400"/>
                        </a:lnSpc>
                        <a:spcBef>
                          <a:spcPts val="0"/>
                        </a:spcBef>
                        <a:spcAft>
                          <a:spcPts val="0"/>
                        </a:spcAft>
                        <a:buNone/>
                      </a:pPr>
                      <a:r>
                        <a:rPr lang="en-US" sz="1100" u="none" strike="noStrike" cap="none">
                          <a:latin typeface="Calibri"/>
                          <a:ea typeface="Calibri"/>
                          <a:cs typeface="Calibri"/>
                          <a:sym typeface="Calibri"/>
                        </a:rPr>
                        <a:t>Promover en los alumnos la lectura de  textos narrativos con el propósito que la  incorporen en su información personal y  académica.</a:t>
                      </a:r>
                      <a:endParaRPr sz="1100" u="none" strike="noStrike" cap="none">
                        <a:latin typeface="Calibri"/>
                        <a:ea typeface="Calibri"/>
                        <a:cs typeface="Calibri"/>
                        <a:sym typeface="Calibri"/>
                      </a:endParaRPr>
                    </a:p>
                  </a:txBody>
                  <a:tcPr marL="0" marR="0" marT="255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862575">
                <a:tc>
                  <a:txBody>
                    <a:bodyPr/>
                    <a:lstStyle/>
                    <a:p>
                      <a:pPr marL="0" marR="0" lvl="0" indent="0" algn="l" rtl="0">
                        <a:lnSpc>
                          <a:spcPct val="100000"/>
                        </a:lnSpc>
                        <a:spcBef>
                          <a:spcPts val="0"/>
                        </a:spcBef>
                        <a:spcAft>
                          <a:spcPts val="0"/>
                        </a:spcAft>
                        <a:buNone/>
                      </a:pPr>
                      <a:endParaRPr sz="1850" u="none" strike="noStrike" cap="none">
                        <a:latin typeface="Times New Roman"/>
                        <a:ea typeface="Times New Roman"/>
                        <a:cs typeface="Times New Roman"/>
                        <a:sym typeface="Times New Roman"/>
                      </a:endParaRPr>
                    </a:p>
                    <a:p>
                      <a:pPr marL="2540" marR="0" lvl="0" indent="0" algn="l" rtl="0">
                        <a:lnSpc>
                          <a:spcPct val="100000"/>
                        </a:lnSpc>
                        <a:spcBef>
                          <a:spcPts val="0"/>
                        </a:spcBef>
                        <a:spcAft>
                          <a:spcPts val="0"/>
                        </a:spcAft>
                        <a:buNone/>
                      </a:pPr>
                      <a:r>
                        <a:rPr lang="en-US" sz="1200" u="none" strike="noStrike" cap="none">
                          <a:latin typeface="Calibri"/>
                          <a:ea typeface="Calibri"/>
                          <a:cs typeface="Calibri"/>
                          <a:sym typeface="Calibri"/>
                        </a:rPr>
                        <a:t>Estudio</a:t>
                      </a:r>
                      <a:endParaRPr sz="1200" u="none" strike="noStrike" cap="none">
                        <a:latin typeface="Calibri"/>
                        <a:ea typeface="Calibri"/>
                        <a:cs typeface="Calibri"/>
                        <a:sym typeface="Calibri"/>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215" marR="56514" lvl="0" indent="0" algn="l" rtl="0">
                        <a:lnSpc>
                          <a:spcPct val="101800"/>
                        </a:lnSpc>
                        <a:spcBef>
                          <a:spcPts val="0"/>
                        </a:spcBef>
                        <a:spcAft>
                          <a:spcPts val="0"/>
                        </a:spcAft>
                        <a:buNone/>
                      </a:pPr>
                      <a:r>
                        <a:rPr lang="en-US" sz="1100" u="none" strike="noStrike" cap="none">
                          <a:latin typeface="Calibri"/>
                          <a:ea typeface="Calibri"/>
                          <a:cs typeface="Calibri"/>
                          <a:sym typeface="Calibri"/>
                        </a:rPr>
                        <a:t>Intercambio	de  experiencias de lectura</a:t>
                      </a:r>
                      <a:endParaRPr sz="1100" u="none" strike="noStrike" cap="none">
                        <a:latin typeface="Calibri"/>
                        <a:ea typeface="Calibri"/>
                        <a:cs typeface="Calibri"/>
                        <a:sym typeface="Calibri"/>
                      </a:endParaRPr>
                    </a:p>
                  </a:txBody>
                  <a:tcPr marL="0" marR="0" marT="857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72390" marR="420369" lvl="0" indent="0" algn="l" rtl="0">
                        <a:lnSpc>
                          <a:spcPct val="121818"/>
                        </a:lnSpc>
                        <a:spcBef>
                          <a:spcPts val="0"/>
                        </a:spcBef>
                        <a:spcAft>
                          <a:spcPts val="0"/>
                        </a:spcAft>
                        <a:buNone/>
                      </a:pPr>
                      <a:r>
                        <a:rPr lang="en-US" sz="1100" b="1" u="none" strike="noStrike" cap="none">
                          <a:latin typeface="Calibri"/>
                          <a:ea typeface="Calibri"/>
                          <a:cs typeface="Calibri"/>
                          <a:sym typeface="Calibri"/>
                        </a:rPr>
                        <a:t>Comparte </a:t>
                      </a:r>
                      <a:r>
                        <a:rPr lang="en-US" sz="1100" u="none" strike="noStrike" cap="none">
                          <a:latin typeface="Calibri"/>
                          <a:ea typeface="Calibri"/>
                          <a:cs typeface="Calibri"/>
                          <a:sym typeface="Calibri"/>
                        </a:rPr>
                        <a:t>con sus compañeros sus experiencias como  lector.</a:t>
                      </a:r>
                      <a:endParaRPr sz="1100" u="none" strike="noStrike" cap="none">
                        <a:latin typeface="Calibri"/>
                        <a:ea typeface="Calibri"/>
                        <a:cs typeface="Calibri"/>
                        <a:sym typeface="Calibri"/>
                      </a:endParaRPr>
                    </a:p>
                    <a:p>
                      <a:pPr marL="0" marR="0" lvl="0" indent="0" algn="l" rtl="0">
                        <a:lnSpc>
                          <a:spcPct val="100000"/>
                        </a:lnSpc>
                        <a:spcBef>
                          <a:spcPts val="40"/>
                        </a:spcBef>
                        <a:spcAft>
                          <a:spcPts val="0"/>
                        </a:spcAft>
                        <a:buNone/>
                      </a:pPr>
                      <a:endParaRPr sz="1050" u="none" strike="noStrike" cap="none">
                        <a:latin typeface="Times New Roman"/>
                        <a:ea typeface="Times New Roman"/>
                        <a:cs typeface="Times New Roman"/>
                        <a:sym typeface="Times New Roman"/>
                      </a:endParaRPr>
                    </a:p>
                    <a:p>
                      <a:pPr marL="2540" marR="0" lvl="0" indent="0" algn="l" rtl="0">
                        <a:lnSpc>
                          <a:spcPct val="100000"/>
                        </a:lnSpc>
                        <a:spcBef>
                          <a:spcPts val="0"/>
                        </a:spcBef>
                        <a:spcAft>
                          <a:spcPts val="0"/>
                        </a:spcAft>
                        <a:buNone/>
                      </a:pPr>
                      <a:r>
                        <a:rPr lang="en-US" sz="1200" b="1" u="none" strike="noStrike" cap="none">
                          <a:latin typeface="Calibri"/>
                          <a:ea typeface="Calibri"/>
                          <a:cs typeface="Calibri"/>
                          <a:sym typeface="Calibri"/>
                        </a:rPr>
                        <a:t>Actividad recurrente</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72390" marR="123825" lvl="0" indent="0" algn="l" rtl="0">
                        <a:lnSpc>
                          <a:spcPct val="121818"/>
                        </a:lnSpc>
                        <a:spcBef>
                          <a:spcPts val="0"/>
                        </a:spcBef>
                        <a:spcAft>
                          <a:spcPts val="0"/>
                        </a:spcAft>
                        <a:buNone/>
                      </a:pPr>
                      <a:r>
                        <a:rPr lang="en-US" sz="1100" u="none" strike="noStrike" cap="none">
                          <a:latin typeface="Calibri"/>
                          <a:ea typeface="Calibri"/>
                          <a:cs typeface="Calibri"/>
                          <a:sym typeface="Calibri"/>
                        </a:rPr>
                        <a:t>Lectura de narraciones de diversos  subgéneros.</a:t>
                      </a:r>
                      <a:endParaRPr sz="11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859525">
                <a:tc>
                  <a:txBody>
                    <a:bodyPr/>
                    <a:lstStyle/>
                    <a:p>
                      <a:pPr marL="2540" marR="0" lvl="0" indent="0" algn="l" rtl="0">
                        <a:lnSpc>
                          <a:spcPct val="117916"/>
                        </a:lnSpc>
                        <a:spcBef>
                          <a:spcPts val="0"/>
                        </a:spcBef>
                        <a:spcAft>
                          <a:spcPts val="0"/>
                        </a:spcAft>
                        <a:buNone/>
                      </a:pPr>
                      <a:r>
                        <a:rPr lang="en-US" sz="1200" u="none" strike="noStrike" cap="none">
                          <a:latin typeface="Calibri"/>
                          <a:ea typeface="Calibri"/>
                          <a:cs typeface="Calibri"/>
                          <a:sym typeface="Calibri"/>
                        </a:rPr>
                        <a:t>Social</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215" marR="55880" lvl="0" indent="0" algn="just" rtl="0">
                        <a:lnSpc>
                          <a:spcPct val="101800"/>
                        </a:lnSpc>
                        <a:spcBef>
                          <a:spcPts val="0"/>
                        </a:spcBef>
                        <a:spcAft>
                          <a:spcPts val="0"/>
                        </a:spcAft>
                        <a:buNone/>
                      </a:pPr>
                      <a:r>
                        <a:rPr lang="en-US" sz="1100" u="none" strike="noStrike" cap="none">
                          <a:latin typeface="Calibri"/>
                          <a:ea typeface="Calibri"/>
                          <a:cs typeface="Calibri"/>
                          <a:sym typeface="Calibri"/>
                        </a:rPr>
                        <a:t>Participación y difusión  de información en la  comunidad escolar</a:t>
                      </a:r>
                      <a:endParaRPr sz="1100" u="none" strike="noStrike" cap="none">
                        <a:latin typeface="Calibri"/>
                        <a:ea typeface="Calibri"/>
                        <a:cs typeface="Calibri"/>
                        <a:sym typeface="Calibri"/>
                      </a:endParaRPr>
                    </a:p>
                  </a:txBody>
                  <a:tcPr marL="0" marR="0" marT="857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l" rtl="0">
                        <a:lnSpc>
                          <a:spcPct val="100000"/>
                        </a:lnSpc>
                        <a:spcBef>
                          <a:spcPts val="0"/>
                        </a:spcBef>
                        <a:spcAft>
                          <a:spcPts val="0"/>
                        </a:spcAft>
                        <a:buNone/>
                      </a:pPr>
                      <a:endParaRPr sz="1100" u="none" strike="noStrike" cap="none">
                        <a:latin typeface="Times New Roman"/>
                        <a:ea typeface="Times New Roman"/>
                        <a:cs typeface="Times New Roman"/>
                        <a:sym typeface="Times New Roman"/>
                      </a:endParaRPr>
                    </a:p>
                    <a:p>
                      <a:pPr marL="72390" marR="524510" lvl="0" indent="0" algn="l" rtl="0">
                        <a:lnSpc>
                          <a:spcPct val="101800"/>
                        </a:lnSpc>
                        <a:spcBef>
                          <a:spcPts val="0"/>
                        </a:spcBef>
                        <a:spcAft>
                          <a:spcPts val="0"/>
                        </a:spcAft>
                        <a:buNone/>
                      </a:pPr>
                      <a:r>
                        <a:rPr lang="en-US" sz="1100" b="1" u="none" strike="noStrike" cap="none">
                          <a:latin typeface="Calibri"/>
                          <a:ea typeface="Calibri"/>
                          <a:cs typeface="Calibri"/>
                          <a:sym typeface="Calibri"/>
                        </a:rPr>
                        <a:t>Reflexiona </a:t>
                      </a:r>
                      <a:r>
                        <a:rPr lang="en-US" sz="1100" u="none" strike="noStrike" cap="none">
                          <a:latin typeface="Calibri"/>
                          <a:ea typeface="Calibri"/>
                          <a:cs typeface="Calibri"/>
                          <a:sym typeface="Calibri"/>
                        </a:rPr>
                        <a:t>sobre la importancia de la estructura y la  organización grafica de la información.</a:t>
                      </a:r>
                      <a:endParaRPr sz="1100" u="none" strike="noStrike" cap="none">
                        <a:latin typeface="Calibri"/>
                        <a:ea typeface="Calibri"/>
                        <a:cs typeface="Calibri"/>
                        <a:sym typeface="Calibri"/>
                      </a:endParaRPr>
                    </a:p>
                    <a:p>
                      <a:pPr marL="2540" marR="0" lvl="0" indent="0" algn="l" rtl="0">
                        <a:lnSpc>
                          <a:spcPct val="100000"/>
                        </a:lnSpc>
                        <a:spcBef>
                          <a:spcPts val="25"/>
                        </a:spcBef>
                        <a:spcAft>
                          <a:spcPts val="0"/>
                        </a:spcAft>
                        <a:buNone/>
                      </a:pPr>
                      <a:endParaRPr sz="1100" u="none" strike="noStrike" cap="none">
                        <a:latin typeface="Calibri"/>
                        <a:ea typeface="Calibri"/>
                        <a:cs typeface="Calibri"/>
                        <a:sym typeface="Calibri"/>
                      </a:endParaRPr>
                    </a:p>
                  </a:txBody>
                  <a:tcPr marL="0" marR="0" marT="445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72390" marR="122554" lvl="0" indent="0" algn="just" rtl="0">
                        <a:lnSpc>
                          <a:spcPct val="121818"/>
                        </a:lnSpc>
                        <a:spcBef>
                          <a:spcPts val="0"/>
                        </a:spcBef>
                        <a:spcAft>
                          <a:spcPts val="0"/>
                        </a:spcAft>
                        <a:buNone/>
                      </a:pPr>
                      <a:r>
                        <a:rPr lang="en-US" sz="1100" u="none" strike="noStrike" cap="none">
                          <a:latin typeface="Calibri"/>
                          <a:ea typeface="Calibri"/>
                          <a:cs typeface="Calibri"/>
                          <a:sym typeface="Calibri"/>
                        </a:rPr>
                        <a:t>Promover que los alumnos participen  activa y responsablemente al difundir  información y al expresar opiniones</a:t>
                      </a:r>
                      <a:endParaRPr sz="1100" u="none" strike="noStrike" cap="none">
                        <a:latin typeface="Calibri"/>
                        <a:ea typeface="Calibri"/>
                        <a:cs typeface="Calibri"/>
                        <a:sym typeface="Calibri"/>
                      </a:endParaRPr>
                    </a:p>
                    <a:p>
                      <a:pPr marL="0" marR="0" lvl="0" indent="0" algn="l" rtl="0">
                        <a:lnSpc>
                          <a:spcPct val="100000"/>
                        </a:lnSpc>
                        <a:spcBef>
                          <a:spcPts val="5"/>
                        </a:spcBef>
                        <a:spcAft>
                          <a:spcPts val="0"/>
                        </a:spcAft>
                        <a:buNone/>
                      </a:pPr>
                      <a:endParaRPr sz="1150" u="none" strike="noStrike" cap="none">
                        <a:latin typeface="Times New Roman"/>
                        <a:ea typeface="Times New Roman"/>
                        <a:cs typeface="Times New Roman"/>
                        <a:sym typeface="Times New Roman"/>
                      </a:endParaRPr>
                    </a:p>
                    <a:p>
                      <a:pPr marL="72390" marR="0" lvl="0" indent="0" algn="just" rtl="0">
                        <a:lnSpc>
                          <a:spcPct val="119090"/>
                        </a:lnSpc>
                        <a:spcBef>
                          <a:spcPts val="0"/>
                        </a:spcBef>
                        <a:spcAft>
                          <a:spcPts val="0"/>
                        </a:spcAft>
                        <a:buNone/>
                      </a:pPr>
                      <a:r>
                        <a:rPr lang="en-US" sz="1100" u="none" strike="noStrike" cap="none">
                          <a:latin typeface="Calibri"/>
                          <a:ea typeface="Calibri"/>
                          <a:cs typeface="Calibri"/>
                          <a:sym typeface="Calibri"/>
                        </a:rPr>
                        <a:t>periódico escolar.</a:t>
                      </a:r>
                      <a:endParaRPr sz="11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4"/>
                  </a:ext>
                </a:extLst>
              </a:tr>
            </a:tbl>
          </a:graphicData>
        </a:graphic>
      </p:graphicFrame>
      <p:grpSp>
        <p:nvGrpSpPr>
          <p:cNvPr id="580" name="Google Shape;580;p41"/>
          <p:cNvGrpSpPr/>
          <p:nvPr/>
        </p:nvGrpSpPr>
        <p:grpSpPr>
          <a:xfrm>
            <a:off x="1901706" y="1851270"/>
            <a:ext cx="2857500" cy="352425"/>
            <a:chOff x="1901706" y="1851270"/>
            <a:chExt cx="2857500" cy="352425"/>
          </a:xfrm>
        </p:grpSpPr>
        <p:sp>
          <p:nvSpPr>
            <p:cNvPr id="581" name="Google Shape;581;p41"/>
            <p:cNvSpPr/>
            <p:nvPr/>
          </p:nvSpPr>
          <p:spPr>
            <a:xfrm>
              <a:off x="1901706" y="1851270"/>
              <a:ext cx="2857500" cy="352425"/>
            </a:xfrm>
            <a:custGeom>
              <a:avLst/>
              <a:gdLst/>
              <a:ahLst/>
              <a:cxnLst/>
              <a:rect l="l" t="t" r="r" b="b"/>
              <a:pathLst>
                <a:path w="2857500" h="352425" extrusionOk="0">
                  <a:moveTo>
                    <a:pt x="2798762" y="0"/>
                  </a:moveTo>
                  <a:lnTo>
                    <a:pt x="58737" y="0"/>
                  </a:lnTo>
                  <a:lnTo>
                    <a:pt x="35874" y="4615"/>
                  </a:lnTo>
                  <a:lnTo>
                    <a:pt x="17203" y="17203"/>
                  </a:lnTo>
                  <a:lnTo>
                    <a:pt x="4615" y="35874"/>
                  </a:lnTo>
                  <a:lnTo>
                    <a:pt x="0" y="58737"/>
                  </a:lnTo>
                  <a:lnTo>
                    <a:pt x="0" y="293686"/>
                  </a:lnTo>
                  <a:lnTo>
                    <a:pt x="4615" y="316550"/>
                  </a:lnTo>
                  <a:lnTo>
                    <a:pt x="17203" y="335220"/>
                  </a:lnTo>
                  <a:lnTo>
                    <a:pt x="35874" y="347809"/>
                  </a:lnTo>
                  <a:lnTo>
                    <a:pt x="58737" y="352425"/>
                  </a:lnTo>
                  <a:lnTo>
                    <a:pt x="2798762" y="352425"/>
                  </a:lnTo>
                  <a:lnTo>
                    <a:pt x="2821625" y="347809"/>
                  </a:lnTo>
                  <a:lnTo>
                    <a:pt x="2840296" y="335220"/>
                  </a:lnTo>
                  <a:lnTo>
                    <a:pt x="2852884" y="316550"/>
                  </a:lnTo>
                  <a:lnTo>
                    <a:pt x="2857500" y="293686"/>
                  </a:lnTo>
                  <a:lnTo>
                    <a:pt x="2857500" y="58737"/>
                  </a:lnTo>
                  <a:lnTo>
                    <a:pt x="2852884" y="35874"/>
                  </a:lnTo>
                  <a:lnTo>
                    <a:pt x="2840296" y="17203"/>
                  </a:lnTo>
                  <a:lnTo>
                    <a:pt x="2821625" y="4615"/>
                  </a:lnTo>
                  <a:lnTo>
                    <a:pt x="2798762"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82" name="Google Shape;582;p41"/>
            <p:cNvSpPr/>
            <p:nvPr/>
          </p:nvSpPr>
          <p:spPr>
            <a:xfrm>
              <a:off x="1901706" y="1851270"/>
              <a:ext cx="2857500" cy="352425"/>
            </a:xfrm>
            <a:custGeom>
              <a:avLst/>
              <a:gdLst/>
              <a:ahLst/>
              <a:cxnLst/>
              <a:rect l="l" t="t" r="r" b="b"/>
              <a:pathLst>
                <a:path w="2857500" h="352425" extrusionOk="0">
                  <a:moveTo>
                    <a:pt x="0" y="58738"/>
                  </a:moveTo>
                  <a:lnTo>
                    <a:pt x="4615" y="35874"/>
                  </a:lnTo>
                  <a:lnTo>
                    <a:pt x="17203" y="17203"/>
                  </a:lnTo>
                  <a:lnTo>
                    <a:pt x="35874" y="4615"/>
                  </a:lnTo>
                  <a:lnTo>
                    <a:pt x="58737" y="0"/>
                  </a:lnTo>
                  <a:lnTo>
                    <a:pt x="2798762" y="0"/>
                  </a:lnTo>
                  <a:lnTo>
                    <a:pt x="2821625" y="4615"/>
                  </a:lnTo>
                  <a:lnTo>
                    <a:pt x="2840296" y="17203"/>
                  </a:lnTo>
                  <a:lnTo>
                    <a:pt x="2852884" y="35874"/>
                  </a:lnTo>
                  <a:lnTo>
                    <a:pt x="2857500" y="58738"/>
                  </a:lnTo>
                  <a:lnTo>
                    <a:pt x="2857500" y="293687"/>
                  </a:lnTo>
                  <a:lnTo>
                    <a:pt x="2852884" y="316550"/>
                  </a:lnTo>
                  <a:lnTo>
                    <a:pt x="2840296" y="335221"/>
                  </a:lnTo>
                  <a:lnTo>
                    <a:pt x="2821625" y="347809"/>
                  </a:lnTo>
                  <a:lnTo>
                    <a:pt x="2798762" y="352425"/>
                  </a:lnTo>
                  <a:lnTo>
                    <a:pt x="58737" y="352425"/>
                  </a:lnTo>
                  <a:lnTo>
                    <a:pt x="35874" y="347809"/>
                  </a:lnTo>
                  <a:lnTo>
                    <a:pt x="17203" y="335221"/>
                  </a:lnTo>
                  <a:lnTo>
                    <a:pt x="4615" y="316550"/>
                  </a:lnTo>
                  <a:lnTo>
                    <a:pt x="0" y="293687"/>
                  </a:lnTo>
                  <a:lnTo>
                    <a:pt x="0" y="58738"/>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83" name="Google Shape;583;p41"/>
          <p:cNvSpPr txBox="1"/>
          <p:nvPr/>
        </p:nvSpPr>
        <p:spPr>
          <a:xfrm>
            <a:off x="2476751" y="1907420"/>
            <a:ext cx="3437254"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Times New Roman"/>
                <a:ea typeface="Times New Roman"/>
                <a:cs typeface="Times New Roman"/>
                <a:sym typeface="Times New Roman"/>
              </a:rPr>
              <a:t>Lengua Materna Español	</a:t>
            </a:r>
            <a:r>
              <a:rPr lang="en-US" sz="1800" b="1" baseline="30000">
                <a:solidFill>
                  <a:srgbClr val="002060"/>
                </a:solidFill>
                <a:latin typeface="Times New Roman"/>
                <a:ea typeface="Times New Roman"/>
                <a:cs typeface="Times New Roman"/>
                <a:sym typeface="Times New Roman"/>
              </a:rPr>
              <a:t>3º</a:t>
            </a:r>
            <a:endParaRPr sz="1800" baseline="30000">
              <a:solidFill>
                <a:schemeClr val="dk1"/>
              </a:solidFill>
              <a:latin typeface="Times New Roman"/>
              <a:ea typeface="Times New Roman"/>
              <a:cs typeface="Times New Roman"/>
              <a:sym typeface="Times New Roman"/>
            </a:endParaRPr>
          </a:p>
        </p:txBody>
      </p:sp>
      <p:grpSp>
        <p:nvGrpSpPr>
          <p:cNvPr id="584" name="Google Shape;584;p41"/>
          <p:cNvGrpSpPr/>
          <p:nvPr/>
        </p:nvGrpSpPr>
        <p:grpSpPr>
          <a:xfrm>
            <a:off x="7839589" y="1856983"/>
            <a:ext cx="1638300" cy="333375"/>
            <a:chOff x="7839589" y="1856983"/>
            <a:chExt cx="1638300" cy="333375"/>
          </a:xfrm>
        </p:grpSpPr>
        <p:sp>
          <p:nvSpPr>
            <p:cNvPr id="585" name="Google Shape;585;p41"/>
            <p:cNvSpPr/>
            <p:nvPr/>
          </p:nvSpPr>
          <p:spPr>
            <a:xfrm>
              <a:off x="7839589" y="1856983"/>
              <a:ext cx="1638300" cy="333375"/>
            </a:xfrm>
            <a:custGeom>
              <a:avLst/>
              <a:gdLst/>
              <a:ahLst/>
              <a:cxnLst/>
              <a:rect l="l" t="t" r="r" b="b"/>
              <a:pathLst>
                <a:path w="1638300" h="333375" extrusionOk="0">
                  <a:moveTo>
                    <a:pt x="1582737" y="0"/>
                  </a:moveTo>
                  <a:lnTo>
                    <a:pt x="55563" y="0"/>
                  </a:lnTo>
                  <a:lnTo>
                    <a:pt x="33935" y="4366"/>
                  </a:lnTo>
                  <a:lnTo>
                    <a:pt x="16274" y="16274"/>
                  </a:lnTo>
                  <a:lnTo>
                    <a:pt x="4366" y="33935"/>
                  </a:lnTo>
                  <a:lnTo>
                    <a:pt x="0" y="55563"/>
                  </a:lnTo>
                  <a:lnTo>
                    <a:pt x="0" y="277811"/>
                  </a:lnTo>
                  <a:lnTo>
                    <a:pt x="4366" y="299439"/>
                  </a:lnTo>
                  <a:lnTo>
                    <a:pt x="16274" y="317100"/>
                  </a:lnTo>
                  <a:lnTo>
                    <a:pt x="33935" y="329008"/>
                  </a:lnTo>
                  <a:lnTo>
                    <a:pt x="55563" y="333375"/>
                  </a:lnTo>
                  <a:lnTo>
                    <a:pt x="1582737" y="333375"/>
                  </a:lnTo>
                  <a:lnTo>
                    <a:pt x="1604364" y="329008"/>
                  </a:lnTo>
                  <a:lnTo>
                    <a:pt x="1622025" y="317100"/>
                  </a:lnTo>
                  <a:lnTo>
                    <a:pt x="1633933" y="299439"/>
                  </a:lnTo>
                  <a:lnTo>
                    <a:pt x="1638300" y="277811"/>
                  </a:lnTo>
                  <a:lnTo>
                    <a:pt x="1638300" y="55563"/>
                  </a:lnTo>
                  <a:lnTo>
                    <a:pt x="1633933" y="33935"/>
                  </a:lnTo>
                  <a:lnTo>
                    <a:pt x="1622025" y="16274"/>
                  </a:lnTo>
                  <a:lnTo>
                    <a:pt x="1604364" y="4366"/>
                  </a:lnTo>
                  <a:lnTo>
                    <a:pt x="1582737"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86" name="Google Shape;586;p41"/>
            <p:cNvSpPr/>
            <p:nvPr/>
          </p:nvSpPr>
          <p:spPr>
            <a:xfrm>
              <a:off x="7839589" y="1856983"/>
              <a:ext cx="1638300" cy="333375"/>
            </a:xfrm>
            <a:custGeom>
              <a:avLst/>
              <a:gdLst/>
              <a:ahLst/>
              <a:cxnLst/>
              <a:rect l="l" t="t" r="r" b="b"/>
              <a:pathLst>
                <a:path w="1638300" h="333375" extrusionOk="0">
                  <a:moveTo>
                    <a:pt x="0" y="55563"/>
                  </a:moveTo>
                  <a:lnTo>
                    <a:pt x="4366" y="33935"/>
                  </a:lnTo>
                  <a:lnTo>
                    <a:pt x="16274" y="16274"/>
                  </a:lnTo>
                  <a:lnTo>
                    <a:pt x="33935" y="4366"/>
                  </a:lnTo>
                  <a:lnTo>
                    <a:pt x="55563" y="0"/>
                  </a:lnTo>
                  <a:lnTo>
                    <a:pt x="1582737" y="0"/>
                  </a:lnTo>
                  <a:lnTo>
                    <a:pt x="1604364" y="4366"/>
                  </a:lnTo>
                  <a:lnTo>
                    <a:pt x="1622025" y="16274"/>
                  </a:lnTo>
                  <a:lnTo>
                    <a:pt x="1633933" y="33935"/>
                  </a:lnTo>
                  <a:lnTo>
                    <a:pt x="1638300" y="55563"/>
                  </a:lnTo>
                  <a:lnTo>
                    <a:pt x="1638300" y="277811"/>
                  </a:lnTo>
                  <a:lnTo>
                    <a:pt x="1633933" y="299439"/>
                  </a:lnTo>
                  <a:lnTo>
                    <a:pt x="1622025" y="317100"/>
                  </a:lnTo>
                  <a:lnTo>
                    <a:pt x="1604364" y="329008"/>
                  </a:lnTo>
                  <a:lnTo>
                    <a:pt x="1582737" y="333375"/>
                  </a:lnTo>
                  <a:lnTo>
                    <a:pt x="55563" y="333375"/>
                  </a:lnTo>
                  <a:lnTo>
                    <a:pt x="33935" y="329008"/>
                  </a:lnTo>
                  <a:lnTo>
                    <a:pt x="16274" y="317100"/>
                  </a:lnTo>
                  <a:lnTo>
                    <a:pt x="4366" y="299439"/>
                  </a:lnTo>
                  <a:lnTo>
                    <a:pt x="0" y="277811"/>
                  </a:lnTo>
                  <a:lnTo>
                    <a:pt x="0" y="55563"/>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87" name="Google Shape;587;p41"/>
          <p:cNvSpPr txBox="1"/>
          <p:nvPr/>
        </p:nvSpPr>
        <p:spPr>
          <a:xfrm>
            <a:off x="8597018" y="1901324"/>
            <a:ext cx="33020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Times New Roman"/>
                <a:ea typeface="Times New Roman"/>
                <a:cs typeface="Times New Roman"/>
                <a:sym typeface="Times New Roman"/>
              </a:rPr>
              <a:t>2017</a:t>
            </a:r>
            <a:endParaRPr sz="1200">
              <a:solidFill>
                <a:schemeClr val="dk1"/>
              </a:solidFill>
              <a:latin typeface="Times New Roman"/>
              <a:ea typeface="Times New Roman"/>
              <a:cs typeface="Times New Roman"/>
              <a:sym typeface="Times New Roman"/>
            </a:endParaRPr>
          </a:p>
        </p:txBody>
      </p:sp>
      <p:sp>
        <p:nvSpPr>
          <p:cNvPr id="588" name="Google Shape;588;p41"/>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Shape 592"/>
        <p:cNvGrpSpPr/>
        <p:nvPr/>
      </p:nvGrpSpPr>
      <p:grpSpPr>
        <a:xfrm>
          <a:off x="0" y="0"/>
          <a:ext cx="0" cy="0"/>
          <a:chOff x="0" y="0"/>
          <a:chExt cx="0" cy="0"/>
        </a:xfrm>
      </p:grpSpPr>
      <p:graphicFrame>
        <p:nvGraphicFramePr>
          <p:cNvPr id="593" name="Google Shape;593;p42"/>
          <p:cNvGraphicFramePr/>
          <p:nvPr/>
        </p:nvGraphicFramePr>
        <p:xfrm>
          <a:off x="1036200" y="1319664"/>
          <a:ext cx="3000000" cy="3000000"/>
        </p:xfrm>
        <a:graphic>
          <a:graphicData uri="http://schemas.openxmlformats.org/drawingml/2006/table">
            <a:tbl>
              <a:tblPr firstRow="1" bandRow="1">
                <a:noFill/>
                <a:tableStyleId>{D2A4610B-CAE2-4983-92D0-EE84D17280EA}</a:tableStyleId>
              </a:tblPr>
              <a:tblGrid>
                <a:gridCol w="895975">
                  <a:extLst>
                    <a:ext uri="{9D8B030D-6E8A-4147-A177-3AD203B41FA5}">
                      <a16:colId xmlns:a16="http://schemas.microsoft.com/office/drawing/2014/main" val="20000"/>
                    </a:ext>
                  </a:extLst>
                </a:gridCol>
                <a:gridCol w="1319525">
                  <a:extLst>
                    <a:ext uri="{9D8B030D-6E8A-4147-A177-3AD203B41FA5}">
                      <a16:colId xmlns:a16="http://schemas.microsoft.com/office/drawing/2014/main" val="20001"/>
                    </a:ext>
                  </a:extLst>
                </a:gridCol>
                <a:gridCol w="3843025">
                  <a:extLst>
                    <a:ext uri="{9D8B030D-6E8A-4147-A177-3AD203B41FA5}">
                      <a16:colId xmlns:a16="http://schemas.microsoft.com/office/drawing/2014/main" val="20002"/>
                    </a:ext>
                  </a:extLst>
                </a:gridCol>
                <a:gridCol w="2428875">
                  <a:extLst>
                    <a:ext uri="{9D8B030D-6E8A-4147-A177-3AD203B41FA5}">
                      <a16:colId xmlns:a16="http://schemas.microsoft.com/office/drawing/2014/main" val="20003"/>
                    </a:ext>
                  </a:extLst>
                </a:gridCol>
              </a:tblGrid>
              <a:tr h="301750">
                <a:tc gridSpan="4">
                  <a:txBody>
                    <a:bodyPr/>
                    <a:lstStyle/>
                    <a:p>
                      <a:pPr marL="7620" marR="0" lvl="0" indent="0" algn="ctr" rtl="0">
                        <a:lnSpc>
                          <a:spcPct val="110000"/>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BLOQUE 2</a:t>
                      </a:r>
                      <a:endParaRPr sz="12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414525">
                <a:tc>
                  <a:txBody>
                    <a:bodyPr/>
                    <a:lstStyle/>
                    <a:p>
                      <a:pPr marL="57150" marR="0" lvl="0" indent="0" algn="l" rtl="0">
                        <a:lnSpc>
                          <a:spcPct val="114166"/>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Ámbito</a:t>
                      </a:r>
                      <a:endParaRPr sz="12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350520" lvl="0" indent="-50165" algn="l" rtl="0">
                        <a:lnSpc>
                          <a:spcPct val="114166"/>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Práctica social  del Lenguaje</a:t>
                      </a:r>
                      <a:endParaRPr sz="1200" u="none" strike="noStrike" cap="none">
                        <a:latin typeface="Times New Roman"/>
                        <a:ea typeface="Times New Roman"/>
                        <a:cs typeface="Times New Roman"/>
                        <a:sym typeface="Times New Roman"/>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169545" marR="0" lvl="0" indent="0" algn="l" rtl="0">
                        <a:lnSpc>
                          <a:spcPct val="114166"/>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Aprendizaje Esperado</a:t>
                      </a:r>
                      <a:endParaRPr sz="12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7620" marR="1790064" lvl="0" indent="0" algn="l" rtl="0">
                        <a:lnSpc>
                          <a:spcPct val="114166"/>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Intenci</a:t>
                      </a:r>
                      <a:r>
                        <a:rPr lang="en-US" sz="1200" b="1" u="none" strike="noStrike" cap="none">
                          <a:solidFill>
                            <a:srgbClr val="002060"/>
                          </a:solidFill>
                          <a:latin typeface="Calibri"/>
                          <a:ea typeface="Calibri"/>
                          <a:cs typeface="Calibri"/>
                          <a:sym typeface="Calibri"/>
                        </a:rPr>
                        <a:t>ó</a:t>
                      </a:r>
                      <a:r>
                        <a:rPr lang="en-US" sz="1200" b="1" u="none" strike="noStrike" cap="none">
                          <a:solidFill>
                            <a:srgbClr val="002060"/>
                          </a:solidFill>
                          <a:latin typeface="Times New Roman"/>
                          <a:ea typeface="Times New Roman"/>
                          <a:cs typeface="Times New Roman"/>
                          <a:sym typeface="Times New Roman"/>
                        </a:rPr>
                        <a:t>n  did</a:t>
                      </a:r>
                      <a:r>
                        <a:rPr lang="en-US" sz="1200" b="1" u="none" strike="noStrike" cap="none">
                          <a:solidFill>
                            <a:srgbClr val="002060"/>
                          </a:solidFill>
                          <a:latin typeface="Calibri"/>
                          <a:ea typeface="Calibri"/>
                          <a:cs typeface="Calibri"/>
                          <a:sym typeface="Calibri"/>
                        </a:rPr>
                        <a:t>á</a:t>
                      </a:r>
                      <a:r>
                        <a:rPr lang="en-US" sz="1200" b="1" u="none" strike="noStrike" cap="none">
                          <a:solidFill>
                            <a:srgbClr val="002060"/>
                          </a:solidFill>
                          <a:latin typeface="Times New Roman"/>
                          <a:ea typeface="Times New Roman"/>
                          <a:cs typeface="Times New Roman"/>
                          <a:sym typeface="Times New Roman"/>
                        </a:rPr>
                        <a:t>ctica</a:t>
                      </a:r>
                      <a:endParaRPr sz="1200" u="none" strike="noStrike" cap="none">
                        <a:latin typeface="Times New Roman"/>
                        <a:ea typeface="Times New Roman"/>
                        <a:cs typeface="Times New Roman"/>
                        <a:sym typeface="Times New Roman"/>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1719075">
                <a:tc>
                  <a:txBody>
                    <a:bodyPr/>
                    <a:lstStyle/>
                    <a:p>
                      <a:pPr marL="0" marR="0" lvl="0" indent="0" algn="l" rtl="0">
                        <a:lnSpc>
                          <a:spcPct val="100000"/>
                        </a:lnSpc>
                        <a:spcBef>
                          <a:spcPts val="0"/>
                        </a:spcBef>
                        <a:spcAft>
                          <a:spcPts val="0"/>
                        </a:spcAft>
                        <a:buNone/>
                      </a:pPr>
                      <a:endParaRPr sz="1900" u="none" strike="noStrike" cap="none">
                        <a:latin typeface="Times New Roman"/>
                        <a:ea typeface="Times New Roman"/>
                        <a:cs typeface="Times New Roman"/>
                        <a:sym typeface="Times New Roman"/>
                      </a:endParaRPr>
                    </a:p>
                    <a:p>
                      <a:pPr marL="2540" marR="0" lvl="0" indent="0" algn="l" rtl="0">
                        <a:lnSpc>
                          <a:spcPct val="100000"/>
                        </a:lnSpc>
                        <a:spcBef>
                          <a:spcPts val="0"/>
                        </a:spcBef>
                        <a:spcAft>
                          <a:spcPts val="0"/>
                        </a:spcAft>
                        <a:buNone/>
                      </a:pPr>
                      <a:r>
                        <a:rPr lang="en-US" sz="1100" u="none" strike="noStrike" cap="none">
                          <a:latin typeface="Calibri"/>
                          <a:ea typeface="Calibri"/>
                          <a:cs typeface="Calibri"/>
                          <a:sym typeface="Calibri"/>
                        </a:rPr>
                        <a:t>Literatura</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200" u="none" strike="noStrike" cap="none">
                        <a:latin typeface="Times New Roman"/>
                        <a:ea typeface="Times New Roman"/>
                        <a:cs typeface="Times New Roman"/>
                        <a:sym typeface="Times New Roman"/>
                      </a:endParaRPr>
                    </a:p>
                    <a:p>
                      <a:pPr marL="2540" marR="224790" lvl="0" indent="0" algn="l" rtl="0">
                        <a:lnSpc>
                          <a:spcPct val="101800"/>
                        </a:lnSpc>
                        <a:spcBef>
                          <a:spcPts val="0"/>
                        </a:spcBef>
                        <a:spcAft>
                          <a:spcPts val="0"/>
                        </a:spcAft>
                        <a:buNone/>
                      </a:pPr>
                      <a:r>
                        <a:rPr lang="en-US" sz="1100" u="none" strike="noStrike" cap="none">
                          <a:latin typeface="Calibri"/>
                          <a:ea typeface="Calibri"/>
                          <a:cs typeface="Calibri"/>
                          <a:sym typeface="Calibri"/>
                        </a:rPr>
                        <a:t>Lectura, escritura y  escenificación de  obras teatrales</a:t>
                      </a:r>
                      <a:endParaRPr sz="1100" u="none" strike="noStrike" cap="none">
                        <a:latin typeface="Calibri"/>
                        <a:ea typeface="Calibri"/>
                        <a:cs typeface="Calibri"/>
                        <a:sym typeface="Calibri"/>
                      </a:endParaRPr>
                    </a:p>
                  </a:txBody>
                  <a:tcPr marL="0" marR="0" marT="19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215" marR="0" lvl="0" indent="0" algn="just" rtl="0">
                        <a:lnSpc>
                          <a:spcPct val="118181"/>
                        </a:lnSpc>
                        <a:spcBef>
                          <a:spcPts val="0"/>
                        </a:spcBef>
                        <a:spcAft>
                          <a:spcPts val="0"/>
                        </a:spcAft>
                        <a:buNone/>
                      </a:pPr>
                      <a:r>
                        <a:rPr lang="en-US" sz="1100" b="1" u="none" strike="noStrike" cap="none">
                          <a:latin typeface="Calibri"/>
                          <a:ea typeface="Calibri"/>
                          <a:cs typeface="Calibri"/>
                          <a:sym typeface="Calibri"/>
                        </a:rPr>
                        <a:t>Identifica </a:t>
                      </a:r>
                      <a:r>
                        <a:rPr lang="en-US" sz="1100" u="none" strike="noStrike" cap="none">
                          <a:latin typeface="Calibri"/>
                          <a:ea typeface="Calibri"/>
                          <a:cs typeface="Calibri"/>
                          <a:sym typeface="Calibri"/>
                        </a:rPr>
                        <a:t>recursos escénicos que pueden ser utilizados para</a:t>
                      </a:r>
                      <a:endParaRPr sz="1100" u="none" strike="noStrike" cap="none">
                        <a:latin typeface="Calibri"/>
                        <a:ea typeface="Calibri"/>
                        <a:cs typeface="Calibri"/>
                        <a:sym typeface="Calibri"/>
                      </a:endParaRPr>
                    </a:p>
                    <a:p>
                      <a:pPr marL="69215" marR="0" lvl="0" indent="0" algn="just" rtl="0">
                        <a:lnSpc>
                          <a:spcPct val="100899"/>
                        </a:lnSpc>
                        <a:spcBef>
                          <a:spcPts val="35"/>
                        </a:spcBef>
                        <a:spcAft>
                          <a:spcPts val="0"/>
                        </a:spcAft>
                        <a:buNone/>
                      </a:pPr>
                      <a:r>
                        <a:rPr lang="en-US" sz="1100" u="none" strike="noStrike" cap="none">
                          <a:latin typeface="Calibri"/>
                          <a:ea typeface="Calibri"/>
                          <a:cs typeface="Calibri"/>
                          <a:sym typeface="Calibri"/>
                        </a:rPr>
                        <a:t>sugerir aspectos implícitos de la historia: motivaciones de los  personajes, valores e ideas que se transmiten sin enunciarlos  (mediante acciones o símbolos), etcétera.</a:t>
                      </a:r>
                      <a:endParaRPr sz="1100" u="none" strike="noStrike" cap="none">
                        <a:latin typeface="Calibri"/>
                        <a:ea typeface="Calibri"/>
                        <a:cs typeface="Calibri"/>
                        <a:sym typeface="Calibri"/>
                      </a:endParaRPr>
                    </a:p>
                    <a:p>
                      <a:pPr marL="0" marR="0" lvl="0" indent="0" algn="l" rtl="0">
                        <a:lnSpc>
                          <a:spcPct val="100000"/>
                        </a:lnSpc>
                        <a:spcBef>
                          <a:spcPts val="45"/>
                        </a:spcBef>
                        <a:spcAft>
                          <a:spcPts val="0"/>
                        </a:spcAft>
                        <a:buNone/>
                      </a:pPr>
                      <a:endParaRPr sz="1150" u="none" strike="noStrike" cap="none">
                        <a:latin typeface="Times New Roman"/>
                        <a:ea typeface="Times New Roman"/>
                        <a:cs typeface="Times New Roman"/>
                        <a:sym typeface="Times New Roman"/>
                      </a:endParaRPr>
                    </a:p>
                    <a:p>
                      <a:pPr marL="69215" marR="0" lvl="0" indent="0" algn="just" rtl="0">
                        <a:lnSpc>
                          <a:spcPct val="101800"/>
                        </a:lnSpc>
                        <a:spcBef>
                          <a:spcPts val="0"/>
                        </a:spcBef>
                        <a:spcAft>
                          <a:spcPts val="0"/>
                        </a:spcAft>
                        <a:buNone/>
                      </a:pPr>
                      <a:r>
                        <a:rPr lang="en-US" sz="1100" b="1" u="none" strike="noStrike" cap="none">
                          <a:latin typeface="Calibri"/>
                          <a:ea typeface="Calibri"/>
                          <a:cs typeface="Calibri"/>
                          <a:sym typeface="Calibri"/>
                        </a:rPr>
                        <a:t>Explora </a:t>
                      </a:r>
                      <a:r>
                        <a:rPr lang="en-US" sz="1100" u="none" strike="noStrike" cap="none">
                          <a:latin typeface="Calibri"/>
                          <a:ea typeface="Calibri"/>
                          <a:cs typeface="Calibri"/>
                          <a:sym typeface="Calibri"/>
                        </a:rPr>
                        <a:t>usos de los signos de puntuación en los diálogos para  destacar matices de la oralidad que reflejen los estados mentales  y/o emocionales de los personajes.</a:t>
                      </a:r>
                      <a:endParaRPr sz="1100" u="none" strike="noStrike" cap="none">
                        <a:latin typeface="Calibri"/>
                        <a:ea typeface="Calibri"/>
                        <a:cs typeface="Calibri"/>
                        <a:sym typeface="Calibri"/>
                      </a:endParaRPr>
                    </a:p>
                    <a:p>
                      <a:pPr marL="3003550" marR="0" lvl="0" indent="0" algn="just" rtl="0">
                        <a:lnSpc>
                          <a:spcPct val="100000"/>
                        </a:lnSpc>
                        <a:spcBef>
                          <a:spcPts val="25"/>
                        </a:spcBef>
                        <a:spcAft>
                          <a:spcPts val="0"/>
                        </a:spcAft>
                        <a:buNone/>
                      </a:pP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300" u="none" strike="noStrike" cap="none">
                        <a:latin typeface="Times New Roman"/>
                        <a:ea typeface="Times New Roman"/>
                        <a:cs typeface="Times New Roman"/>
                        <a:sym typeface="Times New Roman"/>
                      </a:endParaRPr>
                    </a:p>
                    <a:p>
                      <a:pPr marL="0" marR="0" lvl="0" indent="0" algn="l" rtl="0">
                        <a:lnSpc>
                          <a:spcPct val="100000"/>
                        </a:lnSpc>
                        <a:spcBef>
                          <a:spcPts val="20"/>
                        </a:spcBef>
                        <a:spcAft>
                          <a:spcPts val="0"/>
                        </a:spcAft>
                        <a:buNone/>
                      </a:pPr>
                      <a:endParaRPr sz="1100" u="none" strike="noStrike" cap="none">
                        <a:latin typeface="Times New Roman"/>
                        <a:ea typeface="Times New Roman"/>
                        <a:cs typeface="Times New Roman"/>
                        <a:sym typeface="Times New Roman"/>
                      </a:endParaRPr>
                    </a:p>
                    <a:p>
                      <a:pPr marL="89535" marR="0" lvl="0" indent="31114" algn="just" rtl="0">
                        <a:lnSpc>
                          <a:spcPct val="102299"/>
                        </a:lnSpc>
                        <a:spcBef>
                          <a:spcPts val="0"/>
                        </a:spcBef>
                        <a:spcAft>
                          <a:spcPts val="0"/>
                        </a:spcAft>
                        <a:buNone/>
                      </a:pPr>
                      <a:r>
                        <a:rPr lang="en-US" sz="1100" u="none" strike="noStrike" cap="none">
                          <a:latin typeface="Calibri"/>
                          <a:ea typeface="Calibri"/>
                          <a:cs typeface="Calibri"/>
                          <a:sym typeface="Calibri"/>
                        </a:rPr>
                        <a:t>Promover en los alumnos, la lectura,  escritura y representación de obras  teatrales con el propósito de que  reflexionen sobre su utilidad para  analizar problemas sociales.</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1377700">
                <a:tc>
                  <a:txBody>
                    <a:bodyPr/>
                    <a:lstStyle/>
                    <a:p>
                      <a:pPr marL="0" marR="0" lvl="0" indent="0" algn="l" rtl="0">
                        <a:lnSpc>
                          <a:spcPct val="100000"/>
                        </a:lnSpc>
                        <a:spcBef>
                          <a:spcPts val="0"/>
                        </a:spcBef>
                        <a:spcAft>
                          <a:spcPts val="0"/>
                        </a:spcAft>
                        <a:buNone/>
                      </a:pPr>
                      <a:endParaRPr sz="1850" u="none" strike="noStrike" cap="none">
                        <a:latin typeface="Times New Roman"/>
                        <a:ea typeface="Times New Roman"/>
                        <a:cs typeface="Times New Roman"/>
                        <a:sym typeface="Times New Roman"/>
                      </a:endParaRPr>
                    </a:p>
                    <a:p>
                      <a:pPr marL="2540" marR="0" lvl="0" indent="0" algn="l" rtl="0">
                        <a:lnSpc>
                          <a:spcPct val="100000"/>
                        </a:lnSpc>
                        <a:spcBef>
                          <a:spcPts val="0"/>
                        </a:spcBef>
                        <a:spcAft>
                          <a:spcPts val="0"/>
                        </a:spcAft>
                        <a:buNone/>
                      </a:pPr>
                      <a:r>
                        <a:rPr lang="en-US" sz="1200" u="none" strike="noStrike" cap="none">
                          <a:latin typeface="Calibri"/>
                          <a:ea typeface="Calibri"/>
                          <a:cs typeface="Calibri"/>
                          <a:sym typeface="Calibri"/>
                        </a:rPr>
                        <a:t>Estudio</a:t>
                      </a:r>
                      <a:endParaRPr sz="1200" u="none" strike="noStrike" cap="none">
                        <a:latin typeface="Calibri"/>
                        <a:ea typeface="Calibri"/>
                        <a:cs typeface="Calibri"/>
                        <a:sym typeface="Calibri"/>
                      </a:endParaRPr>
                    </a:p>
                  </a:txBody>
                  <a:tcPr marL="0" marR="0" marT="697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215" marR="57785" lvl="0" indent="0" algn="l" rtl="0">
                        <a:lnSpc>
                          <a:spcPct val="101800"/>
                        </a:lnSpc>
                        <a:spcBef>
                          <a:spcPts val="0"/>
                        </a:spcBef>
                        <a:spcAft>
                          <a:spcPts val="0"/>
                        </a:spcAft>
                        <a:buNone/>
                      </a:pPr>
                      <a:r>
                        <a:rPr lang="en-US" sz="1100" u="none" strike="noStrike" cap="none">
                          <a:latin typeface="Calibri"/>
                          <a:ea typeface="Calibri"/>
                          <a:cs typeface="Calibri"/>
                          <a:sym typeface="Calibri"/>
                        </a:rPr>
                        <a:t>Intercambio oral de  experiencias	y  nuevos  conocimientos</a:t>
                      </a:r>
                      <a:endParaRPr sz="1100" u="none" strike="noStrike" cap="none">
                        <a:latin typeface="Calibri"/>
                        <a:ea typeface="Calibri"/>
                        <a:cs typeface="Calibri"/>
                        <a:sym typeface="Calibri"/>
                      </a:endParaRPr>
                    </a:p>
                  </a:txBody>
                  <a:tcPr marL="0" marR="0" marT="857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95250" marR="635" lvl="0" indent="0" algn="l" rtl="0">
                        <a:lnSpc>
                          <a:spcPct val="124545"/>
                        </a:lnSpc>
                        <a:spcBef>
                          <a:spcPts val="0"/>
                        </a:spcBef>
                        <a:spcAft>
                          <a:spcPts val="0"/>
                        </a:spcAft>
                        <a:buNone/>
                      </a:pPr>
                      <a:r>
                        <a:rPr lang="en-US" sz="1100" b="1" u="none" strike="noStrike" cap="none">
                          <a:latin typeface="Calibri"/>
                          <a:ea typeface="Calibri"/>
                          <a:cs typeface="Calibri"/>
                          <a:sym typeface="Calibri"/>
                        </a:rPr>
                        <a:t>Mantiene </a:t>
                      </a:r>
                      <a:r>
                        <a:rPr lang="en-US" sz="1100" u="none" strike="noStrike" cap="none">
                          <a:latin typeface="Calibri"/>
                          <a:ea typeface="Calibri"/>
                          <a:cs typeface="Calibri"/>
                          <a:sym typeface="Calibri"/>
                        </a:rPr>
                        <a:t>una escucha atenta y crítica. Respeta los turnos para  hablar y los tiempos asignados a otros expositores.</a:t>
                      </a:r>
                      <a:endParaRPr sz="1100" u="none" strike="noStrike" cap="none">
                        <a:latin typeface="Calibri"/>
                        <a:ea typeface="Calibri"/>
                        <a:cs typeface="Calibri"/>
                        <a:sym typeface="Calibri"/>
                      </a:endParaRPr>
                    </a:p>
                    <a:p>
                      <a:pPr marL="0" marR="0" lvl="0" indent="0" algn="l" rtl="0">
                        <a:lnSpc>
                          <a:spcPct val="100000"/>
                        </a:lnSpc>
                        <a:spcBef>
                          <a:spcPts val="25"/>
                        </a:spcBef>
                        <a:spcAft>
                          <a:spcPts val="0"/>
                        </a:spcAft>
                        <a:buNone/>
                      </a:pPr>
                      <a:endParaRPr sz="1100" u="none" strike="noStrike" cap="none">
                        <a:latin typeface="Times New Roman"/>
                        <a:ea typeface="Times New Roman"/>
                        <a:cs typeface="Times New Roman"/>
                        <a:sym typeface="Times New Roman"/>
                      </a:endParaRPr>
                    </a:p>
                    <a:p>
                      <a:pPr marL="95250" marR="635" lvl="0" indent="0" algn="l" rtl="0">
                        <a:lnSpc>
                          <a:spcPct val="101800"/>
                        </a:lnSpc>
                        <a:spcBef>
                          <a:spcPts val="0"/>
                        </a:spcBef>
                        <a:spcAft>
                          <a:spcPts val="0"/>
                        </a:spcAft>
                        <a:buNone/>
                      </a:pPr>
                      <a:r>
                        <a:rPr lang="en-US" sz="1100" b="1" u="none" strike="noStrike" cap="none">
                          <a:latin typeface="Calibri"/>
                          <a:ea typeface="Calibri"/>
                          <a:cs typeface="Calibri"/>
                          <a:sym typeface="Calibri"/>
                        </a:rPr>
                        <a:t>Formula </a:t>
                      </a:r>
                      <a:r>
                        <a:rPr lang="en-US" sz="1100" u="none" strike="noStrike" cap="none">
                          <a:latin typeface="Calibri"/>
                          <a:ea typeface="Calibri"/>
                          <a:cs typeface="Calibri"/>
                          <a:sym typeface="Calibri"/>
                        </a:rPr>
                        <a:t>preguntas para exponerlas en el tiempo destinado a  preguntas y respuestas</a:t>
                      </a:r>
                      <a:endParaRPr sz="1100" u="none" strike="noStrike" cap="none">
                        <a:latin typeface="Calibri"/>
                        <a:ea typeface="Calibri"/>
                        <a:cs typeface="Calibri"/>
                        <a:sym typeface="Calibri"/>
                      </a:endParaRPr>
                    </a:p>
                    <a:p>
                      <a:pPr marL="0" marR="0" lvl="0" indent="0" algn="l" rtl="0">
                        <a:lnSpc>
                          <a:spcPct val="100000"/>
                        </a:lnSpc>
                        <a:spcBef>
                          <a:spcPts val="25"/>
                        </a:spcBef>
                        <a:spcAft>
                          <a:spcPts val="0"/>
                        </a:spcAft>
                        <a:buNone/>
                      </a:pPr>
                      <a:endParaRPr sz="1100" u="none" strike="noStrike" cap="none">
                        <a:latin typeface="Times New Roman"/>
                        <a:ea typeface="Times New Roman"/>
                        <a:cs typeface="Times New Roman"/>
                        <a:sym typeface="Times New Roman"/>
                      </a:endParaRPr>
                    </a:p>
                    <a:p>
                      <a:pPr marL="0" marR="0" lvl="0" indent="0" algn="r" rtl="0">
                        <a:lnSpc>
                          <a:spcPct val="100000"/>
                        </a:lnSpc>
                        <a:spcBef>
                          <a:spcPts val="0"/>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l" rtl="0">
                        <a:lnSpc>
                          <a:spcPct val="100000"/>
                        </a:lnSpc>
                        <a:spcBef>
                          <a:spcPts val="0"/>
                        </a:spcBef>
                        <a:spcAft>
                          <a:spcPts val="0"/>
                        </a:spcAft>
                        <a:buNone/>
                      </a:pPr>
                      <a:endParaRPr sz="1150" u="none" strike="noStrike" cap="none">
                        <a:latin typeface="Times New Roman"/>
                        <a:ea typeface="Times New Roman"/>
                        <a:cs typeface="Times New Roman"/>
                        <a:sym typeface="Times New Roman"/>
                      </a:endParaRPr>
                    </a:p>
                    <a:p>
                      <a:pPr marL="69850" marR="127000" lvl="0" indent="0" algn="just" rtl="0">
                        <a:lnSpc>
                          <a:spcPct val="101800"/>
                        </a:lnSpc>
                        <a:spcBef>
                          <a:spcPts val="0"/>
                        </a:spcBef>
                        <a:spcAft>
                          <a:spcPts val="0"/>
                        </a:spcAft>
                        <a:buNone/>
                      </a:pPr>
                      <a:r>
                        <a:rPr lang="en-US" sz="1100" u="none" strike="noStrike" cap="none">
                          <a:latin typeface="Calibri"/>
                          <a:ea typeface="Calibri"/>
                          <a:cs typeface="Calibri"/>
                          <a:sym typeface="Calibri"/>
                        </a:rPr>
                        <a:t>Guiar a los alumnos para que se  preparen para participar en un debate  como expositores y como público.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1560575">
                <a:tc>
                  <a:txBody>
                    <a:bodyPr/>
                    <a:lstStyle/>
                    <a:p>
                      <a:pPr marL="2540" marR="0" lvl="0" indent="0" algn="l" rtl="0">
                        <a:lnSpc>
                          <a:spcPct val="118181"/>
                        </a:lnSpc>
                        <a:spcBef>
                          <a:spcPts val="0"/>
                        </a:spcBef>
                        <a:spcAft>
                          <a:spcPts val="0"/>
                        </a:spcAft>
                        <a:buNone/>
                      </a:pPr>
                      <a:r>
                        <a:rPr lang="en-US" sz="1100" u="none" strike="noStrike" cap="none">
                          <a:latin typeface="Calibri"/>
                          <a:ea typeface="Calibri"/>
                          <a:cs typeface="Calibri"/>
                          <a:sym typeface="Calibri"/>
                        </a:rPr>
                        <a:t>Literatura</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215" marR="0" lvl="0" indent="0" algn="l" rtl="0">
                        <a:lnSpc>
                          <a:spcPct val="100000"/>
                        </a:lnSpc>
                        <a:spcBef>
                          <a:spcPts val="0"/>
                        </a:spcBef>
                        <a:spcAft>
                          <a:spcPts val="0"/>
                        </a:spcAft>
                        <a:buNone/>
                      </a:pPr>
                      <a:r>
                        <a:rPr lang="en-US" sz="1100" u="none" strike="noStrike" cap="none">
                          <a:latin typeface="Calibri"/>
                          <a:ea typeface="Calibri"/>
                          <a:cs typeface="Calibri"/>
                          <a:sym typeface="Calibri"/>
                        </a:rPr>
                        <a:t>Escritura	y</a:t>
                      </a:r>
                      <a:endParaRPr sz="1100" u="none" strike="noStrike" cap="none">
                        <a:latin typeface="Calibri"/>
                        <a:ea typeface="Calibri"/>
                        <a:cs typeface="Calibri"/>
                        <a:sym typeface="Calibri"/>
                      </a:endParaRPr>
                    </a:p>
                    <a:p>
                      <a:pPr marL="69215" marR="58419" lvl="0" indent="0" algn="l" rtl="0">
                        <a:lnSpc>
                          <a:spcPct val="101800"/>
                        </a:lnSpc>
                        <a:spcBef>
                          <a:spcPts val="25"/>
                        </a:spcBef>
                        <a:spcAft>
                          <a:spcPts val="0"/>
                        </a:spcAft>
                        <a:buNone/>
                      </a:pPr>
                      <a:r>
                        <a:rPr lang="en-US" sz="1100" u="none" strike="noStrike" cap="none">
                          <a:latin typeface="Calibri"/>
                          <a:ea typeface="Calibri"/>
                          <a:cs typeface="Calibri"/>
                          <a:sym typeface="Calibri"/>
                        </a:rPr>
                        <a:t>recreación	de  narraciones</a:t>
                      </a:r>
                      <a:endParaRPr sz="1100" u="none" strike="noStrike" cap="none">
                        <a:latin typeface="Calibri"/>
                        <a:ea typeface="Calibri"/>
                        <a:cs typeface="Calibri"/>
                        <a:sym typeface="Calibri"/>
                      </a:endParaRPr>
                    </a:p>
                  </a:txBody>
                  <a:tcPr marL="0" marR="0" marT="889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95250" marR="0" lvl="0" indent="0" algn="just" rtl="0">
                        <a:lnSpc>
                          <a:spcPct val="118181"/>
                        </a:lnSpc>
                        <a:spcBef>
                          <a:spcPts val="0"/>
                        </a:spcBef>
                        <a:spcAft>
                          <a:spcPts val="0"/>
                        </a:spcAft>
                        <a:buNone/>
                      </a:pPr>
                      <a:r>
                        <a:rPr lang="en-US" sz="1100" b="1" u="none" strike="noStrike" cap="none">
                          <a:latin typeface="Calibri"/>
                          <a:ea typeface="Calibri"/>
                          <a:cs typeface="Calibri"/>
                          <a:sym typeface="Calibri"/>
                        </a:rPr>
                        <a:t>Indaga </a:t>
                      </a:r>
                      <a:r>
                        <a:rPr lang="en-US" sz="1100" u="none" strike="noStrike" cap="none">
                          <a:latin typeface="Calibri"/>
                          <a:ea typeface="Calibri"/>
                          <a:cs typeface="Calibri"/>
                          <a:sym typeface="Calibri"/>
                        </a:rPr>
                        <a:t>en  fuentes orales  y escritas  los detalles  de cómo  se</a:t>
                      </a:r>
                      <a:endParaRPr sz="1100" u="none" strike="noStrike" cap="none">
                        <a:latin typeface="Calibri"/>
                        <a:ea typeface="Calibri"/>
                        <a:cs typeface="Calibri"/>
                        <a:sym typeface="Calibri"/>
                      </a:endParaRPr>
                    </a:p>
                    <a:p>
                      <a:pPr marL="95250" marR="0" lvl="0" indent="0" algn="just" rtl="0">
                        <a:lnSpc>
                          <a:spcPct val="100000"/>
                        </a:lnSpc>
                        <a:spcBef>
                          <a:spcPts val="45"/>
                        </a:spcBef>
                        <a:spcAft>
                          <a:spcPts val="0"/>
                        </a:spcAft>
                        <a:buNone/>
                      </a:pPr>
                      <a:r>
                        <a:rPr lang="en-US" sz="1100" u="none" strike="noStrike" cap="none">
                          <a:latin typeface="Calibri"/>
                          <a:ea typeface="Calibri"/>
                          <a:cs typeface="Calibri"/>
                          <a:sym typeface="Calibri"/>
                        </a:rPr>
                        <a:t>desarrolló un suceso de su localidad.</a:t>
                      </a:r>
                      <a:endParaRPr sz="1100" u="none" strike="noStrike" cap="none">
                        <a:latin typeface="Calibri"/>
                        <a:ea typeface="Calibri"/>
                        <a:cs typeface="Calibri"/>
                        <a:sym typeface="Calibri"/>
                      </a:endParaRPr>
                    </a:p>
                    <a:p>
                      <a:pPr marL="0" marR="0" lvl="0" indent="0" algn="l" rtl="0">
                        <a:lnSpc>
                          <a:spcPct val="100000"/>
                        </a:lnSpc>
                        <a:spcBef>
                          <a:spcPts val="20"/>
                        </a:spcBef>
                        <a:spcAft>
                          <a:spcPts val="0"/>
                        </a:spcAft>
                        <a:buNone/>
                      </a:pPr>
                      <a:endParaRPr sz="1150" u="none" strike="noStrike" cap="none">
                        <a:latin typeface="Times New Roman"/>
                        <a:ea typeface="Times New Roman"/>
                        <a:cs typeface="Times New Roman"/>
                        <a:sym typeface="Times New Roman"/>
                      </a:endParaRPr>
                    </a:p>
                    <a:p>
                      <a:pPr marL="95250" marR="127000" lvl="0" indent="0" algn="just" rtl="0">
                        <a:lnSpc>
                          <a:spcPct val="101800"/>
                        </a:lnSpc>
                        <a:spcBef>
                          <a:spcPts val="5"/>
                        </a:spcBef>
                        <a:spcAft>
                          <a:spcPts val="0"/>
                        </a:spcAft>
                        <a:buNone/>
                      </a:pPr>
                      <a:r>
                        <a:rPr lang="en-US" sz="1100" b="1" u="none" strike="noStrike" cap="none">
                          <a:latin typeface="Calibri"/>
                          <a:ea typeface="Calibri"/>
                          <a:cs typeface="Calibri"/>
                          <a:sym typeface="Calibri"/>
                        </a:rPr>
                        <a:t>Planea y desarrolla </a:t>
                      </a:r>
                      <a:r>
                        <a:rPr lang="en-US" sz="1100" u="none" strike="noStrike" cap="none">
                          <a:latin typeface="Calibri"/>
                          <a:ea typeface="Calibri"/>
                          <a:cs typeface="Calibri"/>
                          <a:sym typeface="Calibri"/>
                        </a:rPr>
                        <a:t>la escritura de una crónica para comunicar  un punto de vista personal sobre los acontecimientos. Revisa  que la narración sea clara y produzca el efecto deseado en el  lector.</a:t>
                      </a:r>
                      <a:endParaRPr sz="1100" u="none" strike="noStrike" cap="none">
                        <a:latin typeface="Calibri"/>
                        <a:ea typeface="Calibri"/>
                        <a:cs typeface="Calibri"/>
                        <a:sym typeface="Calibri"/>
                      </a:endParaRPr>
                    </a:p>
                    <a:p>
                      <a:pPr marL="2966720" marR="0" lvl="0" indent="0" algn="just" rtl="0">
                        <a:lnSpc>
                          <a:spcPct val="100000"/>
                        </a:lnSpc>
                        <a:spcBef>
                          <a:spcPts val="20"/>
                        </a:spcBef>
                        <a:spcAft>
                          <a:spcPts val="0"/>
                        </a:spcAft>
                        <a:buNone/>
                      </a:pP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l" rtl="0">
                        <a:lnSpc>
                          <a:spcPct val="100000"/>
                        </a:lnSpc>
                        <a:spcBef>
                          <a:spcPts val="0"/>
                        </a:spcBef>
                        <a:spcAft>
                          <a:spcPts val="0"/>
                        </a:spcAft>
                        <a:buNone/>
                      </a:pPr>
                      <a:endParaRPr sz="1300" u="none" strike="noStrike" cap="none">
                        <a:latin typeface="Times New Roman"/>
                        <a:ea typeface="Times New Roman"/>
                        <a:cs typeface="Times New Roman"/>
                        <a:sym typeface="Times New Roman"/>
                      </a:endParaRPr>
                    </a:p>
                    <a:p>
                      <a:pPr marL="0" marR="0" lvl="0" indent="0" algn="l" rtl="0">
                        <a:lnSpc>
                          <a:spcPct val="100000"/>
                        </a:lnSpc>
                        <a:spcBef>
                          <a:spcPts val="20"/>
                        </a:spcBef>
                        <a:spcAft>
                          <a:spcPts val="0"/>
                        </a:spcAft>
                        <a:buNone/>
                      </a:pPr>
                      <a:endParaRPr sz="1000" u="none" strike="noStrike" cap="none">
                        <a:latin typeface="Times New Roman"/>
                        <a:ea typeface="Times New Roman"/>
                        <a:cs typeface="Times New Roman"/>
                        <a:sym typeface="Times New Roman"/>
                      </a:endParaRPr>
                    </a:p>
                    <a:p>
                      <a:pPr marL="69850" marR="127000" lvl="0" indent="0" algn="just" rtl="0">
                        <a:lnSpc>
                          <a:spcPct val="101800"/>
                        </a:lnSpc>
                        <a:spcBef>
                          <a:spcPts val="0"/>
                        </a:spcBef>
                        <a:spcAft>
                          <a:spcPts val="0"/>
                        </a:spcAft>
                        <a:buNone/>
                      </a:pPr>
                      <a:r>
                        <a:rPr lang="en-US" sz="1100" u="none" strike="noStrike" cap="none">
                          <a:latin typeface="Calibri"/>
                          <a:ea typeface="Calibri"/>
                          <a:cs typeface="Calibri"/>
                          <a:sym typeface="Calibri"/>
                        </a:rPr>
                        <a:t>Guiar a los alumnos para que se  acerquen a la lectura de crónicas como  una práctica cultural periodística con  características literarias.</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4"/>
                  </a:ext>
                </a:extLst>
              </a:tr>
            </a:tbl>
          </a:graphicData>
        </a:graphic>
      </p:graphicFrame>
      <p:sp>
        <p:nvSpPr>
          <p:cNvPr id="594" name="Google Shape;594;p42"/>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Shape 598"/>
        <p:cNvGrpSpPr/>
        <p:nvPr/>
      </p:nvGrpSpPr>
      <p:grpSpPr>
        <a:xfrm>
          <a:off x="0" y="0"/>
          <a:ext cx="0" cy="0"/>
          <a:chOff x="0" y="0"/>
          <a:chExt cx="0" cy="0"/>
        </a:xfrm>
      </p:grpSpPr>
      <p:graphicFrame>
        <p:nvGraphicFramePr>
          <p:cNvPr id="599" name="Google Shape;599;p43"/>
          <p:cNvGraphicFramePr/>
          <p:nvPr/>
        </p:nvGraphicFramePr>
        <p:xfrm>
          <a:off x="908184" y="1048392"/>
          <a:ext cx="3000000" cy="3000000"/>
        </p:xfrm>
        <a:graphic>
          <a:graphicData uri="http://schemas.openxmlformats.org/drawingml/2006/table">
            <a:tbl>
              <a:tblPr firstRow="1" bandRow="1">
                <a:noFill/>
                <a:tableStyleId>{D2A4610B-CAE2-4983-92D0-EE84D17280EA}</a:tableStyleId>
              </a:tblPr>
              <a:tblGrid>
                <a:gridCol w="814075">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4057025">
                  <a:extLst>
                    <a:ext uri="{9D8B030D-6E8A-4147-A177-3AD203B41FA5}">
                      <a16:colId xmlns:a16="http://schemas.microsoft.com/office/drawing/2014/main" val="20002"/>
                    </a:ext>
                  </a:extLst>
                </a:gridCol>
                <a:gridCol w="2334900">
                  <a:extLst>
                    <a:ext uri="{9D8B030D-6E8A-4147-A177-3AD203B41FA5}">
                      <a16:colId xmlns:a16="http://schemas.microsoft.com/office/drawing/2014/main" val="20003"/>
                    </a:ext>
                  </a:extLst>
                </a:gridCol>
              </a:tblGrid>
              <a:tr h="304800">
                <a:tc gridSpan="4">
                  <a:txBody>
                    <a:bodyPr/>
                    <a:lstStyle/>
                    <a:p>
                      <a:pPr marL="7620" marR="0" lvl="0" indent="0" algn="ctr" rtl="0">
                        <a:lnSpc>
                          <a:spcPct val="112083"/>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BLOQUE 3</a:t>
                      </a:r>
                      <a:endParaRPr sz="12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420625">
                <a:tc>
                  <a:txBody>
                    <a:bodyPr/>
                    <a:lstStyle/>
                    <a:p>
                      <a:pPr marL="15240" marR="0" lvl="0" indent="0" algn="l" rtl="0">
                        <a:lnSpc>
                          <a:spcPct val="114166"/>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Ámbito</a:t>
                      </a:r>
                      <a:endParaRPr sz="12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287655" marR="335280" lvl="0" indent="-283845" algn="l" rtl="0">
                        <a:lnSpc>
                          <a:spcPct val="115833"/>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Práctica social del  Lenguaje</a:t>
                      </a:r>
                      <a:endParaRPr sz="1200" u="none" strike="noStrike" cap="none">
                        <a:latin typeface="Times New Roman"/>
                        <a:ea typeface="Times New Roman"/>
                        <a:cs typeface="Times New Roman"/>
                        <a:sym typeface="Times New Roman"/>
                      </a:endParaRPr>
                    </a:p>
                  </a:txBody>
                  <a:tcPr marL="0" marR="0" marT="19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278765" marR="0" lvl="0" indent="0" algn="l" rtl="0">
                        <a:lnSpc>
                          <a:spcPct val="114166"/>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Aprendizaje Esperado</a:t>
                      </a:r>
                      <a:endParaRPr sz="12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10160" marR="1692275" lvl="0" indent="0" algn="l" rtl="0">
                        <a:lnSpc>
                          <a:spcPct val="114166"/>
                        </a:lnSpc>
                        <a:spcBef>
                          <a:spcPts val="0"/>
                        </a:spcBef>
                        <a:spcAft>
                          <a:spcPts val="0"/>
                        </a:spcAft>
                        <a:buNone/>
                      </a:pPr>
                      <a:r>
                        <a:rPr lang="en-US" sz="1200" b="1" u="none" strike="noStrike" cap="none">
                          <a:solidFill>
                            <a:srgbClr val="002060"/>
                          </a:solidFill>
                          <a:latin typeface="Times New Roman"/>
                          <a:ea typeface="Times New Roman"/>
                          <a:cs typeface="Times New Roman"/>
                          <a:sym typeface="Times New Roman"/>
                        </a:rPr>
                        <a:t>Intenci</a:t>
                      </a:r>
                      <a:r>
                        <a:rPr lang="en-US" sz="1200" b="1" u="none" strike="noStrike" cap="none">
                          <a:solidFill>
                            <a:srgbClr val="002060"/>
                          </a:solidFill>
                          <a:latin typeface="Calibri"/>
                          <a:ea typeface="Calibri"/>
                          <a:cs typeface="Calibri"/>
                          <a:sym typeface="Calibri"/>
                        </a:rPr>
                        <a:t>ó</a:t>
                      </a:r>
                      <a:r>
                        <a:rPr lang="en-US" sz="1200" b="1" u="none" strike="noStrike" cap="none">
                          <a:solidFill>
                            <a:srgbClr val="002060"/>
                          </a:solidFill>
                          <a:latin typeface="Times New Roman"/>
                          <a:ea typeface="Times New Roman"/>
                          <a:cs typeface="Times New Roman"/>
                          <a:sym typeface="Times New Roman"/>
                        </a:rPr>
                        <a:t>n  did</a:t>
                      </a:r>
                      <a:r>
                        <a:rPr lang="en-US" sz="1200" b="1" u="none" strike="noStrike" cap="none">
                          <a:solidFill>
                            <a:srgbClr val="002060"/>
                          </a:solidFill>
                          <a:latin typeface="Calibri"/>
                          <a:ea typeface="Calibri"/>
                          <a:cs typeface="Calibri"/>
                          <a:sym typeface="Calibri"/>
                        </a:rPr>
                        <a:t>á</a:t>
                      </a:r>
                      <a:r>
                        <a:rPr lang="en-US" sz="1200" b="1" u="none" strike="noStrike" cap="none">
                          <a:solidFill>
                            <a:srgbClr val="002060"/>
                          </a:solidFill>
                          <a:latin typeface="Times New Roman"/>
                          <a:ea typeface="Times New Roman"/>
                          <a:cs typeface="Times New Roman"/>
                          <a:sym typeface="Times New Roman"/>
                        </a:rPr>
                        <a:t>ctica</a:t>
                      </a:r>
                      <a:endParaRPr sz="1200" u="none" strike="noStrike" cap="none">
                        <a:latin typeface="Times New Roman"/>
                        <a:ea typeface="Times New Roman"/>
                        <a:cs typeface="Times New Roman"/>
                        <a:sym typeface="Times New Roman"/>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2069600">
                <a:tc>
                  <a:txBody>
                    <a:bodyPr/>
                    <a:lstStyle/>
                    <a:p>
                      <a:pPr marL="0" marR="0" lvl="0" indent="0" algn="l" rtl="0">
                        <a:lnSpc>
                          <a:spcPct val="100000"/>
                        </a:lnSpc>
                        <a:spcBef>
                          <a:spcPts val="0"/>
                        </a:spcBef>
                        <a:spcAft>
                          <a:spcPts val="0"/>
                        </a:spcAft>
                        <a:buNone/>
                      </a:pPr>
                      <a:endParaRPr sz="1850" u="none" strike="noStrike" cap="none">
                        <a:latin typeface="Times New Roman"/>
                        <a:ea typeface="Times New Roman"/>
                        <a:cs typeface="Times New Roman"/>
                        <a:sym typeface="Times New Roman"/>
                      </a:endParaRPr>
                    </a:p>
                    <a:p>
                      <a:pPr marL="2540" marR="0" lvl="0" indent="0" algn="l" rtl="0">
                        <a:lnSpc>
                          <a:spcPct val="100000"/>
                        </a:lnSpc>
                        <a:spcBef>
                          <a:spcPts val="0"/>
                        </a:spcBef>
                        <a:spcAft>
                          <a:spcPts val="0"/>
                        </a:spcAft>
                        <a:buNone/>
                      </a:pPr>
                      <a:r>
                        <a:rPr lang="en-US" sz="1100" u="none" strike="noStrike" cap="none">
                          <a:latin typeface="Calibri"/>
                          <a:ea typeface="Calibri"/>
                          <a:cs typeface="Calibri"/>
                          <a:sym typeface="Calibri"/>
                        </a:rPr>
                        <a:t>Estudio</a:t>
                      </a:r>
                      <a:endParaRPr sz="1100" u="none" strike="noStrike" cap="none">
                        <a:latin typeface="Calibri"/>
                        <a:ea typeface="Calibri"/>
                        <a:cs typeface="Calibri"/>
                        <a:sym typeface="Calibri"/>
                      </a:endParaRPr>
                    </a:p>
                  </a:txBody>
                  <a:tcPr marL="0" marR="0" marT="445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50" u="none" strike="noStrike" cap="none">
                        <a:latin typeface="Times New Roman"/>
                        <a:ea typeface="Times New Roman"/>
                        <a:cs typeface="Times New Roman"/>
                        <a:sym typeface="Times New Roman"/>
                      </a:endParaRPr>
                    </a:p>
                    <a:p>
                      <a:pPr marL="2540" marR="232409" lvl="0" indent="0" algn="l" rtl="0">
                        <a:lnSpc>
                          <a:spcPct val="101800"/>
                        </a:lnSpc>
                        <a:spcBef>
                          <a:spcPts val="5"/>
                        </a:spcBef>
                        <a:spcAft>
                          <a:spcPts val="0"/>
                        </a:spcAft>
                        <a:buNone/>
                      </a:pPr>
                      <a:r>
                        <a:rPr lang="en-US" sz="1100" u="none" strike="noStrike" cap="none">
                          <a:latin typeface="Calibri"/>
                          <a:ea typeface="Calibri"/>
                          <a:cs typeface="Calibri"/>
                          <a:sym typeface="Calibri"/>
                        </a:rPr>
                        <a:t>Intercambio escrito de  nuevos conocimientos</a:t>
                      </a:r>
                      <a:endParaRPr sz="1100" u="none" strike="noStrike" cap="none">
                        <a:latin typeface="Calibri"/>
                        <a:ea typeface="Calibri"/>
                        <a:cs typeface="Calibri"/>
                        <a:sym typeface="Calibri"/>
                      </a:endParaRPr>
                    </a:p>
                  </a:txBody>
                  <a:tcPr marL="0" marR="0" marT="57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72390" marR="0" lvl="0" indent="0" algn="just" rtl="0">
                        <a:lnSpc>
                          <a:spcPct val="121818"/>
                        </a:lnSpc>
                        <a:spcBef>
                          <a:spcPts val="0"/>
                        </a:spcBef>
                        <a:spcAft>
                          <a:spcPts val="0"/>
                        </a:spcAft>
                        <a:buNone/>
                      </a:pPr>
                      <a:r>
                        <a:rPr lang="en-US" sz="1100" b="1" u="none" strike="noStrike" cap="none">
                          <a:latin typeface="Calibri"/>
                          <a:ea typeface="Calibri"/>
                          <a:cs typeface="Calibri"/>
                          <a:sym typeface="Calibri"/>
                        </a:rPr>
                        <a:t>Utiliza </a:t>
                      </a:r>
                      <a:r>
                        <a:rPr lang="en-US" sz="1100" u="none" strike="noStrike" cap="none">
                          <a:latin typeface="Calibri"/>
                          <a:ea typeface="Calibri"/>
                          <a:cs typeface="Calibri"/>
                          <a:sym typeface="Calibri"/>
                        </a:rPr>
                        <a:t>nexos y expresiones para: introducir argumentos, como porque,  ya que, si bien, debido a;·ordenar la información dentro del texto o  encadenar argumentos, como pero, aunque, sin embargo, aún, a pesar  de;·introducir comentarios: pues bien, de este modo, así, dicho esto;  introducir conclusiones: por tanto, por consiguiente, en consecuencia;  introducir una idea que se opone a otra que se ha mencionado: pero,  en cambio, por el contrario, sin embargo, no obstante; rebatir lo que  han dicho sus compañeros: en cambio, por el contrario, sin embargo,  no obstante</a:t>
                      </a:r>
                      <a:endParaRPr sz="1100" u="none" strike="noStrike" cap="none">
                        <a:latin typeface="Calibri"/>
                        <a:ea typeface="Calibri"/>
                        <a:cs typeface="Calibri"/>
                        <a:sym typeface="Calibri"/>
                      </a:endParaRPr>
                    </a:p>
                    <a:p>
                      <a:pPr marL="0" marR="0" lvl="0" indent="0" algn="l" rtl="0">
                        <a:lnSpc>
                          <a:spcPct val="100000"/>
                        </a:lnSpc>
                        <a:spcBef>
                          <a:spcPts val="30"/>
                        </a:spcBef>
                        <a:spcAft>
                          <a:spcPts val="0"/>
                        </a:spcAft>
                        <a:buNone/>
                      </a:pPr>
                      <a:endParaRPr sz="1150" u="none" strike="noStrike" cap="none">
                        <a:latin typeface="Times New Roman"/>
                        <a:ea typeface="Times New Roman"/>
                        <a:cs typeface="Times New Roman"/>
                        <a:sym typeface="Times New Roman"/>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300" u="none" strike="noStrike" cap="none">
                        <a:latin typeface="Times New Roman"/>
                        <a:ea typeface="Times New Roman"/>
                        <a:cs typeface="Times New Roman"/>
                        <a:sym typeface="Times New Roman"/>
                      </a:endParaRPr>
                    </a:p>
                    <a:p>
                      <a:pPr marL="0" marR="0" lvl="0" indent="0" algn="l" rtl="0">
                        <a:lnSpc>
                          <a:spcPct val="100000"/>
                        </a:lnSpc>
                        <a:spcBef>
                          <a:spcPts val="25"/>
                        </a:spcBef>
                        <a:spcAft>
                          <a:spcPts val="0"/>
                        </a:spcAft>
                        <a:buNone/>
                      </a:pPr>
                      <a:endParaRPr sz="1100" u="none" strike="noStrike" cap="none">
                        <a:latin typeface="Times New Roman"/>
                        <a:ea typeface="Times New Roman"/>
                        <a:cs typeface="Times New Roman"/>
                        <a:sym typeface="Times New Roman"/>
                      </a:endParaRPr>
                    </a:p>
                    <a:p>
                      <a:pPr marL="123825" marR="0" lvl="0" indent="0" algn="l" rtl="0">
                        <a:lnSpc>
                          <a:spcPct val="100000"/>
                        </a:lnSpc>
                        <a:spcBef>
                          <a:spcPts val="0"/>
                        </a:spcBef>
                        <a:spcAft>
                          <a:spcPts val="0"/>
                        </a:spcAft>
                        <a:buNone/>
                      </a:pPr>
                      <a:r>
                        <a:rPr lang="en-US" sz="1100" u="none" strike="noStrike" cap="none">
                          <a:latin typeface="Calibri"/>
                          <a:ea typeface="Calibri"/>
                          <a:cs typeface="Calibri"/>
                          <a:sym typeface="Calibri"/>
                        </a:rPr>
                        <a:t>Escribe un texto argumentativo.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1712975">
                <a:tc>
                  <a:txBody>
                    <a:bodyPr/>
                    <a:lstStyle/>
                    <a:p>
                      <a:pPr marL="2540" marR="0" lvl="0" indent="0" algn="l" rtl="0">
                        <a:lnSpc>
                          <a:spcPct val="121666"/>
                        </a:lnSpc>
                        <a:spcBef>
                          <a:spcPts val="0"/>
                        </a:spcBef>
                        <a:spcAft>
                          <a:spcPts val="0"/>
                        </a:spcAft>
                        <a:buNone/>
                      </a:pPr>
                      <a:r>
                        <a:rPr lang="en-US" sz="1200" u="none" strike="noStrike" cap="none">
                          <a:latin typeface="Calibri"/>
                          <a:ea typeface="Calibri"/>
                          <a:cs typeface="Calibri"/>
                          <a:sym typeface="Calibri"/>
                        </a:rPr>
                        <a:t>Participación  social</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215" marR="0" lvl="0" indent="0" algn="l" rtl="0">
                        <a:lnSpc>
                          <a:spcPct val="100000"/>
                        </a:lnSpc>
                        <a:spcBef>
                          <a:spcPts val="0"/>
                        </a:spcBef>
                        <a:spcAft>
                          <a:spcPts val="0"/>
                        </a:spcAft>
                        <a:buNone/>
                      </a:pPr>
                      <a:r>
                        <a:rPr lang="en-US" sz="1100" u="none" strike="noStrike" cap="none">
                          <a:latin typeface="Calibri"/>
                          <a:ea typeface="Calibri"/>
                          <a:cs typeface="Calibri"/>
                          <a:sym typeface="Calibri"/>
                        </a:rPr>
                        <a:t>Producción e</a:t>
                      </a:r>
                      <a:endParaRPr sz="1100" u="none" strike="noStrike" cap="none">
                        <a:latin typeface="Calibri"/>
                        <a:ea typeface="Calibri"/>
                        <a:cs typeface="Calibri"/>
                        <a:sym typeface="Calibri"/>
                      </a:endParaRPr>
                    </a:p>
                    <a:p>
                      <a:pPr marL="69215" marR="0" lvl="0" indent="0" algn="l" rtl="0">
                        <a:lnSpc>
                          <a:spcPct val="100000"/>
                        </a:lnSpc>
                        <a:spcBef>
                          <a:spcPts val="20"/>
                        </a:spcBef>
                        <a:spcAft>
                          <a:spcPts val="0"/>
                        </a:spcAft>
                        <a:buNone/>
                      </a:pPr>
                      <a:r>
                        <a:rPr lang="en-US" sz="1100" u="none" strike="noStrike" cap="none">
                          <a:latin typeface="Calibri"/>
                          <a:ea typeface="Calibri"/>
                          <a:cs typeface="Calibri"/>
                          <a:sym typeface="Calibri"/>
                        </a:rPr>
                        <a:t>Interpretación  de</a:t>
                      </a:r>
                      <a:endParaRPr sz="1100" u="none" strike="noStrike" cap="none">
                        <a:latin typeface="Calibri"/>
                        <a:ea typeface="Calibri"/>
                        <a:cs typeface="Calibri"/>
                        <a:sym typeface="Calibri"/>
                      </a:endParaRPr>
                    </a:p>
                    <a:p>
                      <a:pPr marL="69215" marR="0" lvl="0" indent="0" algn="l" rtl="0">
                        <a:lnSpc>
                          <a:spcPct val="100000"/>
                        </a:lnSpc>
                        <a:spcBef>
                          <a:spcPts val="25"/>
                        </a:spcBef>
                        <a:spcAft>
                          <a:spcPts val="0"/>
                        </a:spcAft>
                        <a:buNone/>
                      </a:pPr>
                      <a:r>
                        <a:rPr lang="en-US" sz="1100" u="none" strike="noStrike" cap="none">
                          <a:latin typeface="Calibri"/>
                          <a:ea typeface="Calibri"/>
                          <a:cs typeface="Calibri"/>
                          <a:sym typeface="Calibri"/>
                        </a:rPr>
                        <a:t>Instructivos y</a:t>
                      </a:r>
                      <a:endParaRPr sz="1100" u="none" strike="noStrike" cap="none">
                        <a:latin typeface="Calibri"/>
                        <a:ea typeface="Calibri"/>
                        <a:cs typeface="Calibri"/>
                        <a:sym typeface="Calibri"/>
                      </a:endParaRPr>
                    </a:p>
                    <a:p>
                      <a:pPr marL="69215" marR="56514" lvl="0" indent="0" algn="l" rtl="0">
                        <a:lnSpc>
                          <a:spcPct val="101800"/>
                        </a:lnSpc>
                        <a:spcBef>
                          <a:spcPts val="0"/>
                        </a:spcBef>
                        <a:spcAft>
                          <a:spcPts val="0"/>
                        </a:spcAft>
                        <a:buNone/>
                      </a:pPr>
                      <a:r>
                        <a:rPr lang="en-US" sz="1100" u="none" strike="noStrike" cap="none">
                          <a:latin typeface="Calibri"/>
                          <a:ea typeface="Calibri"/>
                          <a:cs typeface="Calibri"/>
                          <a:sym typeface="Calibri"/>
                        </a:rPr>
                        <a:t>Documentos que  regulan la convivencia</a:t>
                      </a:r>
                      <a:endParaRPr sz="1100" u="none" strike="noStrike" cap="none">
                        <a:latin typeface="Calibri"/>
                        <a:ea typeface="Calibri"/>
                        <a:cs typeface="Calibri"/>
                        <a:sym typeface="Calibri"/>
                      </a:endParaRPr>
                    </a:p>
                  </a:txBody>
                  <a:tcPr marL="0" marR="0" marT="889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97790" marR="535305" lvl="0" indent="0" algn="l" rtl="0">
                        <a:lnSpc>
                          <a:spcPct val="124545"/>
                        </a:lnSpc>
                        <a:spcBef>
                          <a:spcPts val="0"/>
                        </a:spcBef>
                        <a:spcAft>
                          <a:spcPts val="0"/>
                        </a:spcAft>
                        <a:buNone/>
                      </a:pPr>
                      <a:r>
                        <a:rPr lang="en-US" sz="1100" u="none" strike="noStrike" cap="none">
                          <a:latin typeface="Calibri"/>
                          <a:ea typeface="Calibri"/>
                          <a:cs typeface="Calibri"/>
                          <a:sym typeface="Calibri"/>
                        </a:rPr>
                        <a:t>Reflexiona sobre la necesidad e importancia de documentos  nacionales e internacionales que garanticen los derechos.</a:t>
                      </a:r>
                      <a:endParaRPr sz="1100" u="none" strike="noStrike" cap="none">
                        <a:latin typeface="Calibri"/>
                        <a:ea typeface="Calibri"/>
                        <a:cs typeface="Calibri"/>
                        <a:sym typeface="Calibri"/>
                      </a:endParaRPr>
                    </a:p>
                    <a:p>
                      <a:pPr marL="0" marR="0" lvl="0" indent="0" algn="l" rtl="0">
                        <a:lnSpc>
                          <a:spcPct val="100000"/>
                        </a:lnSpc>
                        <a:spcBef>
                          <a:spcPts val="10"/>
                        </a:spcBef>
                        <a:spcAft>
                          <a:spcPts val="0"/>
                        </a:spcAft>
                        <a:buNone/>
                      </a:pPr>
                      <a:endParaRPr sz="1100" u="none" strike="noStrike" cap="none">
                        <a:latin typeface="Times New Roman"/>
                        <a:ea typeface="Times New Roman"/>
                        <a:cs typeface="Times New Roman"/>
                        <a:sym typeface="Times New Roman"/>
                      </a:endParaRPr>
                    </a:p>
                    <a:p>
                      <a:pPr marL="97790" marR="42545" lvl="0" indent="0" algn="l" rtl="0">
                        <a:lnSpc>
                          <a:spcPct val="102699"/>
                        </a:lnSpc>
                        <a:spcBef>
                          <a:spcPts val="5"/>
                        </a:spcBef>
                        <a:spcAft>
                          <a:spcPts val="0"/>
                        </a:spcAft>
                        <a:buNone/>
                      </a:pPr>
                      <a:r>
                        <a:rPr lang="en-US" sz="1100" u="none" strike="noStrike" cap="none">
                          <a:latin typeface="Calibri"/>
                          <a:ea typeface="Calibri"/>
                          <a:cs typeface="Calibri"/>
                          <a:sym typeface="Calibri"/>
                        </a:rPr>
                        <a:t>Reflexiona sobre las formas de redactar los documentos que  establecen derechos y responsabilidades: modos y tiempos verbales,  y terminología técnica que se emplean.</a:t>
                      </a:r>
                      <a:endParaRPr sz="1100" u="none" strike="noStrike" cap="none">
                        <a:latin typeface="Calibri"/>
                        <a:ea typeface="Calibri"/>
                        <a:cs typeface="Calibri"/>
                        <a:sym typeface="Calibri"/>
                      </a:endParaRPr>
                    </a:p>
                    <a:p>
                      <a:pPr marL="0" marR="0" lvl="0" indent="0" algn="l" rtl="0">
                        <a:lnSpc>
                          <a:spcPct val="100000"/>
                        </a:lnSpc>
                        <a:spcBef>
                          <a:spcPts val="45"/>
                        </a:spcBef>
                        <a:spcAft>
                          <a:spcPts val="0"/>
                        </a:spcAft>
                        <a:buNone/>
                      </a:pPr>
                      <a:endParaRPr sz="1150" u="none" strike="noStrike" cap="none">
                        <a:latin typeface="Times New Roman"/>
                        <a:ea typeface="Times New Roman"/>
                        <a:cs typeface="Times New Roman"/>
                        <a:sym typeface="Times New Roman"/>
                      </a:endParaRPr>
                    </a:p>
                    <a:p>
                      <a:pPr marL="0" marR="0" lvl="0" indent="0" algn="r" rtl="0">
                        <a:lnSpc>
                          <a:spcPct val="100000"/>
                        </a:lnSpc>
                        <a:spcBef>
                          <a:spcPts val="0"/>
                        </a:spcBef>
                        <a:spcAft>
                          <a:spcPts val="0"/>
                        </a:spcAft>
                        <a:buNone/>
                      </a:pPr>
                      <a:endParaRPr sz="11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72390" marR="124460" lvl="0" indent="31114" algn="just" rtl="0">
                        <a:lnSpc>
                          <a:spcPct val="121818"/>
                        </a:lnSpc>
                        <a:spcBef>
                          <a:spcPts val="0"/>
                        </a:spcBef>
                        <a:spcAft>
                          <a:spcPts val="0"/>
                        </a:spcAft>
                        <a:buNone/>
                      </a:pPr>
                      <a:r>
                        <a:rPr lang="en-US" sz="1100" u="none" strike="noStrike" cap="none">
                          <a:latin typeface="Calibri"/>
                          <a:ea typeface="Calibri"/>
                          <a:cs typeface="Calibri"/>
                          <a:sym typeface="Calibri"/>
                        </a:rPr>
                        <a:t>Orientar a los alumnos para que  reflexionen entorno  a la necesidad de  conocer los derechos humanos y los  documentos normativos nacionales e  internacionales que los defienden y a  que reflexionen también sobre la  importancia de la aplicación de las  leyes y normativas para proteger y  garantizar el respeto de los Derechos  Humanos.</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1545325">
                <a:tc>
                  <a:txBody>
                    <a:bodyPr/>
                    <a:lstStyle/>
                    <a:p>
                      <a:pPr marL="2540" marR="0" lvl="0" indent="0" algn="l" rtl="0">
                        <a:lnSpc>
                          <a:spcPct val="118181"/>
                        </a:lnSpc>
                        <a:spcBef>
                          <a:spcPts val="0"/>
                        </a:spcBef>
                        <a:spcAft>
                          <a:spcPts val="0"/>
                        </a:spcAft>
                        <a:buNone/>
                      </a:pPr>
                      <a:r>
                        <a:rPr lang="en-US" sz="1100" u="none" strike="noStrike" cap="none">
                          <a:latin typeface="Calibri"/>
                          <a:ea typeface="Calibri"/>
                          <a:cs typeface="Calibri"/>
                          <a:sym typeface="Calibri"/>
                        </a:rPr>
                        <a:t>Estudio</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chemeClr val="lt1"/>
                    </a:solidFill>
                  </a:tcPr>
                </a:tc>
                <a:tc>
                  <a:txBody>
                    <a:bodyPr/>
                    <a:lstStyle/>
                    <a:p>
                      <a:pPr marL="69215" marR="55880" lvl="0" indent="0" algn="just" rtl="0">
                        <a:lnSpc>
                          <a:spcPct val="101800"/>
                        </a:lnSpc>
                        <a:spcBef>
                          <a:spcPts val="0"/>
                        </a:spcBef>
                        <a:spcAft>
                          <a:spcPts val="0"/>
                        </a:spcAft>
                        <a:buNone/>
                      </a:pPr>
                      <a:r>
                        <a:rPr lang="en-US" sz="1100" u="none" strike="noStrike" cap="none">
                          <a:latin typeface="Calibri"/>
                          <a:ea typeface="Calibri"/>
                          <a:cs typeface="Calibri"/>
                          <a:sym typeface="Calibri"/>
                        </a:rPr>
                        <a:t>Elaboración de textos  que	presentan  Información resumida  proveniente de diversas  fuentes</a:t>
                      </a:r>
                      <a:endParaRPr sz="1100" u="none" strike="noStrike" cap="none">
                        <a:latin typeface="Calibri"/>
                        <a:ea typeface="Calibri"/>
                        <a:cs typeface="Calibri"/>
                        <a:sym typeface="Calibri"/>
                      </a:endParaRPr>
                    </a:p>
                  </a:txBody>
                  <a:tcPr marL="0" marR="0" marT="857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chemeClr val="lt1"/>
                    </a:solidFill>
                  </a:tcPr>
                </a:tc>
                <a:tc>
                  <a:txBody>
                    <a:bodyPr/>
                    <a:lstStyle/>
                    <a:p>
                      <a:pPr marL="97790" marR="209550" lvl="0" indent="0" algn="just" rtl="0">
                        <a:lnSpc>
                          <a:spcPct val="101800"/>
                        </a:lnSpc>
                        <a:spcBef>
                          <a:spcPts val="0"/>
                        </a:spcBef>
                        <a:spcAft>
                          <a:spcPts val="0"/>
                        </a:spcAft>
                        <a:buNone/>
                      </a:pPr>
                      <a:r>
                        <a:rPr lang="en-US" sz="1100" u="none" strike="noStrike" cap="none">
                          <a:latin typeface="Calibri"/>
                          <a:ea typeface="Calibri"/>
                          <a:cs typeface="Calibri"/>
                          <a:sym typeface="Calibri"/>
                        </a:rPr>
                        <a:t>Utiliza algunos signos de puntuación para separar las ideas dentro  de los párrafos y entre párrafos: punto y aparte, punto y seguido,  coma.</a:t>
                      </a:r>
                      <a:endParaRPr sz="1100" u="none" strike="noStrike" cap="none">
                        <a:latin typeface="Calibri"/>
                        <a:ea typeface="Calibri"/>
                        <a:cs typeface="Calibri"/>
                        <a:sym typeface="Calibri"/>
                      </a:endParaRPr>
                    </a:p>
                    <a:p>
                      <a:pPr marL="0" marR="0" lvl="0" indent="0" algn="l" rtl="0">
                        <a:lnSpc>
                          <a:spcPct val="100000"/>
                        </a:lnSpc>
                        <a:spcBef>
                          <a:spcPts val="45"/>
                        </a:spcBef>
                        <a:spcAft>
                          <a:spcPts val="0"/>
                        </a:spcAft>
                        <a:buNone/>
                      </a:pPr>
                      <a:endParaRPr sz="1150" u="none" strike="noStrike" cap="none">
                        <a:latin typeface="Times New Roman"/>
                        <a:ea typeface="Times New Roman"/>
                        <a:cs typeface="Times New Roman"/>
                        <a:sym typeface="Times New Roman"/>
                      </a:endParaRPr>
                    </a:p>
                    <a:p>
                      <a:pPr marL="97790" marR="155575" lvl="0" indent="0" algn="l" rtl="0">
                        <a:lnSpc>
                          <a:spcPct val="101800"/>
                        </a:lnSpc>
                        <a:spcBef>
                          <a:spcPts val="0"/>
                        </a:spcBef>
                        <a:spcAft>
                          <a:spcPts val="0"/>
                        </a:spcAft>
                        <a:buNone/>
                      </a:pPr>
                      <a:r>
                        <a:rPr lang="en-US" sz="1100" u="none" strike="noStrike" cap="none">
                          <a:latin typeface="Calibri"/>
                          <a:ea typeface="Calibri"/>
                          <a:cs typeface="Calibri"/>
                          <a:sym typeface="Calibri"/>
                        </a:rPr>
                        <a:t>Registra la información bibliográfica de manera convencional.  Emplea nexos que introducen argumentos como porque, ya que, si  bien, debido a, etcétera</a:t>
                      </a:r>
                      <a:endParaRPr sz="1100" u="none" strike="noStrike" cap="none">
                        <a:latin typeface="Calibri"/>
                        <a:ea typeface="Calibri"/>
                        <a:cs typeface="Calibri"/>
                        <a:sym typeface="Calibri"/>
                      </a:endParaRPr>
                    </a:p>
                    <a:p>
                      <a:pPr marL="3173095" marR="0" lvl="0" indent="0" algn="l" rtl="0">
                        <a:lnSpc>
                          <a:spcPct val="119090"/>
                        </a:lnSpc>
                        <a:spcBef>
                          <a:spcPts val="25"/>
                        </a:spcBef>
                        <a:spcAft>
                          <a:spcPts val="0"/>
                        </a:spcAft>
                        <a:buNone/>
                      </a:pP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300" u="none" strike="noStrike" cap="none">
                        <a:latin typeface="Times New Roman"/>
                        <a:ea typeface="Times New Roman"/>
                        <a:cs typeface="Times New Roman"/>
                        <a:sym typeface="Times New Roman"/>
                      </a:endParaRPr>
                    </a:p>
                    <a:p>
                      <a:pPr marL="72390" marR="125729" lvl="0" indent="0" algn="l" rtl="0">
                        <a:lnSpc>
                          <a:spcPct val="103600"/>
                        </a:lnSpc>
                        <a:spcBef>
                          <a:spcPts val="1125"/>
                        </a:spcBef>
                        <a:spcAft>
                          <a:spcPts val="0"/>
                        </a:spcAft>
                        <a:buNone/>
                      </a:pPr>
                      <a:r>
                        <a:rPr lang="en-US" sz="1100" u="none" strike="noStrike" cap="none">
                          <a:latin typeface="Calibri"/>
                          <a:ea typeface="Calibri"/>
                          <a:cs typeface="Calibri"/>
                          <a:sym typeface="Calibri"/>
                        </a:rPr>
                        <a:t>Elabora	resúmenes	de	textos  argumentativos</a:t>
                      </a:r>
                      <a:endParaRPr sz="11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bl>
          </a:graphicData>
        </a:graphic>
      </p:graphicFrame>
      <p:sp>
        <p:nvSpPr>
          <p:cNvPr id="600" name="Google Shape;600;p43"/>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Shape 604"/>
        <p:cNvGrpSpPr/>
        <p:nvPr/>
      </p:nvGrpSpPr>
      <p:grpSpPr>
        <a:xfrm>
          <a:off x="0" y="0"/>
          <a:ext cx="0" cy="0"/>
          <a:chOff x="0" y="0"/>
          <a:chExt cx="0" cy="0"/>
        </a:xfrm>
      </p:grpSpPr>
      <p:sp>
        <p:nvSpPr>
          <p:cNvPr id="605" name="Google Shape;605;p44"/>
          <p:cNvSpPr txBox="1"/>
          <p:nvPr/>
        </p:nvSpPr>
        <p:spPr>
          <a:xfrm>
            <a:off x="5649648" y="1669676"/>
            <a:ext cx="1695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3º</a:t>
            </a:r>
            <a:endParaRPr sz="1200">
              <a:solidFill>
                <a:schemeClr val="dk1"/>
              </a:solidFill>
              <a:latin typeface="Calibri"/>
              <a:ea typeface="Calibri"/>
              <a:cs typeface="Calibri"/>
              <a:sym typeface="Calibri"/>
            </a:endParaRPr>
          </a:p>
        </p:txBody>
      </p:sp>
      <p:sp>
        <p:nvSpPr>
          <p:cNvPr id="606" name="Google Shape;606;p44"/>
          <p:cNvSpPr txBox="1"/>
          <p:nvPr/>
        </p:nvSpPr>
        <p:spPr>
          <a:xfrm>
            <a:off x="2836391" y="941204"/>
            <a:ext cx="4398010" cy="615950"/>
          </a:xfrm>
          <a:prstGeom prst="rect">
            <a:avLst/>
          </a:prstGeom>
          <a:noFill/>
          <a:ln>
            <a:noFill/>
          </a:ln>
        </p:spPr>
        <p:txBody>
          <a:bodyPr spcFirstLastPara="1" wrap="square" lIns="0" tIns="13325" rIns="0" bIns="0" anchor="t" anchorCtr="0">
            <a:spAutoFit/>
          </a:bodyPr>
          <a:lstStyle/>
          <a:p>
            <a:pPr marL="0" marR="0" lvl="0" indent="0" algn="ctr" rtl="0">
              <a:lnSpc>
                <a:spcPct val="100000"/>
              </a:lnSpc>
              <a:spcBef>
                <a:spcPts val="0"/>
              </a:spcBef>
              <a:spcAft>
                <a:spcPts val="0"/>
              </a:spcAft>
              <a:buNone/>
            </a:pPr>
            <a:r>
              <a:rPr lang="en-US" sz="1600" b="1" i="1">
                <a:solidFill>
                  <a:srgbClr val="990099"/>
                </a:solidFill>
                <a:latin typeface="Calibri"/>
                <a:ea typeface="Calibri"/>
                <a:cs typeface="Calibri"/>
                <a:sym typeface="Calibri"/>
              </a:rPr>
              <a:t>Plan de Recuperación y Evaluación Aprende en Casa</a:t>
            </a:r>
            <a:endParaRPr sz="1600">
              <a:solidFill>
                <a:schemeClr val="dk1"/>
              </a:solidFill>
              <a:latin typeface="Calibri"/>
              <a:ea typeface="Calibri"/>
              <a:cs typeface="Calibri"/>
              <a:sym typeface="Calibri"/>
            </a:endParaRPr>
          </a:p>
          <a:p>
            <a:pPr marL="0" marR="0" lvl="0" indent="0" algn="ctr" rtl="0">
              <a:lnSpc>
                <a:spcPct val="100000"/>
              </a:lnSpc>
              <a:spcBef>
                <a:spcPts val="1040"/>
              </a:spcBef>
              <a:spcAft>
                <a:spcPts val="0"/>
              </a:spcAft>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607" name="Google Shape;607;p44"/>
          <p:cNvSpPr txBox="1"/>
          <p:nvPr/>
        </p:nvSpPr>
        <p:spPr>
          <a:xfrm>
            <a:off x="812241" y="1654436"/>
            <a:ext cx="87185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sp>
        <p:nvSpPr>
          <p:cNvPr id="608" name="Google Shape;608;p44"/>
          <p:cNvSpPr txBox="1"/>
          <p:nvPr/>
        </p:nvSpPr>
        <p:spPr>
          <a:xfrm>
            <a:off x="4722645" y="1654436"/>
            <a:ext cx="295211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Grado:	Plan de Estudios:</a:t>
            </a:r>
            <a:endParaRPr sz="1400">
              <a:solidFill>
                <a:schemeClr val="dk1"/>
              </a:solidFill>
              <a:latin typeface="Calibri"/>
              <a:ea typeface="Calibri"/>
              <a:cs typeface="Calibri"/>
              <a:sym typeface="Calibri"/>
            </a:endParaRPr>
          </a:p>
        </p:txBody>
      </p:sp>
      <p:graphicFrame>
        <p:nvGraphicFramePr>
          <p:cNvPr id="609" name="Google Shape;609;p44"/>
          <p:cNvGraphicFramePr/>
          <p:nvPr/>
        </p:nvGraphicFramePr>
        <p:xfrm>
          <a:off x="812241" y="2058175"/>
          <a:ext cx="3000000" cy="3000000"/>
        </p:xfrm>
        <a:graphic>
          <a:graphicData uri="http://schemas.openxmlformats.org/drawingml/2006/table">
            <a:tbl>
              <a:tblPr firstRow="1" bandRow="1">
                <a:noFill/>
                <a:tableStyleId>{D2A4610B-CAE2-4983-92D0-EE84D17280EA}</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198125">
                <a:tc gridSpan="4">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BLOQUE 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12458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749800">
                <a:tc>
                  <a:txBody>
                    <a:bodyPr/>
                    <a:lstStyle/>
                    <a:p>
                      <a:pPr marL="66675" marR="61594" lvl="0" indent="0" algn="l" rtl="0">
                        <a:lnSpc>
                          <a:spcPct val="121666"/>
                        </a:lnSpc>
                        <a:spcBef>
                          <a:spcPts val="0"/>
                        </a:spcBef>
                        <a:spcAft>
                          <a:spcPts val="0"/>
                        </a:spcAft>
                        <a:buNone/>
                      </a:pPr>
                      <a:r>
                        <a:rPr lang="en-US" sz="1200" b="1"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1594" lvl="0" indent="0" algn="l" rtl="0">
                        <a:lnSpc>
                          <a:spcPct val="121666"/>
                        </a:lnSpc>
                        <a:spcBef>
                          <a:spcPts val="0"/>
                        </a:spcBef>
                        <a:spcAft>
                          <a:spcPts val="0"/>
                        </a:spcAft>
                        <a:buNone/>
                      </a:pPr>
                      <a:r>
                        <a:rPr lang="en-US" sz="1200" u="none" strike="noStrike" cap="none">
                          <a:latin typeface="Calibri"/>
                          <a:ea typeface="Calibri"/>
                          <a:cs typeface="Calibri"/>
                          <a:sym typeface="Calibri"/>
                        </a:rPr>
                        <a:t>Múltiplos,divisores y  números primos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68579" algn="l" rtl="0">
                        <a:lnSpc>
                          <a:spcPct val="121666"/>
                        </a:lnSpc>
                        <a:spcBef>
                          <a:spcPts val="0"/>
                        </a:spcBef>
                        <a:spcAft>
                          <a:spcPts val="0"/>
                        </a:spcAft>
                        <a:buNone/>
                      </a:pPr>
                      <a:r>
                        <a:rPr lang="en-US" sz="1200" u="none" strike="noStrike" cap="none">
                          <a:latin typeface="Calibri"/>
                          <a:ea typeface="Calibri"/>
                          <a:cs typeface="Calibri"/>
                          <a:sym typeface="Calibri"/>
                        </a:rPr>
                        <a:t>Determina y usa criterios de divisibilidad  y losnúmeros primos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135890" marR="193675" lvl="0" indent="0" algn="just" rtl="0">
                        <a:lnSpc>
                          <a:spcPct val="121666"/>
                        </a:lnSpc>
                        <a:spcBef>
                          <a:spcPts val="0"/>
                        </a:spcBef>
                        <a:spcAft>
                          <a:spcPts val="0"/>
                        </a:spcAft>
                        <a:buNone/>
                      </a:pPr>
                      <a:r>
                        <a:rPr lang="en-US" sz="1200" u="none" strike="noStrike" cap="none">
                          <a:latin typeface="Calibri"/>
                          <a:ea typeface="Calibri"/>
                          <a:cs typeface="Calibri"/>
                          <a:sym typeface="Calibri"/>
                        </a:rPr>
                        <a:t>Resolver problemas que implican expresar un  número naturalcomo producto de factores primos.  </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1307600">
                <a:tc>
                  <a:txBody>
                    <a:bodyPr/>
                    <a:lstStyle/>
                    <a:p>
                      <a:pPr marL="66675" marR="98425" lvl="0" indent="0" algn="l" rtl="0">
                        <a:lnSpc>
                          <a:spcPct val="121666"/>
                        </a:lnSpc>
                        <a:spcBef>
                          <a:spcPts val="0"/>
                        </a:spcBef>
                        <a:spcAft>
                          <a:spcPts val="0"/>
                        </a:spcAft>
                        <a:buNone/>
                      </a:pPr>
                      <a:r>
                        <a:rPr lang="en-US" sz="1200" b="1" u="none" strike="noStrike" cap="none">
                          <a:latin typeface="Calibri"/>
                          <a:ea typeface="Calibri"/>
                          <a:cs typeface="Calibri"/>
                          <a:sym typeface="Calibri"/>
                        </a:rPr>
                        <a:t>Patrones,  figuras  geométricas  y  expresiones  equivalentes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230" lvl="0" indent="0" algn="just" rtl="0">
                        <a:lnSpc>
                          <a:spcPct val="121666"/>
                        </a:lnSpc>
                        <a:spcBef>
                          <a:spcPts val="0"/>
                        </a:spcBef>
                        <a:spcAft>
                          <a:spcPts val="0"/>
                        </a:spcAft>
                        <a:buNone/>
                      </a:pPr>
                      <a:r>
                        <a:rPr lang="en-US" sz="1200" u="none" strike="noStrike" cap="none">
                          <a:latin typeface="Calibri"/>
                          <a:ea typeface="Calibri"/>
                          <a:cs typeface="Calibri"/>
                          <a:sym typeface="Calibri"/>
                        </a:rPr>
                        <a:t>Figuras geométricas  y equivalencia de  expresiones	de  segundo grado 1</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34289" algn="just" rtl="0">
                        <a:lnSpc>
                          <a:spcPct val="121666"/>
                        </a:lnSpc>
                        <a:spcBef>
                          <a:spcPts val="0"/>
                        </a:spcBef>
                        <a:spcAft>
                          <a:spcPts val="0"/>
                        </a:spcAft>
                        <a:buNone/>
                      </a:pPr>
                      <a:r>
                        <a:rPr lang="en-US" sz="1200" u="none" strike="noStrike" cap="none">
                          <a:latin typeface="Calibri"/>
                          <a:ea typeface="Calibri"/>
                          <a:cs typeface="Calibri"/>
                          <a:sym typeface="Calibri"/>
                        </a:rPr>
                        <a:t>Formula expresiones de segundo grado  para representar propiedades del área de  figuras geométricas y verifica equivalencia  de expresiones, tanto algebraica como  geométricamente</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135890" marR="158750" lvl="0" indent="0" algn="just" rtl="0">
                        <a:lnSpc>
                          <a:spcPct val="121666"/>
                        </a:lnSpc>
                        <a:spcBef>
                          <a:spcPts val="0"/>
                        </a:spcBef>
                        <a:spcAft>
                          <a:spcPts val="0"/>
                        </a:spcAft>
                        <a:buNone/>
                      </a:pPr>
                      <a:r>
                        <a:rPr lang="en-US" sz="1200" u="none" strike="noStrike" cap="none">
                          <a:latin typeface="Calibri"/>
                          <a:ea typeface="Calibri"/>
                          <a:cs typeface="Calibri"/>
                          <a:sym typeface="Calibri"/>
                        </a:rPr>
                        <a:t>Resolver problemas que implican encontrar  distintas expresiones algebraicas relacionadas con  sucesionesy áreas de composiciones rectangulares,  que permitan obtener el áreade una composición  defiguras rectangulares dada. Verificar que dichas  expresiones son equivalentes.</a:t>
                      </a:r>
                      <a:endParaRPr sz="1200" u="none" strike="noStrike" cap="none">
                        <a:latin typeface="Calibri"/>
                        <a:ea typeface="Calibri"/>
                        <a:cs typeface="Calibri"/>
                        <a:sym typeface="Calibri"/>
                      </a:endParaRPr>
                    </a:p>
                    <a:p>
                      <a:pPr marL="135890" marR="0" lvl="0" indent="0" algn="just" rtl="0">
                        <a:lnSpc>
                          <a:spcPct val="119166"/>
                        </a:lnSpc>
                        <a:spcBef>
                          <a:spcPts val="0"/>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1493525">
                <a:tc>
                  <a:txBody>
                    <a:bodyPr/>
                    <a:lstStyle/>
                    <a:p>
                      <a:pPr marL="66675" marR="0" lvl="0" indent="0" algn="l" rtl="0">
                        <a:lnSpc>
                          <a:spcPct val="117916"/>
                        </a:lnSpc>
                        <a:spcBef>
                          <a:spcPts val="0"/>
                        </a:spcBef>
                        <a:spcAft>
                          <a:spcPts val="0"/>
                        </a:spcAft>
                        <a:buNone/>
                      </a:pPr>
                      <a:endParaRPr sz="1200" b="1" u="none" strike="noStrike" cap="none">
                        <a:latin typeface="Calibri"/>
                        <a:ea typeface="Calibri"/>
                        <a:cs typeface="Calibri"/>
                        <a:sym typeface="Calibri"/>
                      </a:endParaRPr>
                    </a:p>
                    <a:p>
                      <a:pPr marL="66675" marR="0" lvl="0" indent="0" algn="l" rtl="0">
                        <a:lnSpc>
                          <a:spcPct val="117916"/>
                        </a:lnSpc>
                        <a:spcBef>
                          <a:spcPts val="0"/>
                        </a:spcBef>
                        <a:spcAft>
                          <a:spcPts val="0"/>
                        </a:spcAft>
                        <a:buNone/>
                      </a:pPr>
                      <a:endParaRPr sz="1200" b="1" u="none" strike="noStrike" cap="none">
                        <a:latin typeface="Calibri"/>
                        <a:ea typeface="Calibri"/>
                        <a:cs typeface="Calibri"/>
                        <a:sym typeface="Calibri"/>
                      </a:endParaRPr>
                    </a:p>
                    <a:p>
                      <a:pPr marL="66675" marR="0" lvl="0" indent="0" algn="l" rtl="0">
                        <a:lnSpc>
                          <a:spcPct val="117916"/>
                        </a:lnSpc>
                        <a:spcBef>
                          <a:spcPts val="0"/>
                        </a:spcBef>
                        <a:spcAft>
                          <a:spcPts val="0"/>
                        </a:spcAft>
                        <a:buNone/>
                      </a:pPr>
                      <a:r>
                        <a:rPr lang="en-US" sz="1200" b="1" u="none" strike="noStrike" cap="none">
                          <a:latin typeface="Calibri"/>
                          <a:ea typeface="Calibri"/>
                          <a:cs typeface="Calibri"/>
                          <a:sym typeface="Calibri"/>
                        </a:rPr>
                        <a:t>Funciones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Funciones 1</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just" rtl="0">
                        <a:lnSpc>
                          <a:spcPct val="121666"/>
                        </a:lnSpc>
                        <a:spcBef>
                          <a:spcPts val="0"/>
                        </a:spcBef>
                        <a:spcAft>
                          <a:spcPts val="0"/>
                        </a:spcAft>
                        <a:buNone/>
                      </a:pPr>
                      <a:r>
                        <a:rPr lang="en-US" sz="1200" u="none" strike="noStrike" cap="none">
                          <a:latin typeface="Calibri"/>
                          <a:ea typeface="Calibri"/>
                          <a:cs typeface="Calibri"/>
                          <a:sym typeface="Calibri"/>
                        </a:rPr>
                        <a:t>Analiza y compara diversos tipos de  variación a partir de sus representaciones  tabular, gráfica y algebraica, que resultan  de modelar situaciones y fenómenos de la  física y de otros contextos.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Identificar cuándo una gráfica representa una  situación cuadrática, es decir, observar la  dependencia del valor de una de las variables respecto  al de la otra: hay valores positivos y negativos, hay  crecimiento, decrecimiento, velocidad de crecimiento,  intervalos de crecimiento y valores máximo y mínimo.  </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4"/>
                  </a:ext>
                </a:extLst>
              </a:tr>
            </a:tbl>
          </a:graphicData>
        </a:graphic>
      </p:graphicFrame>
      <p:grpSp>
        <p:nvGrpSpPr>
          <p:cNvPr id="610" name="Google Shape;610;p44"/>
          <p:cNvGrpSpPr/>
          <p:nvPr/>
        </p:nvGrpSpPr>
        <p:grpSpPr>
          <a:xfrm>
            <a:off x="1751210" y="1608468"/>
            <a:ext cx="2857500" cy="352425"/>
            <a:chOff x="1751210" y="1608468"/>
            <a:chExt cx="2857500" cy="352425"/>
          </a:xfrm>
        </p:grpSpPr>
        <p:sp>
          <p:nvSpPr>
            <p:cNvPr id="611" name="Google Shape;611;p44"/>
            <p:cNvSpPr/>
            <p:nvPr/>
          </p:nvSpPr>
          <p:spPr>
            <a:xfrm>
              <a:off x="1751210" y="1608468"/>
              <a:ext cx="2857500" cy="352425"/>
            </a:xfrm>
            <a:custGeom>
              <a:avLst/>
              <a:gdLst/>
              <a:ahLst/>
              <a:cxnLst/>
              <a:rect l="l" t="t" r="r" b="b"/>
              <a:pathLst>
                <a:path w="2857500" h="352425" extrusionOk="0">
                  <a:moveTo>
                    <a:pt x="2798762" y="0"/>
                  </a:moveTo>
                  <a:lnTo>
                    <a:pt x="58737" y="0"/>
                  </a:lnTo>
                  <a:lnTo>
                    <a:pt x="35874" y="4615"/>
                  </a:lnTo>
                  <a:lnTo>
                    <a:pt x="17203" y="17204"/>
                  </a:lnTo>
                  <a:lnTo>
                    <a:pt x="4615" y="35874"/>
                  </a:lnTo>
                  <a:lnTo>
                    <a:pt x="0" y="58738"/>
                  </a:lnTo>
                  <a:lnTo>
                    <a:pt x="0" y="293687"/>
                  </a:lnTo>
                  <a:lnTo>
                    <a:pt x="4615" y="316550"/>
                  </a:lnTo>
                  <a:lnTo>
                    <a:pt x="17203" y="335221"/>
                  </a:lnTo>
                  <a:lnTo>
                    <a:pt x="35874" y="347809"/>
                  </a:lnTo>
                  <a:lnTo>
                    <a:pt x="58737" y="352425"/>
                  </a:lnTo>
                  <a:lnTo>
                    <a:pt x="2798762" y="352425"/>
                  </a:lnTo>
                  <a:lnTo>
                    <a:pt x="2821625" y="347809"/>
                  </a:lnTo>
                  <a:lnTo>
                    <a:pt x="2840296" y="335221"/>
                  </a:lnTo>
                  <a:lnTo>
                    <a:pt x="2852884" y="316550"/>
                  </a:lnTo>
                  <a:lnTo>
                    <a:pt x="2857500" y="293687"/>
                  </a:lnTo>
                  <a:lnTo>
                    <a:pt x="2857500" y="58738"/>
                  </a:lnTo>
                  <a:lnTo>
                    <a:pt x="2852884" y="35874"/>
                  </a:lnTo>
                  <a:lnTo>
                    <a:pt x="2840296" y="17204"/>
                  </a:lnTo>
                  <a:lnTo>
                    <a:pt x="2821625" y="4615"/>
                  </a:lnTo>
                  <a:lnTo>
                    <a:pt x="2798762"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12" name="Google Shape;612;p44"/>
            <p:cNvSpPr/>
            <p:nvPr/>
          </p:nvSpPr>
          <p:spPr>
            <a:xfrm>
              <a:off x="1751210" y="1608468"/>
              <a:ext cx="2857500" cy="352425"/>
            </a:xfrm>
            <a:custGeom>
              <a:avLst/>
              <a:gdLst/>
              <a:ahLst/>
              <a:cxnLst/>
              <a:rect l="l" t="t" r="r" b="b"/>
              <a:pathLst>
                <a:path w="2857500" h="352425" extrusionOk="0">
                  <a:moveTo>
                    <a:pt x="0" y="58738"/>
                  </a:moveTo>
                  <a:lnTo>
                    <a:pt x="4615" y="35874"/>
                  </a:lnTo>
                  <a:lnTo>
                    <a:pt x="17203" y="17203"/>
                  </a:lnTo>
                  <a:lnTo>
                    <a:pt x="35874" y="4615"/>
                  </a:lnTo>
                  <a:lnTo>
                    <a:pt x="58737" y="0"/>
                  </a:lnTo>
                  <a:lnTo>
                    <a:pt x="2798762" y="0"/>
                  </a:lnTo>
                  <a:lnTo>
                    <a:pt x="2821625" y="4615"/>
                  </a:lnTo>
                  <a:lnTo>
                    <a:pt x="2840296" y="17203"/>
                  </a:lnTo>
                  <a:lnTo>
                    <a:pt x="2852884" y="35874"/>
                  </a:lnTo>
                  <a:lnTo>
                    <a:pt x="2857500" y="58738"/>
                  </a:lnTo>
                  <a:lnTo>
                    <a:pt x="2857500" y="293687"/>
                  </a:lnTo>
                  <a:lnTo>
                    <a:pt x="2852884" y="316550"/>
                  </a:lnTo>
                  <a:lnTo>
                    <a:pt x="2840296" y="335221"/>
                  </a:lnTo>
                  <a:lnTo>
                    <a:pt x="2821625" y="347809"/>
                  </a:lnTo>
                  <a:lnTo>
                    <a:pt x="2798762" y="352425"/>
                  </a:lnTo>
                  <a:lnTo>
                    <a:pt x="58737" y="352425"/>
                  </a:lnTo>
                  <a:lnTo>
                    <a:pt x="35874" y="347809"/>
                  </a:lnTo>
                  <a:lnTo>
                    <a:pt x="17203" y="335221"/>
                  </a:lnTo>
                  <a:lnTo>
                    <a:pt x="4615" y="316550"/>
                  </a:lnTo>
                  <a:lnTo>
                    <a:pt x="0" y="293687"/>
                  </a:lnTo>
                  <a:lnTo>
                    <a:pt x="0" y="58738"/>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613" name="Google Shape;613;p44"/>
          <p:cNvSpPr txBox="1"/>
          <p:nvPr/>
        </p:nvSpPr>
        <p:spPr>
          <a:xfrm>
            <a:off x="2740548" y="1648340"/>
            <a:ext cx="85280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Matemáticas</a:t>
            </a:r>
            <a:endParaRPr sz="1200">
              <a:solidFill>
                <a:schemeClr val="dk1"/>
              </a:solidFill>
              <a:latin typeface="Calibri"/>
              <a:ea typeface="Calibri"/>
              <a:cs typeface="Calibri"/>
              <a:sym typeface="Calibri"/>
            </a:endParaRPr>
          </a:p>
        </p:txBody>
      </p:sp>
      <p:grpSp>
        <p:nvGrpSpPr>
          <p:cNvPr id="614" name="Google Shape;614;p44"/>
          <p:cNvGrpSpPr/>
          <p:nvPr/>
        </p:nvGrpSpPr>
        <p:grpSpPr>
          <a:xfrm>
            <a:off x="7761485" y="1631966"/>
            <a:ext cx="1638300" cy="333375"/>
            <a:chOff x="7761485" y="1631966"/>
            <a:chExt cx="1638300" cy="333375"/>
          </a:xfrm>
        </p:grpSpPr>
        <p:sp>
          <p:nvSpPr>
            <p:cNvPr id="615" name="Google Shape;615;p44"/>
            <p:cNvSpPr/>
            <p:nvPr/>
          </p:nvSpPr>
          <p:spPr>
            <a:xfrm>
              <a:off x="7761485" y="1631966"/>
              <a:ext cx="1638300" cy="333375"/>
            </a:xfrm>
            <a:custGeom>
              <a:avLst/>
              <a:gdLst/>
              <a:ahLst/>
              <a:cxnLst/>
              <a:rect l="l" t="t" r="r" b="b"/>
              <a:pathLst>
                <a:path w="1638300" h="333375" extrusionOk="0">
                  <a:moveTo>
                    <a:pt x="1582736" y="0"/>
                  </a:moveTo>
                  <a:lnTo>
                    <a:pt x="55562" y="0"/>
                  </a:lnTo>
                  <a:lnTo>
                    <a:pt x="33935" y="4366"/>
                  </a:lnTo>
                  <a:lnTo>
                    <a:pt x="16274" y="16274"/>
                  </a:lnTo>
                  <a:lnTo>
                    <a:pt x="4366" y="33935"/>
                  </a:lnTo>
                  <a:lnTo>
                    <a:pt x="0" y="55562"/>
                  </a:lnTo>
                  <a:lnTo>
                    <a:pt x="0" y="277811"/>
                  </a:lnTo>
                  <a:lnTo>
                    <a:pt x="4366" y="299439"/>
                  </a:lnTo>
                  <a:lnTo>
                    <a:pt x="16274" y="317100"/>
                  </a:lnTo>
                  <a:lnTo>
                    <a:pt x="33935" y="329008"/>
                  </a:lnTo>
                  <a:lnTo>
                    <a:pt x="55562" y="333375"/>
                  </a:lnTo>
                  <a:lnTo>
                    <a:pt x="1582736" y="333375"/>
                  </a:lnTo>
                  <a:lnTo>
                    <a:pt x="1604364" y="329008"/>
                  </a:lnTo>
                  <a:lnTo>
                    <a:pt x="1622025" y="317100"/>
                  </a:lnTo>
                  <a:lnTo>
                    <a:pt x="1633933" y="299439"/>
                  </a:lnTo>
                  <a:lnTo>
                    <a:pt x="1638300" y="277811"/>
                  </a:lnTo>
                  <a:lnTo>
                    <a:pt x="1638300" y="55562"/>
                  </a:lnTo>
                  <a:lnTo>
                    <a:pt x="1633933" y="33935"/>
                  </a:lnTo>
                  <a:lnTo>
                    <a:pt x="1622025" y="16274"/>
                  </a:lnTo>
                  <a:lnTo>
                    <a:pt x="1604364" y="4366"/>
                  </a:lnTo>
                  <a:lnTo>
                    <a:pt x="1582736"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16" name="Google Shape;616;p44"/>
            <p:cNvSpPr/>
            <p:nvPr/>
          </p:nvSpPr>
          <p:spPr>
            <a:xfrm>
              <a:off x="7761485" y="1631966"/>
              <a:ext cx="1638300" cy="333375"/>
            </a:xfrm>
            <a:custGeom>
              <a:avLst/>
              <a:gdLst/>
              <a:ahLst/>
              <a:cxnLst/>
              <a:rect l="l" t="t" r="r" b="b"/>
              <a:pathLst>
                <a:path w="1638300" h="333375" extrusionOk="0">
                  <a:moveTo>
                    <a:pt x="0" y="55563"/>
                  </a:moveTo>
                  <a:lnTo>
                    <a:pt x="4366" y="33935"/>
                  </a:lnTo>
                  <a:lnTo>
                    <a:pt x="16274" y="16274"/>
                  </a:lnTo>
                  <a:lnTo>
                    <a:pt x="33935" y="4366"/>
                  </a:lnTo>
                  <a:lnTo>
                    <a:pt x="55563" y="0"/>
                  </a:lnTo>
                  <a:lnTo>
                    <a:pt x="1582737" y="0"/>
                  </a:lnTo>
                  <a:lnTo>
                    <a:pt x="1604364" y="4366"/>
                  </a:lnTo>
                  <a:lnTo>
                    <a:pt x="1622025" y="16274"/>
                  </a:lnTo>
                  <a:lnTo>
                    <a:pt x="1633933" y="33935"/>
                  </a:lnTo>
                  <a:lnTo>
                    <a:pt x="1638300" y="55563"/>
                  </a:lnTo>
                  <a:lnTo>
                    <a:pt x="1638300" y="277811"/>
                  </a:lnTo>
                  <a:lnTo>
                    <a:pt x="1633933" y="299439"/>
                  </a:lnTo>
                  <a:lnTo>
                    <a:pt x="1622025" y="317100"/>
                  </a:lnTo>
                  <a:lnTo>
                    <a:pt x="1604364" y="329008"/>
                  </a:lnTo>
                  <a:lnTo>
                    <a:pt x="1582737" y="333375"/>
                  </a:lnTo>
                  <a:lnTo>
                    <a:pt x="55563" y="333375"/>
                  </a:lnTo>
                  <a:lnTo>
                    <a:pt x="33935" y="329008"/>
                  </a:lnTo>
                  <a:lnTo>
                    <a:pt x="16274" y="317100"/>
                  </a:lnTo>
                  <a:lnTo>
                    <a:pt x="4366" y="299439"/>
                  </a:lnTo>
                  <a:lnTo>
                    <a:pt x="0" y="277811"/>
                  </a:lnTo>
                  <a:lnTo>
                    <a:pt x="0" y="55563"/>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617" name="Google Shape;617;p44"/>
          <p:cNvSpPr txBox="1"/>
          <p:nvPr/>
        </p:nvSpPr>
        <p:spPr>
          <a:xfrm>
            <a:off x="8515689" y="1669676"/>
            <a:ext cx="3346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2017</a:t>
            </a:r>
            <a:endParaRPr sz="1200">
              <a:solidFill>
                <a:schemeClr val="dk1"/>
              </a:solidFill>
              <a:latin typeface="Calibri"/>
              <a:ea typeface="Calibri"/>
              <a:cs typeface="Calibri"/>
              <a:sym typeface="Calibri"/>
            </a:endParaRPr>
          </a:p>
        </p:txBody>
      </p:sp>
      <p:sp>
        <p:nvSpPr>
          <p:cNvPr id="618" name="Google Shape;618;p44"/>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Shape 622"/>
        <p:cNvGrpSpPr/>
        <p:nvPr/>
      </p:nvGrpSpPr>
      <p:grpSpPr>
        <a:xfrm>
          <a:off x="0" y="0"/>
          <a:ext cx="0" cy="0"/>
          <a:chOff x="0" y="0"/>
          <a:chExt cx="0" cy="0"/>
        </a:xfrm>
      </p:grpSpPr>
      <p:graphicFrame>
        <p:nvGraphicFramePr>
          <p:cNvPr id="623" name="Google Shape;623;p45"/>
          <p:cNvGraphicFramePr/>
          <p:nvPr/>
        </p:nvGraphicFramePr>
        <p:xfrm>
          <a:off x="797886" y="3352800"/>
          <a:ext cx="3000000" cy="3000000"/>
        </p:xfrm>
        <a:graphic>
          <a:graphicData uri="http://schemas.openxmlformats.org/drawingml/2006/table">
            <a:tbl>
              <a:tblPr firstRow="1" bandRow="1">
                <a:noFill/>
                <a:tableStyleId>{D2A4610B-CAE2-4983-92D0-EE84D17280EA}</a:tableStyleId>
              </a:tblPr>
              <a:tblGrid>
                <a:gridCol w="697875">
                  <a:extLst>
                    <a:ext uri="{9D8B030D-6E8A-4147-A177-3AD203B41FA5}">
                      <a16:colId xmlns:a16="http://schemas.microsoft.com/office/drawing/2014/main" val="20000"/>
                    </a:ext>
                  </a:extLst>
                </a:gridCol>
                <a:gridCol w="286375">
                  <a:extLst>
                    <a:ext uri="{9D8B030D-6E8A-4147-A177-3AD203B41FA5}">
                      <a16:colId xmlns:a16="http://schemas.microsoft.com/office/drawing/2014/main" val="20001"/>
                    </a:ext>
                  </a:extLst>
                </a:gridCol>
                <a:gridCol w="1423675">
                  <a:extLst>
                    <a:ext uri="{9D8B030D-6E8A-4147-A177-3AD203B41FA5}">
                      <a16:colId xmlns:a16="http://schemas.microsoft.com/office/drawing/2014/main" val="20002"/>
                    </a:ext>
                  </a:extLst>
                </a:gridCol>
                <a:gridCol w="2825750">
                  <a:extLst>
                    <a:ext uri="{9D8B030D-6E8A-4147-A177-3AD203B41FA5}">
                      <a16:colId xmlns:a16="http://schemas.microsoft.com/office/drawing/2014/main" val="20003"/>
                    </a:ext>
                  </a:extLst>
                </a:gridCol>
                <a:gridCol w="3469000">
                  <a:extLst>
                    <a:ext uri="{9D8B030D-6E8A-4147-A177-3AD203B41FA5}">
                      <a16:colId xmlns:a16="http://schemas.microsoft.com/office/drawing/2014/main" val="20004"/>
                    </a:ext>
                  </a:extLst>
                </a:gridCol>
              </a:tblGrid>
              <a:tr h="763250">
                <a:tc>
                  <a:txBody>
                    <a:bodyPr/>
                    <a:lstStyle/>
                    <a:p>
                      <a:pPr marL="66675" marR="0" lvl="0" indent="0" algn="l" rtl="0">
                        <a:lnSpc>
                          <a:spcPct val="110000"/>
                        </a:lnSpc>
                        <a:spcBef>
                          <a:spcPts val="0"/>
                        </a:spcBef>
                        <a:spcAft>
                          <a:spcPts val="0"/>
                        </a:spcAft>
                        <a:buNone/>
                      </a:pPr>
                      <a:r>
                        <a:rPr lang="en-US" sz="1200" b="1" u="none" strike="noStrike" cap="none">
                          <a:latin typeface="Calibri"/>
                          <a:ea typeface="Calibri"/>
                          <a:cs typeface="Calibri"/>
                          <a:sym typeface="Calibri"/>
                        </a:rPr>
                        <a:t>Forma,</a:t>
                      </a:r>
                      <a:endParaRPr sz="1200" u="none" strike="noStrike" cap="none">
                        <a:latin typeface="Calibri"/>
                        <a:ea typeface="Calibri"/>
                        <a:cs typeface="Calibri"/>
                        <a:sym typeface="Calibri"/>
                      </a:endParaRPr>
                    </a:p>
                    <a:p>
                      <a:pPr marL="66675" marR="137160" lvl="0" indent="0" algn="l" rtl="0">
                        <a:lnSpc>
                          <a:spcPct val="121666"/>
                        </a:lnSpc>
                        <a:spcBef>
                          <a:spcPts val="30"/>
                        </a:spcBef>
                        <a:spcAft>
                          <a:spcPts val="0"/>
                        </a:spcAft>
                        <a:buNone/>
                      </a:pPr>
                      <a:r>
                        <a:rPr lang="en-US" sz="1200" b="1" u="none" strike="noStrike" cap="none">
                          <a:latin typeface="Calibri"/>
                          <a:ea typeface="Calibri"/>
                          <a:cs typeface="Calibri"/>
                          <a:sym typeface="Calibri"/>
                        </a:rPr>
                        <a:t>Espacio  Medida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T w="9525" cap="flat" cmpd="sng">
                      <a:solidFill>
                        <a:srgbClr val="F4B083"/>
                      </a:solidFill>
                      <a:prstDash val="solid"/>
                      <a:round/>
                      <a:headEnd type="none" w="sm" len="sm"/>
                      <a:tailEnd type="none" w="sm" len="sm"/>
                    </a:lnT>
                  </a:tcPr>
                </a:tc>
                <a:tc>
                  <a:txBody>
                    <a:bodyPr/>
                    <a:lstStyle/>
                    <a:p>
                      <a:pPr marL="0" marR="0" lvl="0" indent="0" algn="l" rtl="0">
                        <a:lnSpc>
                          <a:spcPct val="100000"/>
                        </a:lnSpc>
                        <a:spcBef>
                          <a:spcPts val="0"/>
                        </a:spcBef>
                        <a:spcAft>
                          <a:spcPts val="0"/>
                        </a:spcAft>
                        <a:buNone/>
                      </a:pPr>
                      <a:endParaRPr sz="1100" u="none" strike="noStrike" cap="none">
                        <a:latin typeface="Times New Roman"/>
                        <a:ea typeface="Times New Roman"/>
                        <a:cs typeface="Times New Roman"/>
                        <a:sym typeface="Times New Roman"/>
                      </a:endParaRPr>
                    </a:p>
                    <a:p>
                      <a:pPr marL="144780" marR="0" lvl="0" indent="0" algn="l" rtl="0">
                        <a:lnSpc>
                          <a:spcPct val="100000"/>
                        </a:lnSpc>
                        <a:spcBef>
                          <a:spcPts val="0"/>
                        </a:spcBef>
                        <a:spcAft>
                          <a:spcPts val="0"/>
                        </a:spcAft>
                        <a:buNone/>
                      </a:pPr>
                      <a:r>
                        <a:rPr lang="en-US" sz="1200" b="1" u="none" strike="noStrike" cap="none">
                          <a:latin typeface="Calibri"/>
                          <a:ea typeface="Calibri"/>
                          <a:cs typeface="Calibri"/>
                          <a:sym typeface="Calibri"/>
                        </a:rPr>
                        <a:t>y</a:t>
                      </a:r>
                      <a:endParaRPr sz="1200" u="none" strike="noStrike" cap="none">
                        <a:latin typeface="Calibri"/>
                        <a:ea typeface="Calibri"/>
                        <a:cs typeface="Calibri"/>
                        <a:sym typeface="Calibri"/>
                      </a:endParaRPr>
                    </a:p>
                  </a:txBody>
                  <a:tcPr marL="0" marR="0" marT="6975" marB="0">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tcPr>
                </a:tc>
                <a:tc>
                  <a:txBody>
                    <a:bodyPr/>
                    <a:lstStyle/>
                    <a:p>
                      <a:pPr marL="66675" marR="537210" lvl="0" indent="0" algn="l" rtl="0">
                        <a:lnSpc>
                          <a:spcPct val="121666"/>
                        </a:lnSpc>
                        <a:spcBef>
                          <a:spcPts val="0"/>
                        </a:spcBef>
                        <a:spcAft>
                          <a:spcPts val="0"/>
                        </a:spcAft>
                        <a:buNone/>
                      </a:pPr>
                      <a:r>
                        <a:rPr lang="en-US" sz="1200" u="none" strike="noStrike" cap="none">
                          <a:latin typeface="Calibri"/>
                          <a:ea typeface="Calibri"/>
                          <a:cs typeface="Calibri"/>
                          <a:sym typeface="Calibri"/>
                        </a:rPr>
                        <a:t>Polígonos  semejantes 1</a:t>
                      </a:r>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tcPr>
                </a:tc>
                <a:tc>
                  <a:txBody>
                    <a:bodyPr/>
                    <a:lstStyle/>
                    <a:p>
                      <a:pPr marL="100965" marR="0" lvl="0" indent="0" algn="l" rtl="0">
                        <a:lnSpc>
                          <a:spcPct val="117916"/>
                        </a:lnSpc>
                        <a:spcBef>
                          <a:spcPts val="0"/>
                        </a:spcBef>
                        <a:spcAft>
                          <a:spcPts val="0"/>
                        </a:spcAft>
                        <a:buNone/>
                      </a:pPr>
                      <a:r>
                        <a:rPr lang="en-US" sz="1200" u="none" strike="noStrike" cap="none">
                          <a:latin typeface="Calibri"/>
                          <a:ea typeface="Calibri"/>
                          <a:cs typeface="Calibri"/>
                          <a:sym typeface="Calibri"/>
                        </a:rPr>
                        <a:t>Construye polígonos semejantes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tcPr>
                </a:tc>
                <a:tc>
                  <a:txBody>
                    <a:bodyPr/>
                    <a:lstStyle/>
                    <a:p>
                      <a:pPr marL="135890" marR="0" lvl="0" indent="0" algn="just" rtl="0">
                        <a:lnSpc>
                          <a:spcPct val="105833"/>
                        </a:lnSpc>
                        <a:spcBef>
                          <a:spcPts val="0"/>
                        </a:spcBef>
                        <a:spcAft>
                          <a:spcPts val="0"/>
                        </a:spcAft>
                        <a:buNone/>
                      </a:pPr>
                      <a:r>
                        <a:rPr lang="en-US" sz="1200" u="none" strike="noStrike" cap="none">
                          <a:latin typeface="Calibri"/>
                          <a:ea typeface="Calibri"/>
                          <a:cs typeface="Calibri"/>
                          <a:sym typeface="Calibri"/>
                        </a:rPr>
                        <a:t>Trazar      figuras       geométricas  con      distintas</a:t>
                      </a:r>
                      <a:endParaRPr sz="1200" u="none" strike="noStrike" cap="none">
                        <a:latin typeface="Calibri"/>
                        <a:ea typeface="Calibri"/>
                        <a:cs typeface="Calibri"/>
                        <a:sym typeface="Calibri"/>
                      </a:endParaRPr>
                    </a:p>
                    <a:p>
                      <a:pPr marL="135890" marR="60960" lvl="0" indent="0" algn="just" rtl="0">
                        <a:lnSpc>
                          <a:spcPct val="92500"/>
                        </a:lnSpc>
                        <a:spcBef>
                          <a:spcPts val="60"/>
                        </a:spcBef>
                        <a:spcAft>
                          <a:spcPts val="0"/>
                        </a:spcAft>
                        <a:buNone/>
                      </a:pPr>
                      <a:r>
                        <a:rPr lang="en-US" sz="1200" u="none" strike="noStrike" cap="none">
                          <a:latin typeface="Calibri"/>
                          <a:ea typeface="Calibri"/>
                          <a:cs typeface="Calibri"/>
                          <a:sym typeface="Calibri"/>
                        </a:rPr>
                        <a:t>informaciones y reconocer cuál es la información  mínima necesaria para construir dos figuras  semejantes.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tcPr>
                </a:tc>
                <a:extLst>
                  <a:ext uri="{0D108BD9-81ED-4DB2-BD59-A6C34878D82A}">
                    <a16:rowId xmlns:a16="http://schemas.microsoft.com/office/drawing/2014/main" val="10000"/>
                  </a:ext>
                </a:extLst>
              </a:tr>
              <a:tr h="257825">
                <a:tc>
                  <a:txBody>
                    <a:bodyPr/>
                    <a:lstStyle/>
                    <a:p>
                      <a:pPr marL="0" marR="0" lvl="0" indent="0" algn="l" rtl="0">
                        <a:lnSpc>
                          <a:spcPct val="100000"/>
                        </a:lnSpc>
                        <a:spcBef>
                          <a:spcPts val="0"/>
                        </a:spcBef>
                        <a:spcAft>
                          <a:spcPts val="0"/>
                        </a:spcAft>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B w="9525" cap="flat" cmpd="sng">
                      <a:solidFill>
                        <a:srgbClr val="F4B083"/>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latin typeface="Times New Roman"/>
                        <a:ea typeface="Times New Roman"/>
                        <a:cs typeface="Times New Roman"/>
                        <a:sym typeface="Times New Roman"/>
                      </a:endParaRPr>
                    </a:p>
                  </a:txBody>
                  <a:tcPr marL="0" marR="0" marT="0" marB="0">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tcPr>
                </a:tc>
                <a:tc>
                  <a:txBody>
                    <a:bodyPr/>
                    <a:lstStyle/>
                    <a:p>
                      <a:pPr marL="135890" marR="0" lvl="0" indent="0" algn="l" rtl="0">
                        <a:lnSpc>
                          <a:spcPct val="115833"/>
                        </a:lnSpc>
                        <a:spcBef>
                          <a:spcPts val="0"/>
                        </a:spcBef>
                        <a:spcAft>
                          <a:spcPts val="0"/>
                        </a:spcAft>
                        <a:buNone/>
                      </a:pPr>
                      <a:endParaRPr sz="1200" u="none" strike="noStrike" cap="none">
                        <a:latin typeface="Calibri"/>
                        <a:ea typeface="Calibri"/>
                        <a:cs typeface="Calibri"/>
                        <a:sym typeface="Calibri"/>
                      </a:endParaRPr>
                    </a:p>
                  </a:txBody>
                  <a:tcPr marL="0" marR="0" marT="6857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624" name="Google Shape;624;p45"/>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Shape 628"/>
        <p:cNvGrpSpPr/>
        <p:nvPr/>
      </p:nvGrpSpPr>
      <p:grpSpPr>
        <a:xfrm>
          <a:off x="0" y="0"/>
          <a:ext cx="0" cy="0"/>
          <a:chOff x="0" y="0"/>
          <a:chExt cx="0" cy="0"/>
        </a:xfrm>
      </p:grpSpPr>
      <p:graphicFrame>
        <p:nvGraphicFramePr>
          <p:cNvPr id="629" name="Google Shape;629;p46"/>
          <p:cNvGraphicFramePr/>
          <p:nvPr/>
        </p:nvGraphicFramePr>
        <p:xfrm>
          <a:off x="895992" y="1060584"/>
          <a:ext cx="3000000" cy="3000000"/>
        </p:xfrm>
        <a:graphic>
          <a:graphicData uri="http://schemas.openxmlformats.org/drawingml/2006/table">
            <a:tbl>
              <a:tblPr firstRow="1" bandRow="1">
                <a:noFill/>
                <a:tableStyleId>{D2A4610B-CAE2-4983-92D0-EE84D17280EA}</a:tableStyleId>
              </a:tblPr>
              <a:tblGrid>
                <a:gridCol w="1088400">
                  <a:extLst>
                    <a:ext uri="{9D8B030D-6E8A-4147-A177-3AD203B41FA5}">
                      <a16:colId xmlns:a16="http://schemas.microsoft.com/office/drawing/2014/main" val="20000"/>
                    </a:ext>
                  </a:extLst>
                </a:gridCol>
                <a:gridCol w="1411600">
                  <a:extLst>
                    <a:ext uri="{9D8B030D-6E8A-4147-A177-3AD203B41FA5}">
                      <a16:colId xmlns:a16="http://schemas.microsoft.com/office/drawing/2014/main" val="20001"/>
                    </a:ext>
                  </a:extLst>
                </a:gridCol>
                <a:gridCol w="2914025">
                  <a:extLst>
                    <a:ext uri="{9D8B030D-6E8A-4147-A177-3AD203B41FA5}">
                      <a16:colId xmlns:a16="http://schemas.microsoft.com/office/drawing/2014/main" val="20002"/>
                    </a:ext>
                  </a:extLst>
                </a:gridCol>
                <a:gridCol w="3288675">
                  <a:extLst>
                    <a:ext uri="{9D8B030D-6E8A-4147-A177-3AD203B41FA5}">
                      <a16:colId xmlns:a16="http://schemas.microsoft.com/office/drawing/2014/main" val="20003"/>
                    </a:ext>
                  </a:extLst>
                </a:gridCol>
              </a:tblGrid>
              <a:tr h="198125">
                <a:tc gridSpan="4">
                  <a:txBody>
                    <a:bodyPr/>
                    <a:lstStyle/>
                    <a:p>
                      <a:pPr marL="381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BLOQUE II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6985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6985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6985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6985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749800">
                <a:tc>
                  <a:txBody>
                    <a:bodyPr/>
                    <a:lstStyle/>
                    <a:p>
                      <a:pPr marL="140335" marR="342265" lvl="0" indent="0" algn="just" rtl="0">
                        <a:lnSpc>
                          <a:spcPct val="121666"/>
                        </a:lnSpc>
                        <a:spcBef>
                          <a:spcPts val="0"/>
                        </a:spcBef>
                        <a:spcAft>
                          <a:spcPts val="0"/>
                        </a:spcAft>
                        <a:buNone/>
                      </a:pPr>
                      <a:r>
                        <a:rPr lang="en-US" sz="1200" b="0" u="none" strike="noStrike" cap="none">
                          <a:latin typeface="Calibri"/>
                          <a:ea typeface="Calibri"/>
                          <a:cs typeface="Calibri"/>
                          <a:sym typeface="Calibri"/>
                        </a:rPr>
                        <a:t>Número,  Álgebra y  Variación</a:t>
                      </a:r>
                      <a:endParaRPr sz="1200" b="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57785" lvl="0" indent="0" algn="just" rtl="0">
                        <a:lnSpc>
                          <a:spcPct val="121666"/>
                        </a:lnSpc>
                        <a:spcBef>
                          <a:spcPts val="0"/>
                        </a:spcBef>
                        <a:spcAft>
                          <a:spcPts val="0"/>
                        </a:spcAft>
                        <a:buNone/>
                      </a:pPr>
                      <a:r>
                        <a:rPr lang="en-US" sz="1200" u="none" strike="noStrike" cap="none">
                          <a:latin typeface="Calibri"/>
                          <a:ea typeface="Calibri"/>
                          <a:cs typeface="Calibri"/>
                          <a:sym typeface="Calibri"/>
                        </a:rPr>
                        <a:t>Mínimo	común  múltiplo y máximo  común divisor</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60325" lvl="0" indent="0" algn="l" rtl="0">
                        <a:lnSpc>
                          <a:spcPct val="121666"/>
                        </a:lnSpc>
                        <a:spcBef>
                          <a:spcPts val="0"/>
                        </a:spcBef>
                        <a:spcAft>
                          <a:spcPts val="0"/>
                        </a:spcAft>
                        <a:buNone/>
                      </a:pPr>
                      <a:r>
                        <a:rPr lang="en-US" sz="1200" u="none" strike="noStrike" cap="none">
                          <a:latin typeface="Calibri"/>
                          <a:ea typeface="Calibri"/>
                          <a:cs typeface="Calibri"/>
                          <a:sym typeface="Calibri"/>
                        </a:rPr>
                        <a:t>Usa técnicas para determinar el mínimo  común múltiplo y el máximo común divisor.</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57785" lvl="0" indent="0" algn="just" rtl="0">
                        <a:lnSpc>
                          <a:spcPct val="121666"/>
                        </a:lnSpc>
                        <a:spcBef>
                          <a:spcPts val="0"/>
                        </a:spcBef>
                        <a:spcAft>
                          <a:spcPts val="0"/>
                        </a:spcAft>
                        <a:buNone/>
                      </a:pPr>
                      <a:r>
                        <a:rPr lang="en-US" sz="1200" u="none" strike="noStrike" cap="none">
                          <a:latin typeface="Calibri"/>
                          <a:ea typeface="Calibri"/>
                          <a:cs typeface="Calibri"/>
                          <a:sym typeface="Calibri"/>
                        </a:rPr>
                        <a:t>Resolver problemas que implican calcularel MCD o  el mcm de dos o más números o expresiones  algebraicas.</a:t>
                      </a:r>
                      <a:endParaRPr/>
                    </a:p>
                    <a:p>
                      <a:pPr marL="69850" marR="0" lvl="0" indent="0" algn="just" rtl="0">
                        <a:lnSpc>
                          <a:spcPct val="117916"/>
                        </a:lnSpc>
                        <a:spcBef>
                          <a:spcPts val="0"/>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1124700">
                <a:tc>
                  <a:txBody>
                    <a:bodyPr/>
                    <a:lstStyle/>
                    <a:p>
                      <a:pPr marL="140335" marR="0" lvl="0" indent="0" algn="l" rtl="0">
                        <a:lnSpc>
                          <a:spcPct val="117916"/>
                        </a:lnSpc>
                        <a:spcBef>
                          <a:spcPts val="0"/>
                        </a:spcBef>
                        <a:spcAft>
                          <a:spcPts val="0"/>
                        </a:spcAft>
                        <a:buNone/>
                      </a:pPr>
                      <a:r>
                        <a:rPr lang="en-US" sz="1200" b="0" u="none" strike="noStrike" cap="none">
                          <a:latin typeface="Calibri"/>
                          <a:ea typeface="Calibri"/>
                          <a:cs typeface="Calibri"/>
                          <a:sym typeface="Calibri"/>
                        </a:rPr>
                        <a:t>Número,</a:t>
                      </a:r>
                      <a:endParaRPr sz="1200" b="0" u="none" strike="noStrike" cap="none">
                        <a:latin typeface="Calibri"/>
                        <a:ea typeface="Calibri"/>
                        <a:cs typeface="Calibri"/>
                        <a:sym typeface="Calibri"/>
                      </a:endParaRPr>
                    </a:p>
                    <a:p>
                      <a:pPr marL="140335" marR="342265" lvl="0" indent="0" algn="l" rtl="0">
                        <a:lnSpc>
                          <a:spcPct val="101699"/>
                        </a:lnSpc>
                        <a:spcBef>
                          <a:spcPts val="20"/>
                        </a:spcBef>
                        <a:spcAft>
                          <a:spcPts val="0"/>
                        </a:spcAft>
                        <a:buNone/>
                      </a:pPr>
                      <a:r>
                        <a:rPr lang="en-US" sz="1200" b="0" u="none" strike="noStrike" cap="none">
                          <a:latin typeface="Calibri"/>
                          <a:ea typeface="Calibri"/>
                          <a:cs typeface="Calibri"/>
                          <a:sym typeface="Calibri"/>
                        </a:rPr>
                        <a:t>Álgebra y  Variación</a:t>
                      </a:r>
                      <a:endParaRPr sz="1200" b="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59055" lvl="0" indent="0" algn="just" rtl="0">
                        <a:lnSpc>
                          <a:spcPct val="121666"/>
                        </a:lnSpc>
                        <a:spcBef>
                          <a:spcPts val="0"/>
                        </a:spcBef>
                        <a:spcAft>
                          <a:spcPts val="0"/>
                        </a:spcAft>
                        <a:buNone/>
                      </a:pPr>
                      <a:r>
                        <a:rPr lang="en-US" sz="1200" u="none" strike="noStrike" cap="none">
                          <a:latin typeface="Calibri"/>
                          <a:ea typeface="Calibri"/>
                          <a:cs typeface="Calibri"/>
                          <a:sym typeface="Calibri"/>
                        </a:rPr>
                        <a:t>Figuras geométricas  y equivalencia de  expresiones	de  segundo grado 2</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60325" lvl="0" indent="0" algn="just" rtl="0">
                        <a:lnSpc>
                          <a:spcPct val="121666"/>
                        </a:lnSpc>
                        <a:spcBef>
                          <a:spcPts val="0"/>
                        </a:spcBef>
                        <a:spcAft>
                          <a:spcPts val="0"/>
                        </a:spcAft>
                        <a:buNone/>
                      </a:pPr>
                      <a:r>
                        <a:rPr lang="en-US" sz="1200" u="none" strike="noStrike" cap="none">
                          <a:latin typeface="Calibri"/>
                          <a:ea typeface="Calibri"/>
                          <a:cs typeface="Calibri"/>
                          <a:sym typeface="Calibri"/>
                        </a:rPr>
                        <a:t>. Formula expresiones de segundo grado para  representar propiedades del área de figuras  geométricas y verifica equivalencia de  expresiones, tanto algebraica como  geométricamente</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157480" lvl="0" indent="69850" algn="l" rtl="0">
                        <a:lnSpc>
                          <a:spcPct val="121666"/>
                        </a:lnSpc>
                        <a:spcBef>
                          <a:spcPts val="0"/>
                        </a:spcBef>
                        <a:spcAft>
                          <a:spcPts val="0"/>
                        </a:spcAft>
                        <a:buNone/>
                      </a:pPr>
                      <a:r>
                        <a:rPr lang="en-US" sz="1200" u="none" strike="noStrike" cap="none">
                          <a:latin typeface="Calibri"/>
                          <a:ea typeface="Calibri"/>
                          <a:cs typeface="Calibri"/>
                          <a:sym typeface="Calibri"/>
                        </a:rPr>
                        <a:t>Resolver problemas que implican encontrar  expresiones algebraicas equivalentes a una  expresión	algebraica	dada	que	permite  determinar el área de una composición de  figuras rectangulares.</a:t>
                      </a:r>
                      <a:endParaRPr sz="1200" u="none" strike="noStrike" cap="none">
                        <a:latin typeface="Calibri"/>
                        <a:ea typeface="Calibri"/>
                        <a:cs typeface="Calibri"/>
                        <a:sym typeface="Calibri"/>
                      </a:endParaRPr>
                    </a:p>
                    <a:p>
                      <a:pPr marL="69850" marR="0" lvl="0" indent="0" algn="l" rtl="0">
                        <a:lnSpc>
                          <a:spcPct val="119166"/>
                        </a:lnSpc>
                        <a:spcBef>
                          <a:spcPts val="0"/>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1121675">
                <a:tc>
                  <a:txBody>
                    <a:bodyPr/>
                    <a:lstStyle/>
                    <a:p>
                      <a:pPr marL="69850" marR="170815" lvl="0" indent="70485" algn="l" rtl="0">
                        <a:lnSpc>
                          <a:spcPct val="121666"/>
                        </a:lnSpc>
                        <a:spcBef>
                          <a:spcPts val="0"/>
                        </a:spcBef>
                        <a:spcAft>
                          <a:spcPts val="0"/>
                        </a:spcAft>
                        <a:buNone/>
                      </a:pPr>
                      <a:r>
                        <a:rPr lang="en-US" sz="1200" b="0" u="none" strike="noStrike" cap="none">
                          <a:latin typeface="Calibri"/>
                          <a:ea typeface="Calibri"/>
                          <a:cs typeface="Calibri"/>
                          <a:sym typeface="Calibri"/>
                        </a:rPr>
                        <a:t>Patrones,  figuras  geométricas  y  expresiones  equivalentes</a:t>
                      </a:r>
                      <a:endParaRPr sz="1200" b="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¿Ecuacióno función?</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60325" lvl="0" indent="0" algn="l" rtl="0">
                        <a:lnSpc>
                          <a:spcPct val="121666"/>
                        </a:lnSpc>
                        <a:spcBef>
                          <a:spcPts val="0"/>
                        </a:spcBef>
                        <a:spcAft>
                          <a:spcPts val="0"/>
                        </a:spcAft>
                        <a:buNone/>
                      </a:pPr>
                      <a:r>
                        <a:rPr lang="en-US" sz="1200" u="none" strike="noStrike" cap="none">
                          <a:latin typeface="Calibri"/>
                          <a:ea typeface="Calibri"/>
                          <a:cs typeface="Calibri"/>
                          <a:sym typeface="Calibri"/>
                        </a:rPr>
                        <a:t>Diferencia las expresionesalgebraicas de las  funciones y de las ecuaciones.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Analizar situaciones que   se   modelan con las</a:t>
                      </a:r>
                      <a:endParaRPr/>
                    </a:p>
                    <a:p>
                      <a:pPr marL="69850" marR="0" lvl="0" indent="0" algn="l" rtl="0">
                        <a:lnSpc>
                          <a:spcPct val="100000"/>
                        </a:lnSpc>
                        <a:spcBef>
                          <a:spcPts val="430"/>
                        </a:spcBef>
                        <a:spcAft>
                          <a:spcPts val="0"/>
                        </a:spcAft>
                        <a:buNone/>
                      </a:pPr>
                      <a:r>
                        <a:rPr lang="en-US" sz="1200" u="none" strike="noStrike" cap="none">
                          <a:latin typeface="Calibri"/>
                          <a:ea typeface="Calibri"/>
                          <a:cs typeface="Calibri"/>
                          <a:sym typeface="Calibri"/>
                        </a:rPr>
                        <a:t>ecuaciones y funciones del tipo y=ax</a:t>
                      </a:r>
                      <a:r>
                        <a:rPr lang="en-US" sz="1800" u="none" strike="noStrike" cap="none" baseline="30000">
                          <a:latin typeface="Calibri"/>
                          <a:ea typeface="Calibri"/>
                          <a:cs typeface="Calibri"/>
                          <a:sym typeface="Calibri"/>
                        </a:rPr>
                        <a:t>2 </a:t>
                      </a:r>
                      <a:r>
                        <a:rPr lang="en-US" sz="1200" u="none" strike="noStrike" cap="none">
                          <a:latin typeface="Calibri"/>
                          <a:ea typeface="Calibri"/>
                          <a:cs typeface="Calibri"/>
                          <a:sym typeface="Calibri"/>
                        </a:rPr>
                        <a:t>y y=ax</a:t>
                      </a:r>
                      <a:r>
                        <a:rPr lang="en-US" sz="1200" u="none" strike="noStrike" cap="none" baseline="30000">
                          <a:latin typeface="Calibri"/>
                          <a:ea typeface="Calibri"/>
                          <a:cs typeface="Calibri"/>
                          <a:sym typeface="Calibri"/>
                        </a:rPr>
                        <a:t>2</a:t>
                      </a:r>
                      <a:r>
                        <a:rPr lang="en-US" sz="1200" u="none" strike="noStrike" cap="none">
                          <a:latin typeface="Calibri"/>
                          <a:ea typeface="Calibri"/>
                          <a:cs typeface="Calibri"/>
                          <a:sym typeface="Calibri"/>
                        </a:rPr>
                        <a:t>+c.</a:t>
                      </a:r>
                      <a:endParaRPr sz="1200" u="none" strike="noStrike" cap="none">
                        <a:latin typeface="Calibri"/>
                        <a:ea typeface="Calibri"/>
                        <a:cs typeface="Calibri"/>
                        <a:sym typeface="Calibri"/>
                      </a:endParaRPr>
                    </a:p>
                    <a:p>
                      <a:pPr marL="69850" marR="0" lvl="0" indent="0" algn="l" rtl="0">
                        <a:lnSpc>
                          <a:spcPct val="100000"/>
                        </a:lnSpc>
                        <a:spcBef>
                          <a:spcPts val="25"/>
                        </a:spcBef>
                        <a:spcAft>
                          <a:spcPts val="0"/>
                        </a:spcAft>
                        <a:buNone/>
                      </a:pP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4"/>
                  </a:ext>
                </a:extLst>
              </a:tr>
              <a:tr h="938775">
                <a:tc>
                  <a:txBody>
                    <a:bodyPr/>
                    <a:lstStyle/>
                    <a:p>
                      <a:pPr marL="69850" marR="59055" lvl="0" indent="0" algn="l" rtl="0">
                        <a:lnSpc>
                          <a:spcPct val="121666"/>
                        </a:lnSpc>
                        <a:spcBef>
                          <a:spcPts val="0"/>
                        </a:spcBef>
                        <a:spcAft>
                          <a:spcPts val="0"/>
                        </a:spcAft>
                        <a:buNone/>
                      </a:pPr>
                      <a:r>
                        <a:rPr lang="en-US" sz="1200" b="0" u="none" strike="noStrike" cap="none">
                          <a:latin typeface="Calibri"/>
                          <a:ea typeface="Calibri"/>
                          <a:cs typeface="Calibri"/>
                          <a:sym typeface="Calibri"/>
                        </a:rPr>
                        <a:t>Formula,  justifica y usa  el Teorema de  Pitágoras.</a:t>
                      </a:r>
                      <a:endParaRPr sz="1200" b="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59055" lvl="0" indent="0" algn="l" rtl="0">
                        <a:lnSpc>
                          <a:spcPct val="121666"/>
                        </a:lnSpc>
                        <a:spcBef>
                          <a:spcPts val="0"/>
                        </a:spcBef>
                        <a:spcAft>
                          <a:spcPts val="0"/>
                        </a:spcAft>
                        <a:buNone/>
                      </a:pPr>
                      <a:r>
                        <a:rPr lang="en-US" sz="1200" u="none" strike="noStrike" cap="none">
                          <a:latin typeface="Calibri"/>
                          <a:ea typeface="Calibri"/>
                          <a:cs typeface="Calibri"/>
                          <a:sym typeface="Calibri"/>
                        </a:rPr>
                        <a:t>Teorema	de  Pitágoras 2</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60325" lvl="0" indent="0" algn="l" rtl="0">
                        <a:lnSpc>
                          <a:spcPct val="121666"/>
                        </a:lnSpc>
                        <a:spcBef>
                          <a:spcPts val="0"/>
                        </a:spcBef>
                        <a:spcAft>
                          <a:spcPts val="0"/>
                        </a:spcAft>
                        <a:buNone/>
                      </a:pPr>
                      <a:r>
                        <a:rPr lang="en-US" sz="1200" u="none" strike="noStrike" cap="none">
                          <a:latin typeface="Calibri"/>
                          <a:ea typeface="Calibri"/>
                          <a:cs typeface="Calibri"/>
                          <a:sym typeface="Calibri"/>
                        </a:rPr>
                        <a:t>Formula, justifica y usa el Teorema de  Pitágoras.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139700" marR="111125" lvl="0" indent="0" algn="just" rtl="0">
                        <a:lnSpc>
                          <a:spcPct val="121666"/>
                        </a:lnSpc>
                        <a:spcBef>
                          <a:spcPts val="0"/>
                        </a:spcBef>
                        <a:spcAft>
                          <a:spcPts val="0"/>
                        </a:spcAft>
                        <a:buNone/>
                      </a:pPr>
                      <a:r>
                        <a:rPr lang="en-US" sz="1200" u="none" strike="noStrike" cap="none">
                          <a:latin typeface="Calibri"/>
                          <a:ea typeface="Calibri"/>
                          <a:cs typeface="Calibri"/>
                          <a:sym typeface="Calibri"/>
                        </a:rPr>
                        <a:t>Resolver problemas que implican calcular  medidas o distancias utilizando el teorema de  Pitágoras.</a:t>
                      </a:r>
                      <a:endParaRPr sz="1200" u="none" strike="noStrike" cap="none">
                        <a:latin typeface="Calibri"/>
                        <a:ea typeface="Calibri"/>
                        <a:cs typeface="Calibri"/>
                        <a:sym typeface="Calibri"/>
                      </a:endParaRPr>
                    </a:p>
                    <a:p>
                      <a:pPr marL="139700" marR="0" lvl="0" indent="0" algn="just" rtl="0">
                        <a:lnSpc>
                          <a:spcPct val="118333"/>
                        </a:lnSpc>
                        <a:spcBef>
                          <a:spcPts val="0"/>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630" name="Google Shape;630;p46"/>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Shape 634"/>
        <p:cNvGrpSpPr/>
        <p:nvPr/>
      </p:nvGrpSpPr>
      <p:grpSpPr>
        <a:xfrm>
          <a:off x="0" y="0"/>
          <a:ext cx="0" cy="0"/>
          <a:chOff x="0" y="0"/>
          <a:chExt cx="0" cy="0"/>
        </a:xfrm>
      </p:grpSpPr>
      <p:graphicFrame>
        <p:nvGraphicFramePr>
          <p:cNvPr id="635" name="Google Shape;635;p47"/>
          <p:cNvGraphicFramePr/>
          <p:nvPr/>
        </p:nvGraphicFramePr>
        <p:xfrm>
          <a:off x="838200" y="2133600"/>
          <a:ext cx="3000000" cy="3000000"/>
        </p:xfrm>
        <a:graphic>
          <a:graphicData uri="http://schemas.openxmlformats.org/drawingml/2006/table">
            <a:tbl>
              <a:tblPr firstRow="1" bandRow="1">
                <a:noFill/>
                <a:tableStyleId>{D2A4610B-CAE2-4983-92D0-EE84D17280EA}</a:tableStyleId>
              </a:tblPr>
              <a:tblGrid>
                <a:gridCol w="1088400">
                  <a:extLst>
                    <a:ext uri="{9D8B030D-6E8A-4147-A177-3AD203B41FA5}">
                      <a16:colId xmlns:a16="http://schemas.microsoft.com/office/drawing/2014/main" val="20000"/>
                    </a:ext>
                  </a:extLst>
                </a:gridCol>
                <a:gridCol w="1411600">
                  <a:extLst>
                    <a:ext uri="{9D8B030D-6E8A-4147-A177-3AD203B41FA5}">
                      <a16:colId xmlns:a16="http://schemas.microsoft.com/office/drawing/2014/main" val="20001"/>
                    </a:ext>
                  </a:extLst>
                </a:gridCol>
                <a:gridCol w="2914025">
                  <a:extLst>
                    <a:ext uri="{9D8B030D-6E8A-4147-A177-3AD203B41FA5}">
                      <a16:colId xmlns:a16="http://schemas.microsoft.com/office/drawing/2014/main" val="20002"/>
                    </a:ext>
                  </a:extLst>
                </a:gridCol>
                <a:gridCol w="3288675">
                  <a:extLst>
                    <a:ext uri="{9D8B030D-6E8A-4147-A177-3AD203B41FA5}">
                      <a16:colId xmlns:a16="http://schemas.microsoft.com/office/drawing/2014/main" val="20003"/>
                    </a:ext>
                  </a:extLst>
                </a:gridCol>
              </a:tblGrid>
              <a:tr h="938775">
                <a:tc>
                  <a:txBody>
                    <a:bodyPr/>
                    <a:lstStyle/>
                    <a:p>
                      <a:pPr marL="140335" marR="250190" lvl="0" indent="0" algn="l" rtl="0">
                        <a:lnSpc>
                          <a:spcPct val="121666"/>
                        </a:lnSpc>
                        <a:spcBef>
                          <a:spcPts val="0"/>
                        </a:spcBef>
                        <a:spcAft>
                          <a:spcPts val="0"/>
                        </a:spcAft>
                        <a:buNone/>
                      </a:pPr>
                      <a:r>
                        <a:rPr lang="en-US" sz="1200" b="1" u="none" strike="noStrike" cap="none">
                          <a:latin typeface="Calibri"/>
                          <a:ea typeface="Calibri"/>
                          <a:cs typeface="Calibri"/>
                          <a:sym typeface="Calibri"/>
                        </a:rPr>
                        <a:t>Análisis de  datos.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l" rtl="0">
                        <a:lnSpc>
                          <a:spcPct val="100000"/>
                        </a:lnSpc>
                        <a:spcBef>
                          <a:spcPts val="0"/>
                        </a:spcBef>
                        <a:spcAft>
                          <a:spcPts val="0"/>
                        </a:spcAft>
                        <a:buNone/>
                      </a:pPr>
                      <a:endParaRPr sz="1200" u="none" strike="noStrike" cap="none">
                        <a:latin typeface="Times New Roman"/>
                        <a:ea typeface="Times New Roman"/>
                        <a:cs typeface="Times New Roman"/>
                        <a:sym typeface="Times New Roman"/>
                      </a:endParaRPr>
                    </a:p>
                    <a:p>
                      <a:pPr marL="69850" marR="59055" lvl="0" indent="0" algn="just" rtl="0">
                        <a:lnSpc>
                          <a:spcPct val="102499"/>
                        </a:lnSpc>
                        <a:spcBef>
                          <a:spcPts val="5"/>
                        </a:spcBef>
                        <a:spcAft>
                          <a:spcPts val="0"/>
                        </a:spcAft>
                        <a:buNone/>
                      </a:pPr>
                      <a:r>
                        <a:rPr lang="en-US" sz="1200" u="none" strike="noStrike" cap="none">
                          <a:latin typeface="Calibri"/>
                          <a:ea typeface="Calibri"/>
                          <a:cs typeface="Calibri"/>
                          <a:sym typeface="Calibri"/>
                        </a:rPr>
                        <a:t>Tendencia central y  dispersión de dos  conjuntosde datos 1</a:t>
                      </a:r>
                      <a:endParaRPr sz="1200" u="none" strike="noStrike" cap="none">
                        <a:latin typeface="Calibri"/>
                        <a:ea typeface="Calibri"/>
                        <a:cs typeface="Calibri"/>
                        <a:sym typeface="Calibri"/>
                      </a:endParaRPr>
                    </a:p>
                  </a:txBody>
                  <a:tcPr marL="0" marR="0" marT="255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473075" lvl="0" indent="0" algn="just" rtl="0">
                        <a:lnSpc>
                          <a:spcPct val="121666"/>
                        </a:lnSpc>
                        <a:spcBef>
                          <a:spcPts val="0"/>
                        </a:spcBef>
                        <a:spcAft>
                          <a:spcPts val="0"/>
                        </a:spcAft>
                        <a:buNone/>
                      </a:pPr>
                      <a:r>
                        <a:rPr lang="en-US" sz="1200" u="none" strike="noStrike" cap="none">
                          <a:latin typeface="Calibri"/>
                          <a:ea typeface="Calibri"/>
                          <a:cs typeface="Calibri"/>
                          <a:sym typeface="Calibri"/>
                        </a:rPr>
                        <a:t>Compara la tendencia central (media,  mediana y moda) y dispersión(rango y  desviación media) de dos conjuntos</a:t>
                      </a:r>
                      <a:endParaRPr sz="1200" u="none" strike="noStrike" cap="none">
                        <a:latin typeface="Calibri"/>
                        <a:ea typeface="Calibri"/>
                        <a:cs typeface="Calibri"/>
                        <a:sym typeface="Calibri"/>
                      </a:endParaRPr>
                    </a:p>
                    <a:p>
                      <a:pPr marL="69850" marR="0" lvl="0" indent="0" algn="just" rtl="0">
                        <a:lnSpc>
                          <a:spcPct val="100000"/>
                        </a:lnSpc>
                        <a:spcBef>
                          <a:spcPts val="5"/>
                        </a:spcBef>
                        <a:spcAft>
                          <a:spcPts val="0"/>
                        </a:spcAft>
                        <a:buNone/>
                      </a:pPr>
                      <a:r>
                        <a:rPr lang="en-US" sz="1200" u="none" strike="noStrike" cap="none">
                          <a:latin typeface="Calibri"/>
                          <a:ea typeface="Calibri"/>
                          <a:cs typeface="Calibri"/>
                          <a:sym typeface="Calibri"/>
                        </a:rPr>
                        <a:t>de datos.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139700" marR="139065" lvl="0" indent="0" algn="just" rtl="0">
                        <a:lnSpc>
                          <a:spcPct val="121666"/>
                        </a:lnSpc>
                        <a:spcBef>
                          <a:spcPts val="0"/>
                        </a:spcBef>
                        <a:spcAft>
                          <a:spcPts val="0"/>
                        </a:spcAft>
                        <a:buNone/>
                      </a:pPr>
                      <a:r>
                        <a:rPr lang="en-US" sz="1200" u="none" strike="noStrike" cap="none">
                          <a:latin typeface="Calibri"/>
                          <a:ea typeface="Calibri"/>
                          <a:cs typeface="Calibri"/>
                          <a:sym typeface="Calibri"/>
                        </a:rPr>
                        <a:t>Resolver problemas que implican comparar la  tendencia y distribución de dos conjuntos de  datos estadísticos quecorresponden a la misma</a:t>
                      </a:r>
                      <a:endParaRPr sz="1200" u="none" strike="noStrike" cap="none">
                        <a:latin typeface="Calibri"/>
                        <a:ea typeface="Calibri"/>
                        <a:cs typeface="Calibri"/>
                        <a:sym typeface="Calibri"/>
                      </a:endParaRPr>
                    </a:p>
                    <a:p>
                      <a:pPr marL="139700" marR="0" lvl="0" indent="0" algn="l" rtl="0">
                        <a:lnSpc>
                          <a:spcPct val="100000"/>
                        </a:lnSpc>
                        <a:spcBef>
                          <a:spcPts val="5"/>
                        </a:spcBef>
                        <a:spcAft>
                          <a:spcPts val="0"/>
                        </a:spcAft>
                        <a:buNone/>
                      </a:pPr>
                      <a:r>
                        <a:rPr lang="en-US" sz="1200" u="none" strike="noStrike" cap="none">
                          <a:latin typeface="Calibri"/>
                          <a:ea typeface="Calibri"/>
                          <a:cs typeface="Calibri"/>
                          <a:sym typeface="Calibri"/>
                        </a:rPr>
                        <a:t>situación.</a:t>
                      </a:r>
                      <a:endParaRPr sz="1200" u="none" strike="noStrike" cap="none">
                        <a:latin typeface="Calibri"/>
                        <a:ea typeface="Calibri"/>
                        <a:cs typeface="Calibri"/>
                        <a:sym typeface="Calibri"/>
                      </a:endParaRPr>
                    </a:p>
                    <a:p>
                      <a:pPr marL="139700" marR="0" lvl="0" indent="0" algn="l" rtl="0">
                        <a:lnSpc>
                          <a:spcPct val="119583"/>
                        </a:lnSpc>
                        <a:spcBef>
                          <a:spcPts val="25"/>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0"/>
                  </a:ext>
                </a:extLst>
              </a:tr>
            </a:tbl>
          </a:graphicData>
        </a:graphic>
      </p:graphicFrame>
      <p:sp>
        <p:nvSpPr>
          <p:cNvPr id="636" name="Google Shape;636;p47"/>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Shape 640"/>
        <p:cNvGrpSpPr/>
        <p:nvPr/>
      </p:nvGrpSpPr>
      <p:grpSpPr>
        <a:xfrm>
          <a:off x="0" y="0"/>
          <a:ext cx="0" cy="0"/>
          <a:chOff x="0" y="0"/>
          <a:chExt cx="0" cy="0"/>
        </a:xfrm>
      </p:grpSpPr>
      <p:graphicFrame>
        <p:nvGraphicFramePr>
          <p:cNvPr id="641" name="Google Shape;641;p48"/>
          <p:cNvGraphicFramePr/>
          <p:nvPr/>
        </p:nvGraphicFramePr>
        <p:xfrm>
          <a:off x="899040" y="966096"/>
          <a:ext cx="3000000" cy="3000000"/>
        </p:xfrm>
        <a:graphic>
          <a:graphicData uri="http://schemas.openxmlformats.org/drawingml/2006/table">
            <a:tbl>
              <a:tblPr firstRow="1" bandRow="1">
                <a:noFill/>
                <a:tableStyleId>{D2A4610B-CAE2-4983-92D0-EE84D17280EA}</a:tableStyleId>
              </a:tblPr>
              <a:tblGrid>
                <a:gridCol w="1088400">
                  <a:extLst>
                    <a:ext uri="{9D8B030D-6E8A-4147-A177-3AD203B41FA5}">
                      <a16:colId xmlns:a16="http://schemas.microsoft.com/office/drawing/2014/main" val="20000"/>
                    </a:ext>
                  </a:extLst>
                </a:gridCol>
                <a:gridCol w="1533525">
                  <a:extLst>
                    <a:ext uri="{9D8B030D-6E8A-4147-A177-3AD203B41FA5}">
                      <a16:colId xmlns:a16="http://schemas.microsoft.com/office/drawing/2014/main" val="20001"/>
                    </a:ext>
                  </a:extLst>
                </a:gridCol>
                <a:gridCol w="2664450">
                  <a:extLst>
                    <a:ext uri="{9D8B030D-6E8A-4147-A177-3AD203B41FA5}">
                      <a16:colId xmlns:a16="http://schemas.microsoft.com/office/drawing/2014/main" val="20002"/>
                    </a:ext>
                  </a:extLst>
                </a:gridCol>
                <a:gridCol w="3417575">
                  <a:extLst>
                    <a:ext uri="{9D8B030D-6E8A-4147-A177-3AD203B41FA5}">
                      <a16:colId xmlns:a16="http://schemas.microsoft.com/office/drawing/2014/main" val="20003"/>
                    </a:ext>
                  </a:extLst>
                </a:gridCol>
              </a:tblGrid>
              <a:tr h="201175">
                <a:tc gridSpan="4">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BLOQUE III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6667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6667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6985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6667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935725">
                <a:tc>
                  <a:txBody>
                    <a:bodyPr/>
                    <a:lstStyle/>
                    <a:p>
                      <a:pPr marL="137160" marR="344805" lvl="0" indent="0" algn="just" rtl="0">
                        <a:lnSpc>
                          <a:spcPct val="121666"/>
                        </a:lnSpc>
                        <a:spcBef>
                          <a:spcPts val="0"/>
                        </a:spcBef>
                        <a:spcAft>
                          <a:spcPts val="0"/>
                        </a:spcAft>
                        <a:buNone/>
                      </a:pPr>
                      <a:r>
                        <a:rPr lang="en-US" sz="1200" b="1"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137160" marR="349250" lvl="0" indent="0" algn="just" rtl="0">
                        <a:lnSpc>
                          <a:spcPct val="121666"/>
                        </a:lnSpc>
                        <a:spcBef>
                          <a:spcPts val="0"/>
                        </a:spcBef>
                        <a:spcAft>
                          <a:spcPts val="0"/>
                        </a:spcAft>
                        <a:buNone/>
                      </a:pPr>
                      <a:r>
                        <a:rPr lang="en-US" sz="1200" u="none" strike="noStrike" cap="none">
                          <a:latin typeface="Calibri"/>
                          <a:ea typeface="Calibri"/>
                          <a:cs typeface="Calibri"/>
                          <a:sym typeface="Calibri"/>
                        </a:rPr>
                        <a:t>Mínimo común  múltiplo	y  máximo</a:t>
                      </a:r>
                      <a:endParaRPr sz="1200" u="none" strike="noStrike" cap="none">
                        <a:latin typeface="Calibri"/>
                        <a:ea typeface="Calibri"/>
                        <a:cs typeface="Calibri"/>
                        <a:sym typeface="Calibri"/>
                      </a:endParaRPr>
                    </a:p>
                    <a:p>
                      <a:pPr marL="137160" marR="0" lvl="0" indent="0" algn="just" rtl="0">
                        <a:lnSpc>
                          <a:spcPct val="118333"/>
                        </a:lnSpc>
                        <a:spcBef>
                          <a:spcPts val="0"/>
                        </a:spcBef>
                        <a:spcAft>
                          <a:spcPts val="0"/>
                        </a:spcAft>
                        <a:buNone/>
                      </a:pPr>
                      <a:r>
                        <a:rPr lang="en-US" sz="1200" u="none" strike="noStrike" cap="none">
                          <a:latin typeface="Calibri"/>
                          <a:ea typeface="Calibri"/>
                          <a:cs typeface="Calibri"/>
                          <a:sym typeface="Calibri"/>
                        </a:rPr>
                        <a:t>común divisor 2</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59689" lvl="0" indent="0" algn="just" rtl="0">
                        <a:lnSpc>
                          <a:spcPct val="121666"/>
                        </a:lnSpc>
                        <a:spcBef>
                          <a:spcPts val="0"/>
                        </a:spcBef>
                        <a:spcAft>
                          <a:spcPts val="0"/>
                        </a:spcAft>
                        <a:buNone/>
                      </a:pPr>
                      <a:r>
                        <a:rPr lang="en-US" sz="1200" u="none" strike="noStrike" cap="none">
                          <a:latin typeface="Calibri"/>
                          <a:ea typeface="Calibri"/>
                          <a:cs typeface="Calibri"/>
                          <a:sym typeface="Calibri"/>
                        </a:rPr>
                        <a:t>Usa técnicas para determinar el mínimo  común múltiplo y el máximo común  divisor.</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136525" marR="151765" lvl="0" indent="0" algn="just" rtl="0">
                        <a:lnSpc>
                          <a:spcPct val="121666"/>
                        </a:lnSpc>
                        <a:spcBef>
                          <a:spcPts val="0"/>
                        </a:spcBef>
                        <a:spcAft>
                          <a:spcPts val="0"/>
                        </a:spcAft>
                        <a:buNone/>
                      </a:pPr>
                      <a:r>
                        <a:rPr lang="en-US" sz="1200" u="none" strike="noStrike" cap="none">
                          <a:latin typeface="Calibri"/>
                          <a:ea typeface="Calibri"/>
                          <a:cs typeface="Calibri"/>
                          <a:sym typeface="Calibri"/>
                        </a:rPr>
                        <a:t>Resolver problemas que implican la  descomposición de números en un producto de  números primos Generalización de propiedades y  expresión algebraicas</a:t>
                      </a:r>
                      <a:endParaRPr/>
                    </a:p>
                    <a:p>
                      <a:pPr marL="66675" marR="0" lvl="0" indent="0" algn="just" rtl="0">
                        <a:lnSpc>
                          <a:spcPct val="118333"/>
                        </a:lnSpc>
                        <a:spcBef>
                          <a:spcPts val="0"/>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1121675">
                <a:tc>
                  <a:txBody>
                    <a:bodyPr/>
                    <a:lstStyle/>
                    <a:p>
                      <a:pPr marL="137160" marR="344805" lvl="0" indent="0" algn="just" rtl="0">
                        <a:lnSpc>
                          <a:spcPct val="121666"/>
                        </a:lnSpc>
                        <a:spcBef>
                          <a:spcPts val="0"/>
                        </a:spcBef>
                        <a:spcAft>
                          <a:spcPts val="0"/>
                        </a:spcAft>
                        <a:buNone/>
                      </a:pPr>
                      <a:r>
                        <a:rPr lang="en-US" sz="1200" b="1"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l" rtl="0">
                        <a:lnSpc>
                          <a:spcPct val="121666"/>
                        </a:lnSpc>
                        <a:spcBef>
                          <a:spcPts val="0"/>
                        </a:spcBef>
                        <a:spcAft>
                          <a:spcPts val="0"/>
                        </a:spcAft>
                        <a:buNone/>
                      </a:pPr>
                      <a:r>
                        <a:rPr lang="en-US" sz="1200" u="none" strike="noStrike" cap="none">
                          <a:latin typeface="Calibri"/>
                          <a:ea typeface="Calibri"/>
                          <a:cs typeface="Calibri"/>
                          <a:sym typeface="Calibri"/>
                        </a:rPr>
                        <a:t>Ecuaciones cudráticas  3</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59689" lvl="0" indent="0" algn="just" rtl="0">
                        <a:lnSpc>
                          <a:spcPct val="121666"/>
                        </a:lnSpc>
                        <a:spcBef>
                          <a:spcPts val="0"/>
                        </a:spcBef>
                        <a:spcAft>
                          <a:spcPts val="0"/>
                        </a:spcAft>
                        <a:buNone/>
                      </a:pPr>
                      <a:r>
                        <a:rPr lang="en-US" sz="1200" u="none" strike="noStrike" cap="none">
                          <a:latin typeface="Calibri"/>
                          <a:ea typeface="Calibri"/>
                          <a:cs typeface="Calibri"/>
                          <a:sym typeface="Calibri"/>
                        </a:rPr>
                        <a:t>Resuelve problemas de mediante la  formulación  y  la solución  algebraica  de  ecuaciones cuadráticas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136525" marR="130175" lvl="0" indent="34289" algn="just" rtl="0">
                        <a:lnSpc>
                          <a:spcPct val="121666"/>
                        </a:lnSpc>
                        <a:spcBef>
                          <a:spcPts val="0"/>
                        </a:spcBef>
                        <a:spcAft>
                          <a:spcPts val="0"/>
                        </a:spcAft>
                        <a:buNone/>
                      </a:pPr>
                      <a:r>
                        <a:rPr lang="en-US" sz="1200" u="none" strike="noStrike" cap="none">
                          <a:latin typeface="Calibri"/>
                          <a:ea typeface="Calibri"/>
                          <a:cs typeface="Calibri"/>
                          <a:sym typeface="Calibri"/>
                        </a:rPr>
                        <a:t>Resolver problemas que implican ecuaciones de  segundo grado utilizando la fórmula general  Plantear y resolver problemas que se</a:t>
                      </a:r>
                      <a:endParaRPr/>
                    </a:p>
                    <a:p>
                      <a:pPr marL="136525" marR="443865" lvl="0" indent="0" algn="just" rtl="0">
                        <a:lnSpc>
                          <a:spcPct val="121666"/>
                        </a:lnSpc>
                        <a:spcBef>
                          <a:spcPts val="15"/>
                        </a:spcBef>
                        <a:spcAft>
                          <a:spcPts val="0"/>
                        </a:spcAft>
                        <a:buNone/>
                      </a:pPr>
                      <a:r>
                        <a:rPr lang="en-US" sz="1200" u="none" strike="noStrike" cap="none">
                          <a:latin typeface="Calibri"/>
                          <a:ea typeface="Calibri"/>
                          <a:cs typeface="Calibri"/>
                          <a:sym typeface="Calibri"/>
                        </a:rPr>
                        <a:t>modelan con una ecuación de segundo grado.  </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938775">
                <a:tc>
                  <a:txBody>
                    <a:bodyPr/>
                    <a:lstStyle/>
                    <a:p>
                      <a:pPr marL="0" marR="0" lvl="0" indent="0" algn="l" rtl="0">
                        <a:lnSpc>
                          <a:spcPct val="100000"/>
                        </a:lnSpc>
                        <a:spcBef>
                          <a:spcPts val="0"/>
                        </a:spcBef>
                        <a:spcAft>
                          <a:spcPts val="0"/>
                        </a:spcAft>
                        <a:buNone/>
                      </a:pPr>
                      <a:endParaRPr sz="1250" u="none" strike="noStrike" cap="none">
                        <a:latin typeface="Times New Roman"/>
                        <a:ea typeface="Times New Roman"/>
                        <a:cs typeface="Times New Roman"/>
                        <a:sym typeface="Times New Roman"/>
                      </a:endParaRPr>
                    </a:p>
                    <a:p>
                      <a:pPr marL="137160" marR="318770" lvl="0" indent="0" algn="l" rtl="0">
                        <a:lnSpc>
                          <a:spcPct val="101699"/>
                        </a:lnSpc>
                        <a:spcBef>
                          <a:spcPts val="0"/>
                        </a:spcBef>
                        <a:spcAft>
                          <a:spcPts val="0"/>
                        </a:spcAft>
                        <a:buNone/>
                      </a:pPr>
                      <a:r>
                        <a:rPr lang="en-US" sz="1200" b="1" u="none" strike="noStrike" cap="none">
                          <a:latin typeface="Calibri"/>
                          <a:ea typeface="Calibri"/>
                          <a:cs typeface="Calibri"/>
                          <a:sym typeface="Calibri"/>
                        </a:rPr>
                        <a:t>Forma,  Espacio y  Medida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l" rtl="0">
                        <a:lnSpc>
                          <a:spcPct val="121666"/>
                        </a:lnSpc>
                        <a:spcBef>
                          <a:spcPts val="0"/>
                        </a:spcBef>
                        <a:spcAft>
                          <a:spcPts val="0"/>
                        </a:spcAft>
                        <a:buNone/>
                      </a:pPr>
                      <a:r>
                        <a:rPr lang="en-US" sz="1200" u="none" strike="noStrike" cap="none">
                          <a:latin typeface="Calibri"/>
                          <a:ea typeface="Calibri"/>
                          <a:cs typeface="Calibri"/>
                          <a:sym typeface="Calibri"/>
                        </a:rPr>
                        <a:t>Poligonos semejantes  3</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137160" marR="0" lvl="0" indent="0" algn="l" rtl="0">
                        <a:lnSpc>
                          <a:spcPct val="117916"/>
                        </a:lnSpc>
                        <a:spcBef>
                          <a:spcPts val="0"/>
                        </a:spcBef>
                        <a:spcAft>
                          <a:spcPts val="0"/>
                        </a:spcAft>
                        <a:buNone/>
                      </a:pPr>
                      <a:r>
                        <a:rPr lang="en-US" sz="1200" u="none" strike="noStrike" cap="none">
                          <a:latin typeface="Calibri"/>
                          <a:ea typeface="Calibri"/>
                          <a:cs typeface="Calibri"/>
                          <a:sym typeface="Calibri"/>
                        </a:rPr>
                        <a:t>Construye polígonos semejantes.</a:t>
                      </a:r>
                      <a:endParaRPr sz="1200" u="none" strike="noStrike" cap="none">
                        <a:latin typeface="Calibri"/>
                        <a:ea typeface="Calibri"/>
                        <a:cs typeface="Calibri"/>
                        <a:sym typeface="Calibri"/>
                      </a:endParaRPr>
                    </a:p>
                    <a:p>
                      <a:pPr marL="0" marR="0" lvl="0" indent="0" algn="l" rtl="0">
                        <a:lnSpc>
                          <a:spcPct val="100000"/>
                        </a:lnSpc>
                        <a:spcBef>
                          <a:spcPts val="25"/>
                        </a:spcBef>
                        <a:spcAft>
                          <a:spcPts val="0"/>
                        </a:spcAft>
                        <a:buNone/>
                      </a:pPr>
                      <a:endParaRPr sz="1250" u="none" strike="noStrike" cap="none">
                        <a:latin typeface="Times New Roman"/>
                        <a:ea typeface="Times New Roman"/>
                        <a:cs typeface="Times New Roman"/>
                        <a:sym typeface="Times New Roman"/>
                      </a:endParaRPr>
                    </a:p>
                    <a:p>
                      <a:pPr marL="69850" marR="59689" lvl="0" indent="0" algn="l" rtl="0">
                        <a:lnSpc>
                          <a:spcPct val="101699"/>
                        </a:lnSpc>
                        <a:spcBef>
                          <a:spcPts val="0"/>
                        </a:spcBef>
                        <a:spcAft>
                          <a:spcPts val="0"/>
                        </a:spcAft>
                        <a:buNone/>
                      </a:pPr>
                      <a:r>
                        <a:rPr lang="en-US" sz="1200" u="none" strike="noStrike" cap="none">
                          <a:latin typeface="Calibri"/>
                          <a:ea typeface="Calibri"/>
                          <a:cs typeface="Calibri"/>
                          <a:sym typeface="Calibri"/>
                        </a:rPr>
                        <a:t>Determina y usacriterios de semejanza  de triángulos.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136525" marR="139065" lvl="0" indent="0" algn="just" rtl="0">
                        <a:lnSpc>
                          <a:spcPct val="121666"/>
                        </a:lnSpc>
                        <a:spcBef>
                          <a:spcPts val="0"/>
                        </a:spcBef>
                        <a:spcAft>
                          <a:spcPts val="0"/>
                        </a:spcAft>
                        <a:buNone/>
                      </a:pPr>
                      <a:r>
                        <a:rPr lang="en-US" sz="1200" u="none" strike="noStrike" cap="none">
                          <a:latin typeface="Calibri"/>
                          <a:ea typeface="Calibri"/>
                          <a:cs typeface="Calibri"/>
                          <a:sym typeface="Calibri"/>
                        </a:rPr>
                        <a:t>Resolver problemas que implican utilizar la  semejanza detriángulos para construir polígonos y  calcular medidas de distancias inaccesibles.</a:t>
                      </a:r>
                      <a:endParaRPr sz="1200" u="none" strike="noStrike" cap="none">
                        <a:latin typeface="Calibri"/>
                        <a:ea typeface="Calibri"/>
                        <a:cs typeface="Calibri"/>
                        <a:sym typeface="Calibri"/>
                      </a:endParaRPr>
                    </a:p>
                    <a:p>
                      <a:pPr marL="136525" marR="0" lvl="0" indent="0" algn="just" rtl="0">
                        <a:lnSpc>
                          <a:spcPct val="118333"/>
                        </a:lnSpc>
                        <a:spcBef>
                          <a:spcPts val="0"/>
                        </a:spcBef>
                        <a:spcAft>
                          <a:spcPts val="0"/>
                        </a:spcAft>
                        <a:buNone/>
                      </a:pP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r h="938775">
                <a:tc>
                  <a:txBody>
                    <a:bodyPr/>
                    <a:lstStyle/>
                    <a:p>
                      <a:pPr marL="137160" marR="318770" lvl="0" indent="0" algn="l" rtl="0">
                        <a:lnSpc>
                          <a:spcPct val="101699"/>
                        </a:lnSpc>
                        <a:spcBef>
                          <a:spcPts val="0"/>
                        </a:spcBef>
                        <a:spcAft>
                          <a:spcPts val="0"/>
                        </a:spcAft>
                        <a:buNone/>
                      </a:pPr>
                      <a:r>
                        <a:rPr lang="en-US" sz="1200" b="1" u="none" strike="noStrike" cap="none">
                          <a:latin typeface="Calibri"/>
                          <a:ea typeface="Calibri"/>
                          <a:cs typeface="Calibri"/>
                          <a:sym typeface="Calibri"/>
                        </a:rPr>
                        <a:t>Forma,  Espacio y  Medida</a:t>
                      </a:r>
                      <a:endParaRPr sz="1200" u="none" strike="noStrike" cap="none">
                        <a:latin typeface="Calibri"/>
                        <a:ea typeface="Calibri"/>
                        <a:cs typeface="Calibri"/>
                        <a:sym typeface="Calibri"/>
                      </a:endParaRPr>
                    </a:p>
                  </a:txBody>
                  <a:tcPr marL="0" marR="0" marT="7875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361315" lvl="0" indent="0" algn="l" rtl="0">
                        <a:lnSpc>
                          <a:spcPct val="121666"/>
                        </a:lnSpc>
                        <a:spcBef>
                          <a:spcPts val="0"/>
                        </a:spcBef>
                        <a:spcAft>
                          <a:spcPts val="0"/>
                        </a:spcAft>
                        <a:buNone/>
                      </a:pPr>
                      <a:r>
                        <a:rPr lang="en-US" sz="1200" u="none" strike="noStrike" cap="none">
                          <a:latin typeface="Calibri"/>
                          <a:ea typeface="Calibri"/>
                          <a:cs typeface="Calibri"/>
                          <a:sym typeface="Calibri"/>
                        </a:rPr>
                        <a:t>Razones  trigonometricas 3</a:t>
                      </a:r>
                      <a:endParaRPr sz="1200" u="none" strike="noStrike" cap="none">
                        <a:latin typeface="Calibri"/>
                        <a:ea typeface="Calibri"/>
                        <a:cs typeface="Calibri"/>
                        <a:sym typeface="Calibri"/>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0" lvl="0" indent="0" algn="l" rtl="0">
                        <a:lnSpc>
                          <a:spcPct val="100000"/>
                        </a:lnSpc>
                        <a:spcBef>
                          <a:spcPts val="0"/>
                        </a:spcBef>
                        <a:spcAft>
                          <a:spcPts val="0"/>
                        </a:spcAft>
                        <a:buNone/>
                      </a:pPr>
                      <a:r>
                        <a:rPr lang="en-US" sz="1200" u="none" strike="noStrike" cap="none">
                          <a:latin typeface="Calibri"/>
                          <a:ea typeface="Calibri"/>
                          <a:cs typeface="Calibri"/>
                          <a:sym typeface="Calibri"/>
                        </a:rPr>
                        <a:t>Resuelve</a:t>
                      </a:r>
                      <a:endParaRPr sz="1200" u="none" strike="noStrike" cap="none">
                        <a:latin typeface="Calibri"/>
                        <a:ea typeface="Calibri"/>
                        <a:cs typeface="Calibri"/>
                        <a:sym typeface="Calibri"/>
                      </a:endParaRPr>
                    </a:p>
                    <a:p>
                      <a:pPr marL="69850" marR="528320" lvl="0" indent="0" algn="l" rtl="0">
                        <a:lnSpc>
                          <a:spcPct val="101699"/>
                        </a:lnSpc>
                        <a:spcBef>
                          <a:spcPts val="0"/>
                        </a:spcBef>
                        <a:spcAft>
                          <a:spcPts val="0"/>
                        </a:spcAft>
                        <a:buNone/>
                      </a:pPr>
                      <a:r>
                        <a:rPr lang="en-US" sz="1200" u="none" strike="noStrike" cap="none">
                          <a:latin typeface="Calibri"/>
                          <a:ea typeface="Calibri"/>
                          <a:cs typeface="Calibri"/>
                          <a:sym typeface="Calibri"/>
                        </a:rPr>
                        <a:t>problemas utilizando las razones  trigonométricas</a:t>
                      </a:r>
                      <a:endParaRPr sz="1200" u="none" strike="noStrike" cap="none">
                        <a:latin typeface="Calibri"/>
                        <a:ea typeface="Calibri"/>
                        <a:cs typeface="Calibri"/>
                        <a:sym typeface="Calibri"/>
                      </a:endParaRPr>
                    </a:p>
                    <a:p>
                      <a:pPr marL="69850" marR="1638935" lvl="0" indent="0" algn="l" rtl="0">
                        <a:lnSpc>
                          <a:spcPct val="101699"/>
                        </a:lnSpc>
                        <a:spcBef>
                          <a:spcPts val="0"/>
                        </a:spcBef>
                        <a:spcAft>
                          <a:spcPts val="0"/>
                        </a:spcAft>
                        <a:buNone/>
                      </a:pPr>
                      <a:r>
                        <a:rPr lang="en-US" sz="1200" u="none" strike="noStrike" cap="none">
                          <a:latin typeface="Calibri"/>
                          <a:ea typeface="Calibri"/>
                          <a:cs typeface="Calibri"/>
                          <a:sym typeface="Calibri"/>
                        </a:rPr>
                        <a:t>seno, coseno y  tangente.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136525" marR="320675" lvl="0" indent="0" algn="l" rtl="0">
                        <a:lnSpc>
                          <a:spcPct val="121666"/>
                        </a:lnSpc>
                        <a:spcBef>
                          <a:spcPts val="0"/>
                        </a:spcBef>
                        <a:spcAft>
                          <a:spcPts val="0"/>
                        </a:spcAft>
                        <a:buNone/>
                      </a:pPr>
                      <a:r>
                        <a:rPr lang="en-US" sz="1200" u="none" strike="noStrike" cap="none">
                          <a:latin typeface="Calibri"/>
                          <a:ea typeface="Calibri"/>
                          <a:cs typeface="Calibri"/>
                          <a:sym typeface="Calibri"/>
                        </a:rPr>
                        <a:t>Resolver problemas de cálculo de distancias  inaccesibles mediante medidas indirectas.</a:t>
                      </a:r>
                      <a:endParaRPr sz="1200" u="none" strike="noStrike" cap="none">
                        <a:latin typeface="Calibri"/>
                        <a:ea typeface="Calibri"/>
                        <a:cs typeface="Calibri"/>
                        <a:sym typeface="Calibri"/>
                      </a:endParaRPr>
                    </a:p>
                    <a:p>
                      <a:pPr marL="136525" marR="0" lvl="0" indent="0" algn="l" rtl="0">
                        <a:lnSpc>
                          <a:spcPct val="117916"/>
                        </a:lnSpc>
                        <a:spcBef>
                          <a:spcPts val="0"/>
                        </a:spcBef>
                        <a:spcAft>
                          <a:spcPts val="0"/>
                        </a:spcAft>
                        <a:buNone/>
                      </a:pPr>
                      <a:endParaRPr sz="1200" u="none" strike="noStrike" cap="none">
                        <a:latin typeface="Calibri"/>
                        <a:ea typeface="Calibri"/>
                        <a:cs typeface="Calibri"/>
                        <a:sym typeface="Calibri"/>
                      </a:endParaRPr>
                    </a:p>
                  </a:txBody>
                  <a:tcPr marL="0" marR="0" marT="380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5"/>
                  </a:ext>
                </a:extLst>
              </a:tr>
              <a:tr h="935725">
                <a:tc>
                  <a:txBody>
                    <a:bodyPr/>
                    <a:lstStyle/>
                    <a:p>
                      <a:pPr marL="137160" marR="253365" lvl="0" indent="0" algn="l" rtl="0">
                        <a:lnSpc>
                          <a:spcPct val="121666"/>
                        </a:lnSpc>
                        <a:spcBef>
                          <a:spcPts val="0"/>
                        </a:spcBef>
                        <a:spcAft>
                          <a:spcPts val="0"/>
                        </a:spcAft>
                        <a:buNone/>
                      </a:pPr>
                      <a:r>
                        <a:rPr lang="en-US" sz="1200" b="1" u="none" strike="noStrike" cap="none">
                          <a:latin typeface="Calibri"/>
                          <a:ea typeface="Calibri"/>
                          <a:cs typeface="Calibri"/>
                          <a:sym typeface="Calibri"/>
                        </a:rPr>
                        <a:t>Análisis de  datos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l" rtl="0">
                        <a:lnSpc>
                          <a:spcPct val="121666"/>
                        </a:lnSpc>
                        <a:spcBef>
                          <a:spcPts val="0"/>
                        </a:spcBef>
                        <a:spcAft>
                          <a:spcPts val="0"/>
                        </a:spcAft>
                        <a:buNone/>
                      </a:pPr>
                      <a:r>
                        <a:rPr lang="en-US" sz="1200" u="none" strike="noStrike" cap="none">
                          <a:latin typeface="Calibri"/>
                          <a:ea typeface="Calibri"/>
                          <a:cs typeface="Calibri"/>
                          <a:sym typeface="Calibri"/>
                        </a:rPr>
                        <a:t>Eventos mutuamente  excluyentes 3</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0" lvl="0" indent="0" algn="l" rtl="0">
                        <a:lnSpc>
                          <a:spcPct val="100000"/>
                        </a:lnSpc>
                        <a:spcBef>
                          <a:spcPts val="0"/>
                        </a:spcBef>
                        <a:spcAft>
                          <a:spcPts val="0"/>
                        </a:spcAft>
                        <a:buNone/>
                      </a:pPr>
                      <a:r>
                        <a:rPr lang="en-US" sz="1200" u="none" strike="noStrike" cap="none">
                          <a:latin typeface="Calibri"/>
                          <a:ea typeface="Calibri"/>
                          <a:cs typeface="Calibri"/>
                          <a:sym typeface="Calibri"/>
                        </a:rPr>
                        <a:t>Calcula la</a:t>
                      </a:r>
                      <a:endParaRPr/>
                    </a:p>
                    <a:p>
                      <a:pPr marL="69850" marR="167640" lvl="0" indent="0" algn="l" rtl="0">
                        <a:lnSpc>
                          <a:spcPct val="101699"/>
                        </a:lnSpc>
                        <a:spcBef>
                          <a:spcPts val="0"/>
                        </a:spcBef>
                        <a:spcAft>
                          <a:spcPts val="0"/>
                        </a:spcAft>
                        <a:buNone/>
                      </a:pPr>
                      <a:r>
                        <a:rPr lang="en-US" sz="1200" u="none" strike="noStrike" cap="none">
                          <a:latin typeface="Calibri"/>
                          <a:ea typeface="Calibri"/>
                          <a:cs typeface="Calibri"/>
                          <a:sym typeface="Calibri"/>
                        </a:rPr>
                        <a:t>probabilidad de ocurrencia de dos  eventos mutuamente</a:t>
                      </a:r>
                      <a:endParaRPr sz="1200" u="none" strike="noStrike" cap="none">
                        <a:latin typeface="Calibri"/>
                        <a:ea typeface="Calibri"/>
                        <a:cs typeface="Calibri"/>
                        <a:sym typeface="Calibri"/>
                      </a:endParaRPr>
                    </a:p>
                    <a:p>
                      <a:pPr marL="69850" marR="0" lvl="0" indent="0" algn="l" rtl="0">
                        <a:lnSpc>
                          <a:spcPct val="119583"/>
                        </a:lnSpc>
                        <a:spcBef>
                          <a:spcPts val="25"/>
                        </a:spcBef>
                        <a:spcAft>
                          <a:spcPts val="0"/>
                        </a:spcAft>
                        <a:buNone/>
                      </a:pPr>
                      <a:r>
                        <a:rPr lang="en-US" sz="1200" u="none" strike="noStrike" cap="none">
                          <a:latin typeface="Calibri"/>
                          <a:ea typeface="Calibri"/>
                          <a:cs typeface="Calibri"/>
                          <a:sym typeface="Calibri"/>
                        </a:rPr>
                        <a:t>excluyentes.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Determinar si un juego de azar es justo o no.</a:t>
                      </a:r>
                      <a:endParaRPr/>
                    </a:p>
                    <a:p>
                      <a:pPr marL="0" marR="0" lvl="0" indent="0" algn="l" rtl="0">
                        <a:lnSpc>
                          <a:spcPct val="100000"/>
                        </a:lnSpc>
                        <a:spcBef>
                          <a:spcPts val="50"/>
                        </a:spcBef>
                        <a:spcAft>
                          <a:spcPts val="0"/>
                        </a:spcAft>
                        <a:buNone/>
                      </a:pPr>
                      <a:endParaRPr sz="1250" u="none" strike="noStrike" cap="none">
                        <a:latin typeface="Times New Roman"/>
                        <a:ea typeface="Times New Roman"/>
                        <a:cs typeface="Times New Roman"/>
                        <a:sym typeface="Times New Roman"/>
                      </a:endParaRPr>
                    </a:p>
                    <a:p>
                      <a:pPr marL="66675" marR="0" lvl="0" indent="0" algn="l" rtl="0">
                        <a:lnSpc>
                          <a:spcPct val="100000"/>
                        </a:lnSpc>
                        <a:spcBef>
                          <a:spcPts val="0"/>
                        </a:spcBef>
                        <a:spcAft>
                          <a:spcPts val="0"/>
                        </a:spcAft>
                        <a:buNone/>
                      </a:pP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
        <p:nvSpPr>
          <p:cNvPr id="642" name="Google Shape;642;p48"/>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Shape 646"/>
        <p:cNvGrpSpPr/>
        <p:nvPr/>
      </p:nvGrpSpPr>
      <p:grpSpPr>
        <a:xfrm>
          <a:off x="0" y="0"/>
          <a:ext cx="0" cy="0"/>
          <a:chOff x="0" y="0"/>
          <a:chExt cx="0" cy="0"/>
        </a:xfrm>
      </p:grpSpPr>
      <p:sp>
        <p:nvSpPr>
          <p:cNvPr id="647" name="Google Shape;647;p49"/>
          <p:cNvSpPr txBox="1"/>
          <p:nvPr/>
        </p:nvSpPr>
        <p:spPr>
          <a:xfrm>
            <a:off x="5649648" y="1669676"/>
            <a:ext cx="1695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3º</a:t>
            </a:r>
            <a:endParaRPr sz="1200">
              <a:solidFill>
                <a:schemeClr val="dk1"/>
              </a:solidFill>
              <a:latin typeface="Calibri"/>
              <a:ea typeface="Calibri"/>
              <a:cs typeface="Calibri"/>
              <a:sym typeface="Calibri"/>
            </a:endParaRPr>
          </a:p>
        </p:txBody>
      </p:sp>
      <p:sp>
        <p:nvSpPr>
          <p:cNvPr id="648" name="Google Shape;648;p49"/>
          <p:cNvSpPr txBox="1"/>
          <p:nvPr/>
        </p:nvSpPr>
        <p:spPr>
          <a:xfrm>
            <a:off x="2836391" y="941204"/>
            <a:ext cx="4398010" cy="615950"/>
          </a:xfrm>
          <a:prstGeom prst="rect">
            <a:avLst/>
          </a:prstGeom>
          <a:noFill/>
          <a:ln>
            <a:noFill/>
          </a:ln>
        </p:spPr>
        <p:txBody>
          <a:bodyPr spcFirstLastPara="1" wrap="square" lIns="0" tIns="13325" rIns="0" bIns="0" anchor="t" anchorCtr="0">
            <a:spAutoFit/>
          </a:bodyPr>
          <a:lstStyle/>
          <a:p>
            <a:pPr marL="0" marR="0" lvl="0" indent="0" algn="ctr" rtl="0">
              <a:lnSpc>
                <a:spcPct val="100000"/>
              </a:lnSpc>
              <a:spcBef>
                <a:spcPts val="0"/>
              </a:spcBef>
              <a:spcAft>
                <a:spcPts val="0"/>
              </a:spcAft>
              <a:buNone/>
            </a:pPr>
            <a:r>
              <a:rPr lang="en-US" sz="1600" b="1" i="1">
                <a:solidFill>
                  <a:srgbClr val="990099"/>
                </a:solidFill>
                <a:latin typeface="Calibri"/>
                <a:ea typeface="Calibri"/>
                <a:cs typeface="Calibri"/>
                <a:sym typeface="Calibri"/>
              </a:rPr>
              <a:t>Plan de Recuperación y Evaluación Aprende en Casa</a:t>
            </a:r>
            <a:endParaRPr sz="1600">
              <a:solidFill>
                <a:schemeClr val="dk1"/>
              </a:solidFill>
              <a:latin typeface="Calibri"/>
              <a:ea typeface="Calibri"/>
              <a:cs typeface="Calibri"/>
              <a:sym typeface="Calibri"/>
            </a:endParaRPr>
          </a:p>
          <a:p>
            <a:pPr marL="0" marR="0" lvl="0" indent="0" algn="ctr" rtl="0">
              <a:lnSpc>
                <a:spcPct val="100000"/>
              </a:lnSpc>
              <a:spcBef>
                <a:spcPts val="1040"/>
              </a:spcBef>
              <a:spcAft>
                <a:spcPts val="0"/>
              </a:spcAft>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649" name="Google Shape;649;p49"/>
          <p:cNvSpPr txBox="1"/>
          <p:nvPr/>
        </p:nvSpPr>
        <p:spPr>
          <a:xfrm>
            <a:off x="812241" y="1654436"/>
            <a:ext cx="87185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sp>
        <p:nvSpPr>
          <p:cNvPr id="650" name="Google Shape;650;p49"/>
          <p:cNvSpPr txBox="1"/>
          <p:nvPr/>
        </p:nvSpPr>
        <p:spPr>
          <a:xfrm>
            <a:off x="4722645" y="1654436"/>
            <a:ext cx="295211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Grado:	Plan de Estudios:</a:t>
            </a:r>
            <a:endParaRPr sz="1400">
              <a:solidFill>
                <a:schemeClr val="dk1"/>
              </a:solidFill>
              <a:latin typeface="Calibri"/>
              <a:ea typeface="Calibri"/>
              <a:cs typeface="Calibri"/>
              <a:sym typeface="Calibri"/>
            </a:endParaRPr>
          </a:p>
        </p:txBody>
      </p:sp>
      <p:graphicFrame>
        <p:nvGraphicFramePr>
          <p:cNvPr id="651" name="Google Shape;651;p49"/>
          <p:cNvGraphicFramePr/>
          <p:nvPr/>
        </p:nvGraphicFramePr>
        <p:xfrm>
          <a:off x="889896" y="2291976"/>
          <a:ext cx="3000000" cy="3000000"/>
        </p:xfrm>
        <a:graphic>
          <a:graphicData uri="http://schemas.openxmlformats.org/drawingml/2006/table">
            <a:tbl>
              <a:tblPr firstRow="1" bandRow="1">
                <a:noFill/>
                <a:tableStyleId>{D2A4610B-CAE2-4983-92D0-EE84D17280EA}</a:tableStyleId>
              </a:tblPr>
              <a:tblGrid>
                <a:gridCol w="1225550">
                  <a:extLst>
                    <a:ext uri="{9D8B030D-6E8A-4147-A177-3AD203B41FA5}">
                      <a16:colId xmlns:a16="http://schemas.microsoft.com/office/drawing/2014/main" val="20000"/>
                    </a:ext>
                  </a:extLst>
                </a:gridCol>
                <a:gridCol w="1521450">
                  <a:extLst>
                    <a:ext uri="{9D8B030D-6E8A-4147-A177-3AD203B41FA5}">
                      <a16:colId xmlns:a16="http://schemas.microsoft.com/office/drawing/2014/main" val="20001"/>
                    </a:ext>
                  </a:extLst>
                </a:gridCol>
                <a:gridCol w="2612400">
                  <a:extLst>
                    <a:ext uri="{9D8B030D-6E8A-4147-A177-3AD203B41FA5}">
                      <a16:colId xmlns:a16="http://schemas.microsoft.com/office/drawing/2014/main" val="20002"/>
                    </a:ext>
                  </a:extLst>
                </a:gridCol>
                <a:gridCol w="3347075">
                  <a:extLst>
                    <a:ext uri="{9D8B030D-6E8A-4147-A177-3AD203B41FA5}">
                      <a16:colId xmlns:a16="http://schemas.microsoft.com/office/drawing/2014/main" val="20003"/>
                    </a:ext>
                  </a:extLst>
                </a:gridCol>
              </a:tblGrid>
              <a:tr h="195075">
                <a:tc gridSpan="4">
                  <a:txBody>
                    <a:bodyPr/>
                    <a:lstStyle/>
                    <a:p>
                      <a:pPr marL="5715" marR="0" lvl="0" indent="0" algn="ctr" rtl="0">
                        <a:lnSpc>
                          <a:spcPct val="115833"/>
                        </a:lnSpc>
                        <a:spcBef>
                          <a:spcPts val="0"/>
                        </a:spcBef>
                        <a:spcAft>
                          <a:spcPts val="0"/>
                        </a:spcAft>
                        <a:buNone/>
                      </a:pPr>
                      <a:r>
                        <a:rPr lang="en-US" sz="1200" b="1" u="none" strike="noStrike" cap="none">
                          <a:solidFill>
                            <a:srgbClr val="001F5F"/>
                          </a:solidFill>
                          <a:latin typeface="Calibri"/>
                          <a:ea typeface="Calibri"/>
                          <a:cs typeface="Calibri"/>
                          <a:sym typeface="Calibri"/>
                        </a:rPr>
                        <a:t>BLOQUE 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92025">
                <a:tc>
                  <a:txBody>
                    <a:bodyPr/>
                    <a:lstStyle/>
                    <a:p>
                      <a:pPr marL="377190" marR="0" lvl="0" indent="0" algn="l" rtl="0">
                        <a:lnSpc>
                          <a:spcPct val="112083"/>
                        </a:lnSpc>
                        <a:spcBef>
                          <a:spcPts val="0"/>
                        </a:spcBef>
                        <a:spcAft>
                          <a:spcPts val="0"/>
                        </a:spcAft>
                        <a:buNone/>
                      </a:pPr>
                      <a:r>
                        <a:rPr lang="en-US" sz="1200" b="1" u="none" strike="noStrike" cap="none">
                          <a:solidFill>
                            <a:srgbClr val="001F5F"/>
                          </a:solidFill>
                          <a:latin typeface="Calibri"/>
                          <a:ea typeface="Calibri"/>
                          <a:cs typeface="Calibri"/>
                          <a:sym typeface="Calibri"/>
                        </a:rPr>
                        <a:t>Ámbito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4445" marR="0" lvl="0" indent="0" algn="ctr" rtl="0">
                        <a:lnSpc>
                          <a:spcPct val="112083"/>
                        </a:lnSpc>
                        <a:spcBef>
                          <a:spcPts val="0"/>
                        </a:spcBef>
                        <a:spcAft>
                          <a:spcPts val="0"/>
                        </a:spcAft>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617220" marR="0" lvl="0" indent="0" algn="l" rtl="0">
                        <a:lnSpc>
                          <a:spcPct val="112083"/>
                        </a:lnSpc>
                        <a:spcBef>
                          <a:spcPts val="0"/>
                        </a:spcBef>
                        <a:spcAft>
                          <a:spcPts val="0"/>
                        </a:spcAft>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688340" marR="0" lvl="0" indent="0" algn="l" rtl="0">
                        <a:lnSpc>
                          <a:spcPct val="112083"/>
                        </a:lnSpc>
                        <a:spcBef>
                          <a:spcPts val="0"/>
                        </a:spcBef>
                        <a:spcAft>
                          <a:spcPts val="0"/>
                        </a:spcAft>
                        <a:buNone/>
                      </a:pPr>
                      <a:r>
                        <a:rPr lang="en-US" sz="1200" b="1" u="none" strike="noStrike" cap="none">
                          <a:solidFill>
                            <a:srgbClr val="001F5F"/>
                          </a:solidFill>
                          <a:latin typeface="Calibri"/>
                          <a:ea typeface="Calibri"/>
                          <a:cs typeface="Calibri"/>
                          <a:sym typeface="Calibri"/>
                        </a:rPr>
                        <a:t>Intención Didáctica /Contenido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749800">
                <a:tc>
                  <a:txBody>
                    <a:bodyPr/>
                    <a:lstStyle/>
                    <a:p>
                      <a:pPr marL="70485" marR="102235" lvl="0" indent="0" algn="l" rtl="0">
                        <a:lnSpc>
                          <a:spcPct val="101800"/>
                        </a:lnSpc>
                        <a:spcBef>
                          <a:spcPts val="0"/>
                        </a:spcBef>
                        <a:spcAft>
                          <a:spcPts val="0"/>
                        </a:spcAft>
                        <a:buNone/>
                      </a:pPr>
                      <a:r>
                        <a:rPr lang="en-US" sz="1100" u="none" strike="noStrike" cap="none">
                          <a:latin typeface="Calibri"/>
                          <a:ea typeface="Calibri"/>
                          <a:cs typeface="Calibri"/>
                          <a:sym typeface="Calibri"/>
                        </a:rPr>
                        <a:t>Materia, energía e  interacciones</a:t>
                      </a: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70485" marR="428625" lvl="0" indent="0" algn="l" rtl="0">
                        <a:lnSpc>
                          <a:spcPct val="121818"/>
                        </a:lnSpc>
                        <a:spcBef>
                          <a:spcPts val="0"/>
                        </a:spcBef>
                        <a:spcAft>
                          <a:spcPts val="0"/>
                        </a:spcAft>
                        <a:buNone/>
                      </a:pPr>
                      <a:r>
                        <a:rPr lang="en-US" sz="1100" u="none" strike="noStrike" cap="none">
                          <a:latin typeface="Calibri"/>
                          <a:ea typeface="Calibri"/>
                          <a:cs typeface="Calibri"/>
                          <a:sym typeface="Calibri"/>
                        </a:rPr>
                        <a:t>Propiedades de la  materia</a:t>
                      </a: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2540" marR="0" lvl="0" indent="0" algn="l" rtl="0">
                        <a:lnSpc>
                          <a:spcPct val="101800"/>
                        </a:lnSpc>
                        <a:spcBef>
                          <a:spcPts val="0"/>
                        </a:spcBef>
                        <a:spcAft>
                          <a:spcPts val="0"/>
                        </a:spcAft>
                        <a:buNone/>
                      </a:pPr>
                      <a:r>
                        <a:rPr lang="en-US" sz="1100" u="none" strike="noStrike" cap="none">
                          <a:latin typeface="Calibri"/>
                          <a:ea typeface="Calibri"/>
                          <a:cs typeface="Calibri"/>
                          <a:sym typeface="Calibri"/>
                        </a:rPr>
                        <a:t>Caracteriza propiedades físicas y químicas  para identificar materiales y sustancias,</a:t>
                      </a:r>
                      <a:endParaRPr sz="1100" u="none" strike="noStrike" cap="none">
                        <a:latin typeface="Calibri"/>
                        <a:ea typeface="Calibri"/>
                        <a:cs typeface="Calibri"/>
                        <a:sym typeface="Calibri"/>
                      </a:endParaRPr>
                    </a:p>
                    <a:p>
                      <a:pPr marL="2540" marR="909955" lvl="0" indent="0" algn="l" rtl="0">
                        <a:lnSpc>
                          <a:spcPct val="103600"/>
                        </a:lnSpc>
                        <a:spcBef>
                          <a:spcPts val="0"/>
                        </a:spcBef>
                        <a:spcAft>
                          <a:spcPts val="0"/>
                        </a:spcAft>
                        <a:buNone/>
                      </a:pPr>
                      <a:r>
                        <a:rPr lang="en-US" sz="1100" u="none" strike="noStrike" cap="none">
                          <a:latin typeface="Calibri"/>
                          <a:ea typeface="Calibri"/>
                          <a:cs typeface="Calibri"/>
                          <a:sym typeface="Calibri"/>
                        </a:rPr>
                        <a:t>explicar su uso y aplicaciones.  </a:t>
                      </a: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2540" marR="0" lvl="0" indent="0" algn="l" rtl="0">
                        <a:lnSpc>
                          <a:spcPct val="116190"/>
                        </a:lnSpc>
                        <a:spcBef>
                          <a:spcPts val="0"/>
                        </a:spcBef>
                        <a:spcAft>
                          <a:spcPts val="0"/>
                        </a:spcAft>
                        <a:buNone/>
                      </a:pPr>
                      <a:r>
                        <a:rPr lang="en-US" sz="1050" u="none" strike="noStrike" cap="none">
                          <a:latin typeface="Calibri"/>
                          <a:ea typeface="Calibri"/>
                          <a:cs typeface="Calibri"/>
                          <a:sym typeface="Calibri"/>
                        </a:rPr>
                        <a:t>Conocerás todo lo referente al mundo de los materiales, sus</a:t>
                      </a:r>
                      <a:endParaRPr sz="1050" u="none" strike="noStrike" cap="none">
                        <a:latin typeface="Calibri"/>
                        <a:ea typeface="Calibri"/>
                        <a:cs typeface="Calibri"/>
                        <a:sym typeface="Calibri"/>
                      </a:endParaRPr>
                    </a:p>
                    <a:p>
                      <a:pPr marL="2540" marR="0" lvl="0" indent="0" algn="l" rtl="0">
                        <a:lnSpc>
                          <a:spcPct val="100000"/>
                        </a:lnSpc>
                        <a:spcBef>
                          <a:spcPts val="10"/>
                        </a:spcBef>
                        <a:spcAft>
                          <a:spcPts val="0"/>
                        </a:spcAft>
                        <a:buNone/>
                      </a:pPr>
                      <a:r>
                        <a:rPr lang="en-US" sz="1050" u="none" strike="noStrike" cap="none">
                          <a:latin typeface="Calibri"/>
                          <a:ea typeface="Calibri"/>
                          <a:cs typeface="Calibri"/>
                          <a:sym typeface="Calibri"/>
                        </a:rPr>
                        <a:t>propiedades y diferencias.</a:t>
                      </a:r>
                      <a:endParaRPr sz="105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871725">
                <a:tc>
                  <a:txBody>
                    <a:bodyPr/>
                    <a:lstStyle/>
                    <a:p>
                      <a:pPr marL="70485" marR="102235" lvl="0" indent="0" algn="l" rtl="0">
                        <a:lnSpc>
                          <a:spcPct val="124545"/>
                        </a:lnSpc>
                        <a:spcBef>
                          <a:spcPts val="0"/>
                        </a:spcBef>
                        <a:spcAft>
                          <a:spcPts val="0"/>
                        </a:spcAft>
                        <a:buNone/>
                      </a:pPr>
                      <a:r>
                        <a:rPr lang="en-US" sz="1100" u="none" strike="noStrike" cap="none">
                          <a:latin typeface="Calibri"/>
                          <a:ea typeface="Calibri"/>
                          <a:cs typeface="Calibri"/>
                          <a:sym typeface="Calibri"/>
                        </a:rPr>
                        <a:t>Materia, energía e  interacciones</a:t>
                      </a:r>
                      <a:endParaRPr sz="1100" u="none" strike="noStrike" cap="none">
                        <a:latin typeface="Calibri"/>
                        <a:ea typeface="Calibri"/>
                        <a:cs typeface="Calibri"/>
                        <a:sym typeface="Calibri"/>
                      </a:endParaRPr>
                    </a:p>
                  </a:txBody>
                  <a:tcPr marL="0" marR="0" marT="380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70485" marR="245745" lvl="0" indent="0" algn="l" rtl="0">
                        <a:lnSpc>
                          <a:spcPct val="124545"/>
                        </a:lnSpc>
                        <a:spcBef>
                          <a:spcPts val="0"/>
                        </a:spcBef>
                        <a:spcAft>
                          <a:spcPts val="0"/>
                        </a:spcAft>
                        <a:buNone/>
                      </a:pPr>
                      <a:r>
                        <a:rPr lang="en-US" sz="1100" u="none" strike="noStrike" cap="none">
                          <a:latin typeface="Calibri"/>
                          <a:ea typeface="Calibri"/>
                          <a:cs typeface="Calibri"/>
                          <a:sym typeface="Calibri"/>
                        </a:rPr>
                        <a:t>Los  materiales y sus usos</a:t>
                      </a:r>
                      <a:endParaRPr sz="1100" u="none" strike="noStrike" cap="none">
                        <a:latin typeface="Calibri"/>
                        <a:ea typeface="Calibri"/>
                        <a:cs typeface="Calibri"/>
                        <a:sym typeface="Calibri"/>
                      </a:endParaRPr>
                    </a:p>
                  </a:txBody>
                  <a:tcPr marL="0" marR="0" marT="380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0" lvl="0" indent="0" algn="l" rtl="0">
                        <a:lnSpc>
                          <a:spcPct val="100000"/>
                        </a:lnSpc>
                        <a:spcBef>
                          <a:spcPts val="0"/>
                        </a:spcBef>
                        <a:spcAft>
                          <a:spcPts val="0"/>
                        </a:spcAft>
                        <a:buNone/>
                      </a:pPr>
                      <a:r>
                        <a:rPr lang="en-US" sz="1100" u="none" strike="noStrike" cap="none">
                          <a:latin typeface="Calibri"/>
                          <a:ea typeface="Calibri"/>
                          <a:cs typeface="Calibri"/>
                          <a:sym typeface="Calibri"/>
                        </a:rPr>
                        <a:t>Caracteriza cómo responden distintos</a:t>
                      </a:r>
                      <a:endParaRPr sz="1100" u="none" strike="noStrike" cap="none">
                        <a:latin typeface="Calibri"/>
                        <a:ea typeface="Calibri"/>
                        <a:cs typeface="Calibri"/>
                        <a:sym typeface="Calibri"/>
                      </a:endParaRPr>
                    </a:p>
                    <a:p>
                      <a:pPr marL="68580" marR="518159" lvl="0" indent="0" algn="l" rtl="0">
                        <a:lnSpc>
                          <a:spcPct val="102699"/>
                        </a:lnSpc>
                        <a:spcBef>
                          <a:spcPts val="15"/>
                        </a:spcBef>
                        <a:spcAft>
                          <a:spcPts val="0"/>
                        </a:spcAft>
                        <a:buNone/>
                      </a:pPr>
                      <a:r>
                        <a:rPr lang="en-US" sz="1100" u="none" strike="noStrike" cap="none">
                          <a:latin typeface="Calibri"/>
                          <a:ea typeface="Calibri"/>
                          <a:cs typeface="Calibri"/>
                          <a:sym typeface="Calibri"/>
                        </a:rPr>
                        <a:t>materiales a diferentes tipos de  interacciones (mecánicas, térmicas,  eléctricas)</a:t>
                      </a:r>
                      <a:endParaRPr sz="1100" u="none" strike="noStrike" cap="none">
                        <a:latin typeface="Calibri"/>
                        <a:ea typeface="Calibri"/>
                        <a:cs typeface="Calibri"/>
                        <a:sym typeface="Calibri"/>
                      </a:endParaRPr>
                    </a:p>
                    <a:p>
                      <a:pPr marL="68580" marR="0" lvl="0" indent="0" algn="l" rtl="0">
                        <a:lnSpc>
                          <a:spcPct val="117272"/>
                        </a:lnSpc>
                        <a:spcBef>
                          <a:spcPts val="45"/>
                        </a:spcBef>
                        <a:spcAft>
                          <a:spcPts val="0"/>
                        </a:spcAft>
                        <a:buNone/>
                      </a:pPr>
                      <a:endParaRPr sz="1100" u="none" strike="noStrike" cap="none">
                        <a:latin typeface="Calibri"/>
                        <a:ea typeface="Calibri"/>
                        <a:cs typeface="Calibri"/>
                        <a:sym typeface="Calibri"/>
                      </a:endParaRPr>
                    </a:p>
                  </a:txBody>
                  <a:tcPr marL="0" marR="0" marT="31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2540" marR="0" lvl="0" indent="0" algn="l" rtl="0">
                        <a:lnSpc>
                          <a:spcPct val="116190"/>
                        </a:lnSpc>
                        <a:spcBef>
                          <a:spcPts val="0"/>
                        </a:spcBef>
                        <a:spcAft>
                          <a:spcPts val="0"/>
                        </a:spcAft>
                        <a:buNone/>
                      </a:pPr>
                      <a:r>
                        <a:rPr lang="en-US" sz="1050" u="none" strike="noStrike" cap="none">
                          <a:latin typeface="Calibri"/>
                          <a:ea typeface="Calibri"/>
                          <a:cs typeface="Calibri"/>
                          <a:sym typeface="Calibri"/>
                        </a:rPr>
                        <a:t>En esta sesión, relacionarás las propiedades de los materiales</a:t>
                      </a:r>
                      <a:endParaRPr sz="1050" u="none" strike="noStrike" cap="none">
                        <a:latin typeface="Calibri"/>
                        <a:ea typeface="Calibri"/>
                        <a:cs typeface="Calibri"/>
                        <a:sym typeface="Calibri"/>
                      </a:endParaRPr>
                    </a:p>
                    <a:p>
                      <a:pPr marL="2540" marR="116204" lvl="0" indent="0" algn="l" rtl="0">
                        <a:lnSpc>
                          <a:spcPct val="101000"/>
                        </a:lnSpc>
                        <a:spcBef>
                          <a:spcPts val="20"/>
                        </a:spcBef>
                        <a:spcAft>
                          <a:spcPts val="0"/>
                        </a:spcAft>
                        <a:buNone/>
                      </a:pPr>
                      <a:r>
                        <a:rPr lang="en-US" sz="1050" u="none" strike="noStrike" cap="none">
                          <a:latin typeface="Calibri"/>
                          <a:ea typeface="Calibri"/>
                          <a:cs typeface="Calibri"/>
                          <a:sym typeface="Calibri"/>
                        </a:rPr>
                        <a:t>con sus respuestas a la temperatura, el paso de la corriente  eléctrica o la acción de algún tipo de fuerza.</a:t>
                      </a:r>
                      <a:endParaRPr sz="105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1042425">
                <a:tc>
                  <a:txBody>
                    <a:bodyPr/>
                    <a:lstStyle/>
                    <a:p>
                      <a:pPr marL="70485" marR="102235" lvl="0" indent="0" algn="l" rtl="0">
                        <a:lnSpc>
                          <a:spcPct val="121818"/>
                        </a:lnSpc>
                        <a:spcBef>
                          <a:spcPts val="0"/>
                        </a:spcBef>
                        <a:spcAft>
                          <a:spcPts val="0"/>
                        </a:spcAft>
                        <a:buNone/>
                      </a:pPr>
                      <a:r>
                        <a:rPr lang="en-US" sz="1100" u="none" strike="noStrike" cap="none">
                          <a:latin typeface="Calibri"/>
                          <a:ea typeface="Calibri"/>
                          <a:cs typeface="Calibri"/>
                          <a:sym typeface="Calibri"/>
                        </a:rPr>
                        <a:t>Materia, energía e  interacciones</a:t>
                      </a: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2540" marR="36830" lvl="0" indent="0" algn="l" rtl="0">
                        <a:lnSpc>
                          <a:spcPct val="101800"/>
                        </a:lnSpc>
                        <a:spcBef>
                          <a:spcPts val="0"/>
                        </a:spcBef>
                        <a:spcAft>
                          <a:spcPts val="0"/>
                        </a:spcAft>
                        <a:buNone/>
                      </a:pPr>
                      <a:r>
                        <a:rPr lang="en-US" sz="1100" u="none" strike="noStrike" cap="none">
                          <a:latin typeface="Calibri"/>
                          <a:ea typeface="Calibri"/>
                          <a:cs typeface="Calibri"/>
                          <a:sym typeface="Calibri"/>
                        </a:rPr>
                        <a:t>Los átomos y  las propiedades de los</a:t>
                      </a:r>
                      <a:endParaRPr sz="1100" u="none" strike="noStrike" cap="none">
                        <a:latin typeface="Calibri"/>
                        <a:ea typeface="Calibri"/>
                        <a:cs typeface="Calibri"/>
                        <a:sym typeface="Calibri"/>
                      </a:endParaRPr>
                    </a:p>
                    <a:p>
                      <a:pPr marL="2540" marR="0" lvl="0" indent="0" algn="l" rtl="0">
                        <a:lnSpc>
                          <a:spcPct val="100000"/>
                        </a:lnSpc>
                        <a:spcBef>
                          <a:spcPts val="45"/>
                        </a:spcBef>
                        <a:spcAft>
                          <a:spcPts val="0"/>
                        </a:spcAft>
                        <a:buNone/>
                      </a:pPr>
                      <a:r>
                        <a:rPr lang="en-US" sz="1100" u="none" strike="noStrike" cap="none">
                          <a:latin typeface="Calibri"/>
                          <a:ea typeface="Calibri"/>
                          <a:cs typeface="Calibri"/>
                          <a:sym typeface="Calibri"/>
                        </a:rPr>
                        <a:t>materiales</a:t>
                      </a: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31114" algn="l" rtl="0">
                        <a:lnSpc>
                          <a:spcPct val="101800"/>
                        </a:lnSpc>
                        <a:spcBef>
                          <a:spcPts val="0"/>
                        </a:spcBef>
                        <a:spcAft>
                          <a:spcPts val="0"/>
                        </a:spcAft>
                        <a:buNone/>
                      </a:pPr>
                      <a:r>
                        <a:rPr lang="en-US" sz="1100" u="none" strike="noStrike" cap="none">
                          <a:latin typeface="Calibri"/>
                          <a:ea typeface="Calibri"/>
                          <a:cs typeface="Calibri"/>
                          <a:sym typeface="Calibri"/>
                        </a:rPr>
                        <a:t>Representa	y	diferencia	mediante  esquemas, modelos y simbología química,</a:t>
                      </a:r>
                      <a:endParaRPr sz="1100" u="none" strike="noStrike" cap="none">
                        <a:latin typeface="Calibri"/>
                        <a:ea typeface="Calibri"/>
                        <a:cs typeface="Calibri"/>
                        <a:sym typeface="Calibri"/>
                      </a:endParaRPr>
                    </a:p>
                    <a:p>
                      <a:pPr marL="68580" marR="0" lvl="0" indent="0" algn="l" rtl="0">
                        <a:lnSpc>
                          <a:spcPct val="103600"/>
                        </a:lnSpc>
                        <a:spcBef>
                          <a:spcPts val="0"/>
                        </a:spcBef>
                        <a:spcAft>
                          <a:spcPts val="0"/>
                        </a:spcAft>
                        <a:buNone/>
                      </a:pPr>
                      <a:r>
                        <a:rPr lang="en-US" sz="1100" u="none" strike="noStrike" cap="none">
                          <a:latin typeface="Calibri"/>
                          <a:ea typeface="Calibri"/>
                          <a:cs typeface="Calibri"/>
                          <a:sym typeface="Calibri"/>
                        </a:rPr>
                        <a:t>elementos y compuestos, así como átomos y  molécular.</a:t>
                      </a:r>
                      <a:endParaRPr sz="1100" u="none" strike="noStrike" cap="none">
                        <a:latin typeface="Calibri"/>
                        <a:ea typeface="Calibri"/>
                        <a:cs typeface="Calibri"/>
                        <a:sym typeface="Calibri"/>
                      </a:endParaRPr>
                    </a:p>
                    <a:p>
                      <a:pPr marL="68580" marR="0" lvl="0" indent="0" algn="l" rtl="0">
                        <a:lnSpc>
                          <a:spcPct val="100000"/>
                        </a:lnSpc>
                        <a:spcBef>
                          <a:spcPts val="20"/>
                        </a:spcBef>
                        <a:spcAft>
                          <a:spcPts val="0"/>
                        </a:spcAft>
                        <a:buNone/>
                      </a:pP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2540" marR="0" lvl="0" indent="0" algn="l" rtl="0">
                        <a:lnSpc>
                          <a:spcPct val="116190"/>
                        </a:lnSpc>
                        <a:spcBef>
                          <a:spcPts val="0"/>
                        </a:spcBef>
                        <a:spcAft>
                          <a:spcPts val="0"/>
                        </a:spcAft>
                        <a:buNone/>
                      </a:pPr>
                      <a:r>
                        <a:rPr lang="en-US" sz="1050" u="none" strike="noStrike" cap="none">
                          <a:latin typeface="Calibri"/>
                          <a:ea typeface="Calibri"/>
                          <a:cs typeface="Calibri"/>
                          <a:sym typeface="Calibri"/>
                        </a:rPr>
                        <a:t>Examinar la estructura de los átomos que conforman la</a:t>
                      </a:r>
                      <a:endParaRPr sz="1050" u="none" strike="noStrike" cap="none">
                        <a:latin typeface="Calibri"/>
                        <a:ea typeface="Calibri"/>
                        <a:cs typeface="Calibri"/>
                        <a:sym typeface="Calibri"/>
                      </a:endParaRPr>
                    </a:p>
                    <a:p>
                      <a:pPr marL="2540" marR="36195" lvl="0" indent="0" algn="l" rtl="0">
                        <a:lnSpc>
                          <a:spcPct val="123809"/>
                        </a:lnSpc>
                        <a:spcBef>
                          <a:spcPts val="20"/>
                        </a:spcBef>
                        <a:spcAft>
                          <a:spcPts val="0"/>
                        </a:spcAft>
                        <a:buNone/>
                      </a:pPr>
                      <a:r>
                        <a:rPr lang="en-US" sz="1050" u="none" strike="noStrike" cap="none">
                          <a:latin typeface="Calibri"/>
                          <a:ea typeface="Calibri"/>
                          <a:cs typeface="Calibri"/>
                          <a:sym typeface="Calibri"/>
                        </a:rPr>
                        <a:t>materia y así entender su relación con las propiedades de los  materiales.</a:t>
                      </a:r>
                      <a:endParaRPr sz="105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r h="752850">
                <a:tc>
                  <a:txBody>
                    <a:bodyPr/>
                    <a:lstStyle/>
                    <a:p>
                      <a:pPr marL="70485" marR="0" lvl="0" indent="0" algn="l" rtl="0">
                        <a:lnSpc>
                          <a:spcPct val="118181"/>
                        </a:lnSpc>
                        <a:spcBef>
                          <a:spcPts val="0"/>
                        </a:spcBef>
                        <a:spcAft>
                          <a:spcPts val="0"/>
                        </a:spcAft>
                        <a:buNone/>
                      </a:pPr>
                      <a:r>
                        <a:rPr lang="en-US" sz="1100" u="none" strike="noStrike" cap="none">
                          <a:latin typeface="Calibri"/>
                          <a:ea typeface="Calibri"/>
                          <a:cs typeface="Calibri"/>
                          <a:sym typeface="Calibri"/>
                        </a:rPr>
                        <a:t>Materia, energía e</a:t>
                      </a:r>
                      <a:endParaRPr sz="1100" u="none" strike="noStrike" cap="none">
                        <a:latin typeface="Calibri"/>
                        <a:ea typeface="Calibri"/>
                        <a:cs typeface="Calibri"/>
                        <a:sym typeface="Calibri"/>
                      </a:endParaRPr>
                    </a:p>
                    <a:p>
                      <a:pPr marL="70485" marR="0" lvl="0" indent="0" algn="l" rtl="0">
                        <a:lnSpc>
                          <a:spcPct val="100000"/>
                        </a:lnSpc>
                        <a:spcBef>
                          <a:spcPts val="45"/>
                        </a:spcBef>
                        <a:spcAft>
                          <a:spcPts val="0"/>
                        </a:spcAft>
                        <a:buNone/>
                      </a:pPr>
                      <a:r>
                        <a:rPr lang="en-US" sz="1100" u="none" strike="noStrike" cap="none">
                          <a:latin typeface="Calibri"/>
                          <a:ea typeface="Calibri"/>
                          <a:cs typeface="Calibri"/>
                          <a:sym typeface="Calibri"/>
                        </a:rPr>
                        <a:t>interacciones</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70485" marR="0" lvl="0" indent="0" algn="l" rtl="0">
                        <a:lnSpc>
                          <a:spcPct val="118181"/>
                        </a:lnSpc>
                        <a:spcBef>
                          <a:spcPts val="0"/>
                        </a:spcBef>
                        <a:spcAft>
                          <a:spcPts val="0"/>
                        </a:spcAft>
                        <a:buNone/>
                      </a:pPr>
                      <a:r>
                        <a:rPr lang="en-US" sz="1100" u="none" strike="noStrike" cap="none">
                          <a:latin typeface="Calibri"/>
                          <a:ea typeface="Calibri"/>
                          <a:cs typeface="Calibri"/>
                          <a:sym typeface="Calibri"/>
                        </a:rPr>
                        <a:t>Sistemas</a:t>
                      </a:r>
                      <a:endParaRPr sz="1100" u="none" strike="noStrike" cap="none">
                        <a:latin typeface="Calibri"/>
                        <a:ea typeface="Calibri"/>
                        <a:cs typeface="Calibri"/>
                        <a:sym typeface="Calibri"/>
                      </a:endParaRPr>
                    </a:p>
                    <a:p>
                      <a:pPr marL="70485" marR="0" lvl="0" indent="0" algn="l" rtl="0">
                        <a:lnSpc>
                          <a:spcPct val="100000"/>
                        </a:lnSpc>
                        <a:spcBef>
                          <a:spcPts val="45"/>
                        </a:spcBef>
                        <a:spcAft>
                          <a:spcPts val="0"/>
                        </a:spcAft>
                        <a:buNone/>
                      </a:pPr>
                      <a:r>
                        <a:rPr lang="en-US" sz="1100" u="none" strike="noStrike" cap="none">
                          <a:latin typeface="Calibri"/>
                          <a:ea typeface="Calibri"/>
                          <a:cs typeface="Calibri"/>
                          <a:sym typeface="Calibri"/>
                        </a:rPr>
                        <a:t>físicos y químicos</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54610" lvl="0" indent="0" algn="just" rtl="0">
                        <a:lnSpc>
                          <a:spcPct val="121818"/>
                        </a:lnSpc>
                        <a:spcBef>
                          <a:spcPts val="0"/>
                        </a:spcBef>
                        <a:spcAft>
                          <a:spcPts val="0"/>
                        </a:spcAft>
                        <a:buNone/>
                      </a:pPr>
                      <a:r>
                        <a:rPr lang="en-US" sz="1100" u="none" strike="noStrike" cap="none">
                          <a:latin typeface="Calibri"/>
                          <a:ea typeface="Calibri"/>
                          <a:cs typeface="Calibri"/>
                          <a:sym typeface="Calibri"/>
                        </a:rPr>
                        <a:t>Reconoce intercambios de energía entre el  sistema y sus alrededores durante procesos  físicos y químicos.</a:t>
                      </a:r>
                      <a:endParaRPr sz="1100" u="none" strike="noStrike" cap="none">
                        <a:latin typeface="Calibri"/>
                        <a:ea typeface="Calibri"/>
                        <a:cs typeface="Calibri"/>
                        <a:sym typeface="Calibri"/>
                      </a:endParaRPr>
                    </a:p>
                    <a:p>
                      <a:pPr marL="68580" marR="0" lvl="0" indent="0" algn="just" rtl="0">
                        <a:lnSpc>
                          <a:spcPct val="118636"/>
                        </a:lnSpc>
                        <a:spcBef>
                          <a:spcPts val="0"/>
                        </a:spcBef>
                        <a:spcAft>
                          <a:spcPts val="0"/>
                        </a:spcAft>
                        <a:buNone/>
                      </a:pP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2540" marR="0" lvl="0" indent="0" algn="l" rtl="0">
                        <a:lnSpc>
                          <a:spcPct val="116190"/>
                        </a:lnSpc>
                        <a:spcBef>
                          <a:spcPts val="0"/>
                        </a:spcBef>
                        <a:spcAft>
                          <a:spcPts val="0"/>
                        </a:spcAft>
                        <a:buNone/>
                      </a:pPr>
                      <a:r>
                        <a:rPr lang="en-US" sz="1050" u="none" strike="noStrike" cap="none">
                          <a:latin typeface="Calibri"/>
                          <a:ea typeface="Calibri"/>
                          <a:cs typeface="Calibri"/>
                          <a:sym typeface="Calibri"/>
                        </a:rPr>
                        <a:t>Estudiarás los sistemas e identificarás el papel de la energía</a:t>
                      </a:r>
                      <a:endParaRPr sz="1050" u="none" strike="noStrike" cap="none">
                        <a:latin typeface="Calibri"/>
                        <a:ea typeface="Calibri"/>
                        <a:cs typeface="Calibri"/>
                        <a:sym typeface="Calibri"/>
                      </a:endParaRPr>
                    </a:p>
                    <a:p>
                      <a:pPr marL="2540" marR="0" lvl="0" indent="0" algn="l" rtl="0">
                        <a:lnSpc>
                          <a:spcPct val="100000"/>
                        </a:lnSpc>
                        <a:spcBef>
                          <a:spcPts val="35"/>
                        </a:spcBef>
                        <a:spcAft>
                          <a:spcPts val="0"/>
                        </a:spcAft>
                        <a:buNone/>
                      </a:pPr>
                      <a:r>
                        <a:rPr lang="en-US" sz="1050" u="none" strike="noStrike" cap="none">
                          <a:latin typeface="Calibri"/>
                          <a:ea typeface="Calibri"/>
                          <a:cs typeface="Calibri"/>
                          <a:sym typeface="Calibri"/>
                        </a:rPr>
                        <a:t>en los procesos físicos y químicos</a:t>
                      </a:r>
                      <a:endParaRPr sz="105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5"/>
                  </a:ext>
                </a:extLst>
              </a:tr>
              <a:tr h="752850">
                <a:tc>
                  <a:txBody>
                    <a:bodyPr/>
                    <a:lstStyle/>
                    <a:p>
                      <a:pPr marL="70485" marR="102235" lvl="0" indent="0" algn="l" rtl="0">
                        <a:lnSpc>
                          <a:spcPct val="121818"/>
                        </a:lnSpc>
                        <a:spcBef>
                          <a:spcPts val="0"/>
                        </a:spcBef>
                        <a:spcAft>
                          <a:spcPts val="0"/>
                        </a:spcAft>
                        <a:buNone/>
                      </a:pPr>
                      <a:r>
                        <a:rPr lang="en-US" sz="1100" u="none" strike="noStrike" cap="none">
                          <a:latin typeface="Calibri"/>
                          <a:ea typeface="Calibri"/>
                          <a:cs typeface="Calibri"/>
                          <a:sym typeface="Calibri"/>
                        </a:rPr>
                        <a:t>Materia, energía e  interacciones</a:t>
                      </a: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70485" marR="0" lvl="0" indent="0" algn="l" rtl="0">
                        <a:lnSpc>
                          <a:spcPct val="118181"/>
                        </a:lnSpc>
                        <a:spcBef>
                          <a:spcPts val="0"/>
                        </a:spcBef>
                        <a:spcAft>
                          <a:spcPts val="0"/>
                        </a:spcAft>
                        <a:buNone/>
                      </a:pPr>
                      <a:r>
                        <a:rPr lang="en-US" sz="1100" u="none" strike="noStrike" cap="none">
                          <a:latin typeface="Calibri"/>
                          <a:ea typeface="Calibri"/>
                          <a:cs typeface="Calibri"/>
                          <a:sym typeface="Calibri"/>
                        </a:rPr>
                        <a:t>Mezclas</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54610" lvl="0" indent="0" algn="just" rtl="0">
                        <a:lnSpc>
                          <a:spcPct val="121818"/>
                        </a:lnSpc>
                        <a:spcBef>
                          <a:spcPts val="0"/>
                        </a:spcBef>
                        <a:spcAft>
                          <a:spcPts val="0"/>
                        </a:spcAft>
                        <a:buNone/>
                      </a:pPr>
                      <a:r>
                        <a:rPr lang="en-US" sz="1100" u="none" strike="noStrike" cap="none">
                          <a:latin typeface="Calibri"/>
                          <a:ea typeface="Calibri"/>
                          <a:cs typeface="Calibri"/>
                          <a:sym typeface="Calibri"/>
                        </a:rPr>
                        <a:t>Deduce métodos para separar mezclas con  base en las propiedades físicas de las  sustancias involucradas.</a:t>
                      </a:r>
                      <a:endParaRPr sz="1100" u="none" strike="noStrike" cap="none">
                        <a:latin typeface="Calibri"/>
                        <a:ea typeface="Calibri"/>
                        <a:cs typeface="Calibri"/>
                        <a:sym typeface="Calibri"/>
                      </a:endParaRPr>
                    </a:p>
                    <a:p>
                      <a:pPr marL="68580" marR="0" lvl="0" indent="0" algn="just" rtl="0">
                        <a:lnSpc>
                          <a:spcPct val="118636"/>
                        </a:lnSpc>
                        <a:spcBef>
                          <a:spcPts val="0"/>
                        </a:spcBef>
                        <a:spcAft>
                          <a:spcPts val="0"/>
                        </a:spcAft>
                        <a:buNone/>
                      </a:pP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2540" marR="0" lvl="0" indent="0" algn="just" rtl="0">
                        <a:lnSpc>
                          <a:spcPct val="116190"/>
                        </a:lnSpc>
                        <a:spcBef>
                          <a:spcPts val="0"/>
                        </a:spcBef>
                        <a:spcAft>
                          <a:spcPts val="0"/>
                        </a:spcAft>
                        <a:buNone/>
                      </a:pPr>
                      <a:r>
                        <a:rPr lang="en-US" sz="1050" u="none" strike="noStrike" cap="none">
                          <a:latin typeface="Calibri"/>
                          <a:ea typeface="Calibri"/>
                          <a:cs typeface="Calibri"/>
                          <a:sym typeface="Calibri"/>
                        </a:rPr>
                        <a:t>Conocerás algunas de las propiedades físicas de estos</a:t>
                      </a:r>
                      <a:endParaRPr sz="1050" u="none" strike="noStrike" cap="none">
                        <a:latin typeface="Calibri"/>
                        <a:ea typeface="Calibri"/>
                        <a:cs typeface="Calibri"/>
                        <a:sym typeface="Calibri"/>
                      </a:endParaRPr>
                    </a:p>
                    <a:p>
                      <a:pPr marL="2540" marR="260350" lvl="0" indent="0" algn="just" rtl="0">
                        <a:lnSpc>
                          <a:spcPct val="101000"/>
                        </a:lnSpc>
                        <a:spcBef>
                          <a:spcPts val="20"/>
                        </a:spcBef>
                        <a:spcAft>
                          <a:spcPts val="0"/>
                        </a:spcAft>
                        <a:buNone/>
                      </a:pPr>
                      <a:r>
                        <a:rPr lang="en-US" sz="1050" u="none" strike="noStrike" cap="none">
                          <a:latin typeface="Calibri"/>
                          <a:ea typeface="Calibri"/>
                          <a:cs typeface="Calibri"/>
                          <a:sym typeface="Calibri"/>
                        </a:rPr>
                        <a:t>materiales a los que se les denomina </a:t>
                      </a:r>
                      <a:r>
                        <a:rPr lang="en-US" sz="1050" i="1" u="none" strike="noStrike" cap="none">
                          <a:latin typeface="Calibri"/>
                          <a:ea typeface="Calibri"/>
                          <a:cs typeface="Calibri"/>
                          <a:sym typeface="Calibri"/>
                        </a:rPr>
                        <a:t>mezclas</a:t>
                      </a:r>
                      <a:r>
                        <a:rPr lang="en-US" sz="1050" u="none" strike="noStrike" cap="none">
                          <a:latin typeface="Calibri"/>
                          <a:ea typeface="Calibri"/>
                          <a:cs typeface="Calibri"/>
                          <a:sym typeface="Calibri"/>
                        </a:rPr>
                        <a:t>, así podrás  aplicar tus conocimientos para deducir cómo separar sus  componentes utilizando diferentes métodos.</a:t>
                      </a:r>
                      <a:endParaRPr sz="105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6"/>
                  </a:ext>
                </a:extLst>
              </a:tr>
            </a:tbl>
          </a:graphicData>
        </a:graphic>
      </p:graphicFrame>
      <p:grpSp>
        <p:nvGrpSpPr>
          <p:cNvPr id="652" name="Google Shape;652;p49"/>
          <p:cNvGrpSpPr/>
          <p:nvPr/>
        </p:nvGrpSpPr>
        <p:grpSpPr>
          <a:xfrm>
            <a:off x="1751210" y="1608468"/>
            <a:ext cx="2857500" cy="352425"/>
            <a:chOff x="1751210" y="1608468"/>
            <a:chExt cx="2857500" cy="352425"/>
          </a:xfrm>
        </p:grpSpPr>
        <p:sp>
          <p:nvSpPr>
            <p:cNvPr id="653" name="Google Shape;653;p49"/>
            <p:cNvSpPr/>
            <p:nvPr/>
          </p:nvSpPr>
          <p:spPr>
            <a:xfrm>
              <a:off x="1751210" y="1608468"/>
              <a:ext cx="2857500" cy="352425"/>
            </a:xfrm>
            <a:custGeom>
              <a:avLst/>
              <a:gdLst/>
              <a:ahLst/>
              <a:cxnLst/>
              <a:rect l="l" t="t" r="r" b="b"/>
              <a:pathLst>
                <a:path w="2857500" h="352425" extrusionOk="0">
                  <a:moveTo>
                    <a:pt x="2798762" y="0"/>
                  </a:moveTo>
                  <a:lnTo>
                    <a:pt x="58737" y="0"/>
                  </a:lnTo>
                  <a:lnTo>
                    <a:pt x="35874" y="4615"/>
                  </a:lnTo>
                  <a:lnTo>
                    <a:pt x="17203" y="17204"/>
                  </a:lnTo>
                  <a:lnTo>
                    <a:pt x="4615" y="35874"/>
                  </a:lnTo>
                  <a:lnTo>
                    <a:pt x="0" y="58738"/>
                  </a:lnTo>
                  <a:lnTo>
                    <a:pt x="0" y="293687"/>
                  </a:lnTo>
                  <a:lnTo>
                    <a:pt x="4615" y="316550"/>
                  </a:lnTo>
                  <a:lnTo>
                    <a:pt x="17203" y="335221"/>
                  </a:lnTo>
                  <a:lnTo>
                    <a:pt x="35874" y="347809"/>
                  </a:lnTo>
                  <a:lnTo>
                    <a:pt x="58737" y="352425"/>
                  </a:lnTo>
                  <a:lnTo>
                    <a:pt x="2798762" y="352425"/>
                  </a:lnTo>
                  <a:lnTo>
                    <a:pt x="2821625" y="347809"/>
                  </a:lnTo>
                  <a:lnTo>
                    <a:pt x="2840296" y="335221"/>
                  </a:lnTo>
                  <a:lnTo>
                    <a:pt x="2852884" y="316550"/>
                  </a:lnTo>
                  <a:lnTo>
                    <a:pt x="2857500" y="293687"/>
                  </a:lnTo>
                  <a:lnTo>
                    <a:pt x="2857500" y="58738"/>
                  </a:lnTo>
                  <a:lnTo>
                    <a:pt x="2852884" y="35874"/>
                  </a:lnTo>
                  <a:lnTo>
                    <a:pt x="2840296" y="17204"/>
                  </a:lnTo>
                  <a:lnTo>
                    <a:pt x="2821625" y="4615"/>
                  </a:lnTo>
                  <a:lnTo>
                    <a:pt x="2798762"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54" name="Google Shape;654;p49"/>
            <p:cNvSpPr/>
            <p:nvPr/>
          </p:nvSpPr>
          <p:spPr>
            <a:xfrm>
              <a:off x="1751210" y="1608468"/>
              <a:ext cx="2857500" cy="352425"/>
            </a:xfrm>
            <a:custGeom>
              <a:avLst/>
              <a:gdLst/>
              <a:ahLst/>
              <a:cxnLst/>
              <a:rect l="l" t="t" r="r" b="b"/>
              <a:pathLst>
                <a:path w="2857500" h="352425" extrusionOk="0">
                  <a:moveTo>
                    <a:pt x="0" y="58738"/>
                  </a:moveTo>
                  <a:lnTo>
                    <a:pt x="4615" y="35874"/>
                  </a:lnTo>
                  <a:lnTo>
                    <a:pt x="17203" y="17203"/>
                  </a:lnTo>
                  <a:lnTo>
                    <a:pt x="35874" y="4615"/>
                  </a:lnTo>
                  <a:lnTo>
                    <a:pt x="58737" y="0"/>
                  </a:lnTo>
                  <a:lnTo>
                    <a:pt x="2798762" y="0"/>
                  </a:lnTo>
                  <a:lnTo>
                    <a:pt x="2821625" y="4615"/>
                  </a:lnTo>
                  <a:lnTo>
                    <a:pt x="2840296" y="17203"/>
                  </a:lnTo>
                  <a:lnTo>
                    <a:pt x="2852884" y="35874"/>
                  </a:lnTo>
                  <a:lnTo>
                    <a:pt x="2857500" y="58738"/>
                  </a:lnTo>
                  <a:lnTo>
                    <a:pt x="2857500" y="293687"/>
                  </a:lnTo>
                  <a:lnTo>
                    <a:pt x="2852884" y="316550"/>
                  </a:lnTo>
                  <a:lnTo>
                    <a:pt x="2840296" y="335221"/>
                  </a:lnTo>
                  <a:lnTo>
                    <a:pt x="2821625" y="347809"/>
                  </a:lnTo>
                  <a:lnTo>
                    <a:pt x="2798762" y="352425"/>
                  </a:lnTo>
                  <a:lnTo>
                    <a:pt x="58737" y="352425"/>
                  </a:lnTo>
                  <a:lnTo>
                    <a:pt x="35874" y="347809"/>
                  </a:lnTo>
                  <a:lnTo>
                    <a:pt x="17203" y="335221"/>
                  </a:lnTo>
                  <a:lnTo>
                    <a:pt x="4615" y="316550"/>
                  </a:lnTo>
                  <a:lnTo>
                    <a:pt x="0" y="293687"/>
                  </a:lnTo>
                  <a:lnTo>
                    <a:pt x="0" y="58738"/>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655" name="Google Shape;655;p49"/>
          <p:cNvSpPr txBox="1"/>
          <p:nvPr/>
        </p:nvSpPr>
        <p:spPr>
          <a:xfrm>
            <a:off x="2185085" y="1648340"/>
            <a:ext cx="196405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Ciencias y Tecnología. Química</a:t>
            </a:r>
            <a:endParaRPr sz="1200">
              <a:solidFill>
                <a:schemeClr val="dk1"/>
              </a:solidFill>
              <a:latin typeface="Calibri"/>
              <a:ea typeface="Calibri"/>
              <a:cs typeface="Calibri"/>
              <a:sym typeface="Calibri"/>
            </a:endParaRPr>
          </a:p>
        </p:txBody>
      </p:sp>
      <p:grpSp>
        <p:nvGrpSpPr>
          <p:cNvPr id="656" name="Google Shape;656;p49"/>
          <p:cNvGrpSpPr/>
          <p:nvPr/>
        </p:nvGrpSpPr>
        <p:grpSpPr>
          <a:xfrm>
            <a:off x="7761485" y="1631966"/>
            <a:ext cx="1638300" cy="333375"/>
            <a:chOff x="7761485" y="1631966"/>
            <a:chExt cx="1638300" cy="333375"/>
          </a:xfrm>
        </p:grpSpPr>
        <p:sp>
          <p:nvSpPr>
            <p:cNvPr id="657" name="Google Shape;657;p49"/>
            <p:cNvSpPr/>
            <p:nvPr/>
          </p:nvSpPr>
          <p:spPr>
            <a:xfrm>
              <a:off x="7761485" y="1631966"/>
              <a:ext cx="1638300" cy="333375"/>
            </a:xfrm>
            <a:custGeom>
              <a:avLst/>
              <a:gdLst/>
              <a:ahLst/>
              <a:cxnLst/>
              <a:rect l="l" t="t" r="r" b="b"/>
              <a:pathLst>
                <a:path w="1638300" h="333375" extrusionOk="0">
                  <a:moveTo>
                    <a:pt x="1582736" y="0"/>
                  </a:moveTo>
                  <a:lnTo>
                    <a:pt x="55562" y="0"/>
                  </a:lnTo>
                  <a:lnTo>
                    <a:pt x="33935" y="4366"/>
                  </a:lnTo>
                  <a:lnTo>
                    <a:pt x="16274" y="16274"/>
                  </a:lnTo>
                  <a:lnTo>
                    <a:pt x="4366" y="33935"/>
                  </a:lnTo>
                  <a:lnTo>
                    <a:pt x="0" y="55562"/>
                  </a:lnTo>
                  <a:lnTo>
                    <a:pt x="0" y="277811"/>
                  </a:lnTo>
                  <a:lnTo>
                    <a:pt x="4366" y="299439"/>
                  </a:lnTo>
                  <a:lnTo>
                    <a:pt x="16274" y="317100"/>
                  </a:lnTo>
                  <a:lnTo>
                    <a:pt x="33935" y="329008"/>
                  </a:lnTo>
                  <a:lnTo>
                    <a:pt x="55562" y="333375"/>
                  </a:lnTo>
                  <a:lnTo>
                    <a:pt x="1582736" y="333375"/>
                  </a:lnTo>
                  <a:lnTo>
                    <a:pt x="1604364" y="329008"/>
                  </a:lnTo>
                  <a:lnTo>
                    <a:pt x="1622025" y="317100"/>
                  </a:lnTo>
                  <a:lnTo>
                    <a:pt x="1633933" y="299439"/>
                  </a:lnTo>
                  <a:lnTo>
                    <a:pt x="1638300" y="277811"/>
                  </a:lnTo>
                  <a:lnTo>
                    <a:pt x="1638300" y="55562"/>
                  </a:lnTo>
                  <a:lnTo>
                    <a:pt x="1633933" y="33935"/>
                  </a:lnTo>
                  <a:lnTo>
                    <a:pt x="1622025" y="16274"/>
                  </a:lnTo>
                  <a:lnTo>
                    <a:pt x="1604364" y="4366"/>
                  </a:lnTo>
                  <a:lnTo>
                    <a:pt x="1582736"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58" name="Google Shape;658;p49"/>
            <p:cNvSpPr/>
            <p:nvPr/>
          </p:nvSpPr>
          <p:spPr>
            <a:xfrm>
              <a:off x="7761485" y="1631966"/>
              <a:ext cx="1638300" cy="333375"/>
            </a:xfrm>
            <a:custGeom>
              <a:avLst/>
              <a:gdLst/>
              <a:ahLst/>
              <a:cxnLst/>
              <a:rect l="l" t="t" r="r" b="b"/>
              <a:pathLst>
                <a:path w="1638300" h="333375" extrusionOk="0">
                  <a:moveTo>
                    <a:pt x="0" y="55563"/>
                  </a:moveTo>
                  <a:lnTo>
                    <a:pt x="4366" y="33935"/>
                  </a:lnTo>
                  <a:lnTo>
                    <a:pt x="16274" y="16274"/>
                  </a:lnTo>
                  <a:lnTo>
                    <a:pt x="33935" y="4366"/>
                  </a:lnTo>
                  <a:lnTo>
                    <a:pt x="55563" y="0"/>
                  </a:lnTo>
                  <a:lnTo>
                    <a:pt x="1582737" y="0"/>
                  </a:lnTo>
                  <a:lnTo>
                    <a:pt x="1604364" y="4366"/>
                  </a:lnTo>
                  <a:lnTo>
                    <a:pt x="1622025" y="16274"/>
                  </a:lnTo>
                  <a:lnTo>
                    <a:pt x="1633933" y="33935"/>
                  </a:lnTo>
                  <a:lnTo>
                    <a:pt x="1638300" y="55563"/>
                  </a:lnTo>
                  <a:lnTo>
                    <a:pt x="1638300" y="277811"/>
                  </a:lnTo>
                  <a:lnTo>
                    <a:pt x="1633933" y="299439"/>
                  </a:lnTo>
                  <a:lnTo>
                    <a:pt x="1622025" y="317100"/>
                  </a:lnTo>
                  <a:lnTo>
                    <a:pt x="1604364" y="329008"/>
                  </a:lnTo>
                  <a:lnTo>
                    <a:pt x="1582737" y="333375"/>
                  </a:lnTo>
                  <a:lnTo>
                    <a:pt x="55563" y="333375"/>
                  </a:lnTo>
                  <a:lnTo>
                    <a:pt x="33935" y="329008"/>
                  </a:lnTo>
                  <a:lnTo>
                    <a:pt x="16274" y="317100"/>
                  </a:lnTo>
                  <a:lnTo>
                    <a:pt x="4366" y="299439"/>
                  </a:lnTo>
                  <a:lnTo>
                    <a:pt x="0" y="277811"/>
                  </a:lnTo>
                  <a:lnTo>
                    <a:pt x="0" y="55563"/>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659" name="Google Shape;659;p49"/>
          <p:cNvSpPr txBox="1"/>
          <p:nvPr/>
        </p:nvSpPr>
        <p:spPr>
          <a:xfrm>
            <a:off x="8515689" y="1669676"/>
            <a:ext cx="3346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2017</a:t>
            </a:r>
            <a:endParaRPr sz="12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Shape 234"/>
        <p:cNvGrpSpPr/>
        <p:nvPr/>
      </p:nvGrpSpPr>
      <p:grpSpPr>
        <a:xfrm>
          <a:off x="0" y="0"/>
          <a:ext cx="0" cy="0"/>
          <a:chOff x="0" y="0"/>
          <a:chExt cx="0" cy="0"/>
        </a:xfrm>
      </p:grpSpPr>
      <p:sp>
        <p:nvSpPr>
          <p:cNvPr id="235" name="Google Shape;235;p5"/>
          <p:cNvSpPr txBox="1"/>
          <p:nvPr/>
        </p:nvSpPr>
        <p:spPr>
          <a:xfrm>
            <a:off x="2836391" y="941204"/>
            <a:ext cx="4398010" cy="615950"/>
          </a:xfrm>
          <a:prstGeom prst="rect">
            <a:avLst/>
          </a:prstGeom>
          <a:noFill/>
          <a:ln>
            <a:noFill/>
          </a:ln>
        </p:spPr>
        <p:txBody>
          <a:bodyPr spcFirstLastPara="1" wrap="square" lIns="0" tIns="13325" rIns="0" bIns="0" anchor="t" anchorCtr="0">
            <a:spAutoFit/>
          </a:bodyPr>
          <a:lstStyle/>
          <a:p>
            <a:pPr marL="0" marR="0" lvl="0" indent="0" algn="ctr" rtl="0">
              <a:lnSpc>
                <a:spcPct val="100000"/>
              </a:lnSpc>
              <a:spcBef>
                <a:spcPts val="0"/>
              </a:spcBef>
              <a:spcAft>
                <a:spcPts val="0"/>
              </a:spcAft>
              <a:buNone/>
            </a:pPr>
            <a:r>
              <a:rPr lang="en-US" sz="1600" b="1" i="1">
                <a:solidFill>
                  <a:srgbClr val="990099"/>
                </a:solidFill>
                <a:latin typeface="Calibri"/>
                <a:ea typeface="Calibri"/>
                <a:cs typeface="Calibri"/>
                <a:sym typeface="Calibri"/>
              </a:rPr>
              <a:t>Plan de Recuperación y Evaluación Aprende en Casa</a:t>
            </a:r>
            <a:endParaRPr sz="1600">
              <a:solidFill>
                <a:schemeClr val="dk1"/>
              </a:solidFill>
              <a:latin typeface="Calibri"/>
              <a:ea typeface="Calibri"/>
              <a:cs typeface="Calibri"/>
              <a:sym typeface="Calibri"/>
            </a:endParaRPr>
          </a:p>
          <a:p>
            <a:pPr marL="0" marR="0" lvl="0" indent="0" algn="ctr" rtl="0">
              <a:lnSpc>
                <a:spcPct val="100000"/>
              </a:lnSpc>
              <a:spcBef>
                <a:spcPts val="1040"/>
              </a:spcBef>
              <a:spcAft>
                <a:spcPts val="0"/>
              </a:spcAft>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236" name="Google Shape;236;p5"/>
          <p:cNvSpPr txBox="1"/>
          <p:nvPr/>
        </p:nvSpPr>
        <p:spPr>
          <a:xfrm>
            <a:off x="812241" y="1654436"/>
            <a:ext cx="87185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sp>
        <p:nvSpPr>
          <p:cNvPr id="237" name="Google Shape;237;p5"/>
          <p:cNvSpPr txBox="1"/>
          <p:nvPr/>
        </p:nvSpPr>
        <p:spPr>
          <a:xfrm>
            <a:off x="4722645" y="1654436"/>
            <a:ext cx="275018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1">
                <a:solidFill>
                  <a:srgbClr val="990099"/>
                </a:solidFill>
                <a:latin typeface="Calibri"/>
                <a:ea typeface="Calibri"/>
                <a:cs typeface="Calibri"/>
                <a:sym typeface="Calibri"/>
              </a:rPr>
              <a:t>Grado:	Plan de Estudios:</a:t>
            </a:r>
            <a:endParaRPr sz="1400">
              <a:solidFill>
                <a:schemeClr val="dk1"/>
              </a:solidFill>
              <a:latin typeface="Calibri"/>
              <a:ea typeface="Calibri"/>
              <a:cs typeface="Calibri"/>
              <a:sym typeface="Calibri"/>
            </a:endParaRPr>
          </a:p>
        </p:txBody>
      </p:sp>
      <p:graphicFrame>
        <p:nvGraphicFramePr>
          <p:cNvPr id="238" name="Google Shape;238;p5"/>
          <p:cNvGraphicFramePr/>
          <p:nvPr/>
        </p:nvGraphicFramePr>
        <p:xfrm>
          <a:off x="899040" y="2295024"/>
          <a:ext cx="8698225" cy="4521352"/>
        </p:xfrm>
        <a:graphic>
          <a:graphicData uri="http://schemas.openxmlformats.org/drawingml/2006/table">
            <a:tbl>
              <a:tblPr firstRow="1" bandRow="1">
                <a:noFill/>
                <a:tableStyleId>{D2A4610B-CAE2-4983-92D0-EE84D17280EA}</a:tableStyleId>
              </a:tblPr>
              <a:tblGrid>
                <a:gridCol w="1450975">
                  <a:extLst>
                    <a:ext uri="{9D8B030D-6E8A-4147-A177-3AD203B41FA5}">
                      <a16:colId xmlns:a16="http://schemas.microsoft.com/office/drawing/2014/main" val="20000"/>
                    </a:ext>
                  </a:extLst>
                </a:gridCol>
                <a:gridCol w="1261750">
                  <a:extLst>
                    <a:ext uri="{9D8B030D-6E8A-4147-A177-3AD203B41FA5}">
                      <a16:colId xmlns:a16="http://schemas.microsoft.com/office/drawing/2014/main" val="20001"/>
                    </a:ext>
                  </a:extLst>
                </a:gridCol>
                <a:gridCol w="1360800">
                  <a:extLst>
                    <a:ext uri="{9D8B030D-6E8A-4147-A177-3AD203B41FA5}">
                      <a16:colId xmlns:a16="http://schemas.microsoft.com/office/drawing/2014/main" val="20002"/>
                    </a:ext>
                  </a:extLst>
                </a:gridCol>
                <a:gridCol w="189225">
                  <a:extLst>
                    <a:ext uri="{9D8B030D-6E8A-4147-A177-3AD203B41FA5}">
                      <a16:colId xmlns:a16="http://schemas.microsoft.com/office/drawing/2014/main" val="20003"/>
                    </a:ext>
                  </a:extLst>
                </a:gridCol>
                <a:gridCol w="306700">
                  <a:extLst>
                    <a:ext uri="{9D8B030D-6E8A-4147-A177-3AD203B41FA5}">
                      <a16:colId xmlns:a16="http://schemas.microsoft.com/office/drawing/2014/main" val="20004"/>
                    </a:ext>
                  </a:extLst>
                </a:gridCol>
                <a:gridCol w="464175">
                  <a:extLst>
                    <a:ext uri="{9D8B030D-6E8A-4147-A177-3AD203B41FA5}">
                      <a16:colId xmlns:a16="http://schemas.microsoft.com/office/drawing/2014/main" val="20005"/>
                    </a:ext>
                  </a:extLst>
                </a:gridCol>
                <a:gridCol w="285125">
                  <a:extLst>
                    <a:ext uri="{9D8B030D-6E8A-4147-A177-3AD203B41FA5}">
                      <a16:colId xmlns:a16="http://schemas.microsoft.com/office/drawing/2014/main" val="20006"/>
                    </a:ext>
                  </a:extLst>
                </a:gridCol>
                <a:gridCol w="3379475">
                  <a:extLst>
                    <a:ext uri="{9D8B030D-6E8A-4147-A177-3AD203B41FA5}">
                      <a16:colId xmlns:a16="http://schemas.microsoft.com/office/drawing/2014/main" val="20007"/>
                    </a:ext>
                  </a:extLst>
                </a:gridCol>
              </a:tblGrid>
              <a:tr h="198125">
                <a:tc gridSpan="8">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TRIMESTRE 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27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gridSpan="5">
                  <a:txBody>
                    <a:bodyPr/>
                    <a:lstStyle/>
                    <a:p>
                      <a:pPr marL="61404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108267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749800">
                <a:tc>
                  <a:txBody>
                    <a:bodyPr/>
                    <a:lstStyle/>
                    <a:p>
                      <a:pPr marL="66675" marR="228600" lvl="0" indent="0" algn="l"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201295" lvl="0" indent="0" algn="l" rtl="0">
                        <a:lnSpc>
                          <a:spcPct val="121666"/>
                        </a:lnSpc>
                        <a:spcBef>
                          <a:spcPts val="0"/>
                        </a:spcBef>
                        <a:spcAft>
                          <a:spcPts val="0"/>
                        </a:spcAft>
                        <a:buNone/>
                      </a:pPr>
                      <a:r>
                        <a:rPr lang="en-US" sz="1200" u="none" strike="noStrike" cap="none">
                          <a:latin typeface="Calibri"/>
                          <a:ea typeface="Calibri"/>
                          <a:cs typeface="Calibri"/>
                          <a:sym typeface="Calibri"/>
                        </a:rPr>
                        <a:t>Multiplicación y  división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gridSpan="5">
                  <a:txBody>
                    <a:bodyPr/>
                    <a:lstStyle/>
                    <a:p>
                      <a:pPr marL="66675" marR="61594" lvl="0" indent="0" algn="just" rtl="0">
                        <a:lnSpc>
                          <a:spcPct val="121666"/>
                        </a:lnSpc>
                        <a:spcBef>
                          <a:spcPts val="0"/>
                        </a:spcBef>
                        <a:spcAft>
                          <a:spcPts val="0"/>
                        </a:spcAft>
                        <a:buNone/>
                      </a:pPr>
                      <a:r>
                        <a:rPr lang="en-US" sz="1200" u="none" strike="noStrike" cap="none">
                          <a:latin typeface="Calibri"/>
                          <a:ea typeface="Calibri"/>
                          <a:cs typeface="Calibri"/>
                          <a:sym typeface="Calibri"/>
                        </a:rPr>
                        <a:t>Resuelve problemas de multiplicación  con fracciones y decimales y de división  con decimales.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69850" marR="107314"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usen el algoritmo de la  multiplicación con decimales al resolver problemas.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935725">
                <a:tc>
                  <a:txBody>
                    <a:bodyPr/>
                    <a:lstStyle/>
                    <a:p>
                      <a:pPr marL="66675" marR="228600" lvl="0" indent="0" algn="l"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Proporcionalidad</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gridSpan="5">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Calcula valores faltantes en problemas  de proporcionalidad directa, con  constante natural, fracción o decimal  (incluyendo tablas de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69850" marR="106679"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resuelvan problemas de  proporcionalidad directa con procedimientos  propios y distingan tablas de variación proporcional  directa de otras que no lo son.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938775">
                <a:tc>
                  <a:txBody>
                    <a:bodyPr/>
                    <a:lstStyle/>
                    <a:p>
                      <a:pPr marL="66675" marR="299085" lvl="0" indent="34289" algn="l" rtl="0">
                        <a:lnSpc>
                          <a:spcPct val="121666"/>
                        </a:lnSpc>
                        <a:spcBef>
                          <a:spcPts val="0"/>
                        </a:spcBef>
                        <a:spcAft>
                          <a:spcPts val="0"/>
                        </a:spcAft>
                        <a:buNone/>
                      </a:pPr>
                      <a:r>
                        <a:rPr lang="en-US" sz="1200" u="none" strike="noStrike" cap="none">
                          <a:latin typeface="Calibri"/>
                          <a:ea typeface="Calibri"/>
                          <a:cs typeface="Calibri"/>
                          <a:sym typeface="Calibri"/>
                        </a:rPr>
                        <a:t>Forma, espacio y  medida.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109854" lvl="0" indent="0" algn="l" rtl="0">
                        <a:lnSpc>
                          <a:spcPct val="121666"/>
                        </a:lnSpc>
                        <a:spcBef>
                          <a:spcPts val="0"/>
                        </a:spcBef>
                        <a:spcAft>
                          <a:spcPts val="0"/>
                        </a:spcAft>
                        <a:buNone/>
                      </a:pPr>
                      <a:r>
                        <a:rPr lang="en-US" sz="1200" u="none" strike="noStrike" cap="none">
                          <a:latin typeface="Calibri"/>
                          <a:ea typeface="Calibri"/>
                          <a:cs typeface="Calibri"/>
                          <a:sym typeface="Calibri"/>
                        </a:rPr>
                        <a:t>Figuras y cuerpos  geométricos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gridSpan="5">
                  <a:txBody>
                    <a:bodyPr/>
                    <a:lstStyle/>
                    <a:p>
                      <a:pPr marL="66675" marR="61594" lvl="0" indent="0" algn="just" rtl="0">
                        <a:lnSpc>
                          <a:spcPct val="121666"/>
                        </a:lnSpc>
                        <a:spcBef>
                          <a:spcPts val="0"/>
                        </a:spcBef>
                        <a:spcAft>
                          <a:spcPts val="0"/>
                        </a:spcAft>
                        <a:buNone/>
                      </a:pPr>
                      <a:r>
                        <a:rPr lang="en-US" sz="1200" u="none" strike="noStrike" cap="none">
                          <a:latin typeface="Calibri"/>
                          <a:ea typeface="Calibri"/>
                          <a:cs typeface="Calibri"/>
                          <a:sym typeface="Calibri"/>
                        </a:rPr>
                        <a:t>Calcula el perímetro de polígonos y del  círculo, y áreas de triángulos y  cuadriláteros desarrollando y aplicando  fórmulas.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69850" marR="151765"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deduzcan y expresen las fórmulas  para obtener el perímetro de figuras geométricas.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r h="935725">
                <a:tc>
                  <a:txBody>
                    <a:bodyPr/>
                    <a:lstStyle/>
                    <a:p>
                      <a:pPr marL="66675" marR="299085" lvl="0" indent="34289" algn="l" rtl="0">
                        <a:lnSpc>
                          <a:spcPct val="121666"/>
                        </a:lnSpc>
                        <a:spcBef>
                          <a:spcPts val="0"/>
                        </a:spcBef>
                        <a:spcAft>
                          <a:spcPts val="0"/>
                        </a:spcAft>
                        <a:buNone/>
                      </a:pPr>
                      <a:r>
                        <a:rPr lang="en-US" sz="1200" u="none" strike="noStrike" cap="none">
                          <a:latin typeface="Calibri"/>
                          <a:ea typeface="Calibri"/>
                          <a:cs typeface="Calibri"/>
                          <a:sym typeface="Calibri"/>
                        </a:rPr>
                        <a:t>Forma, espacio y  medida.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109854" lvl="0" indent="0" algn="l" rtl="0">
                        <a:lnSpc>
                          <a:spcPct val="121666"/>
                        </a:lnSpc>
                        <a:spcBef>
                          <a:spcPts val="0"/>
                        </a:spcBef>
                        <a:spcAft>
                          <a:spcPts val="0"/>
                        </a:spcAft>
                        <a:buNone/>
                      </a:pPr>
                      <a:r>
                        <a:rPr lang="en-US" sz="1200" u="none" strike="noStrike" cap="none">
                          <a:latin typeface="Calibri"/>
                          <a:ea typeface="Calibri"/>
                          <a:cs typeface="Calibri"/>
                          <a:sym typeface="Calibri"/>
                        </a:rPr>
                        <a:t>Figuras y cuerpos  geométricos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gridSpan="5">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Calcula el volumen de prismas rectos  cuya base sea un triángulo o un  cuadrilátero, desarrollando y aplicando  fórmulas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69850" marR="130810"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construyan y usen la fórmula para  calcular el volumen de prismas rectos  rectangulares.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5"/>
                  </a:ext>
                </a:extLst>
              </a:tr>
              <a:tr h="563875">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Análisis de datos</a:t>
                      </a:r>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Estadística.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52705" lvl="0" indent="0" algn="l" rtl="0">
                        <a:lnSpc>
                          <a:spcPct val="121666"/>
                        </a:lnSpc>
                        <a:spcBef>
                          <a:spcPts val="0"/>
                        </a:spcBef>
                        <a:spcAft>
                          <a:spcPts val="0"/>
                        </a:spcAft>
                        <a:buNone/>
                      </a:pPr>
                      <a:r>
                        <a:rPr lang="en-US" sz="1200" u="none" strike="noStrike" cap="none">
                          <a:latin typeface="Calibri"/>
                          <a:ea typeface="Calibri"/>
                          <a:cs typeface="Calibri"/>
                          <a:sym typeface="Calibri"/>
                        </a:rPr>
                        <a:t>Recolecta, registra  gráficas circulares.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0325" marR="0" lvl="0" indent="0" algn="l" rtl="0">
                        <a:lnSpc>
                          <a:spcPct val="117916"/>
                        </a:lnSpc>
                        <a:spcBef>
                          <a:spcPts val="0"/>
                        </a:spcBef>
                        <a:spcAft>
                          <a:spcPts val="0"/>
                        </a:spcAft>
                        <a:buNone/>
                      </a:pPr>
                      <a:r>
                        <a:rPr lang="en-US" sz="1200" u="none" strike="noStrike" cap="none">
                          <a:latin typeface="Calibri"/>
                          <a:ea typeface="Calibri"/>
                          <a:cs typeface="Calibri"/>
                          <a:sym typeface="Calibri"/>
                        </a:rPr>
                        <a:t>y</a:t>
                      </a:r>
                      <a:endParaRPr sz="1200" u="none" strike="noStrike" cap="none">
                        <a:latin typeface="Calibri"/>
                        <a:ea typeface="Calibri"/>
                        <a:cs typeface="Calibri"/>
                        <a:sym typeface="Calibri"/>
                      </a:endParaRPr>
                    </a:p>
                  </a:txBody>
                  <a:tcPr marL="0" marR="0" marT="0" marB="0">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0325" marR="0" lvl="0" indent="0" algn="l" rtl="0">
                        <a:lnSpc>
                          <a:spcPct val="117916"/>
                        </a:lnSpc>
                        <a:spcBef>
                          <a:spcPts val="0"/>
                        </a:spcBef>
                        <a:spcAft>
                          <a:spcPts val="0"/>
                        </a:spcAft>
                        <a:buNone/>
                      </a:pPr>
                      <a:r>
                        <a:rPr lang="en-US" sz="1200" u="none" strike="noStrike" cap="none">
                          <a:latin typeface="Calibri"/>
                          <a:ea typeface="Calibri"/>
                          <a:cs typeface="Calibri"/>
                          <a:sym typeface="Calibri"/>
                        </a:rPr>
                        <a:t>lee</a:t>
                      </a:r>
                      <a:endParaRPr sz="1200" u="none" strike="noStrike" cap="none">
                        <a:latin typeface="Calibri"/>
                        <a:ea typeface="Calibri"/>
                        <a:cs typeface="Calibri"/>
                        <a:sym typeface="Calibri"/>
                      </a:endParaRPr>
                    </a:p>
                  </a:txBody>
                  <a:tcPr marL="0" marR="0" marT="0" marB="0">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0325" marR="0" lvl="0" indent="0" algn="l" rtl="0">
                        <a:lnSpc>
                          <a:spcPct val="117916"/>
                        </a:lnSpc>
                        <a:spcBef>
                          <a:spcPts val="0"/>
                        </a:spcBef>
                        <a:spcAft>
                          <a:spcPts val="0"/>
                        </a:spcAft>
                        <a:buNone/>
                      </a:pPr>
                      <a:r>
                        <a:rPr lang="en-US" sz="1200" u="none" strike="noStrike" cap="none">
                          <a:latin typeface="Calibri"/>
                          <a:ea typeface="Calibri"/>
                          <a:cs typeface="Calibri"/>
                          <a:sym typeface="Calibri"/>
                        </a:rPr>
                        <a:t>datos</a:t>
                      </a:r>
                      <a:endParaRPr sz="1200" u="none" strike="noStrike" cap="none">
                        <a:latin typeface="Calibri"/>
                        <a:ea typeface="Calibri"/>
                        <a:cs typeface="Calibri"/>
                        <a:sym typeface="Calibri"/>
                      </a:endParaRPr>
                    </a:p>
                  </a:txBody>
                  <a:tcPr marL="0" marR="0" marT="0" marB="0">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0325" marR="0" lvl="0" indent="0" algn="l" rtl="0">
                        <a:lnSpc>
                          <a:spcPct val="117916"/>
                        </a:lnSpc>
                        <a:spcBef>
                          <a:spcPts val="0"/>
                        </a:spcBef>
                        <a:spcAft>
                          <a:spcPts val="0"/>
                        </a:spcAft>
                        <a:buNone/>
                      </a:pPr>
                      <a:r>
                        <a:rPr lang="en-US" sz="1200" u="none" strike="noStrike" cap="none">
                          <a:latin typeface="Calibri"/>
                          <a:ea typeface="Calibri"/>
                          <a:cs typeface="Calibri"/>
                          <a:sym typeface="Calibri"/>
                        </a:rPr>
                        <a:t>en</a:t>
                      </a:r>
                      <a:endParaRPr sz="1200" u="none" strike="noStrike" cap="none">
                        <a:latin typeface="Calibri"/>
                        <a:ea typeface="Calibri"/>
                        <a:cs typeface="Calibri"/>
                        <a:sym typeface="Calibri"/>
                      </a:endParaRPr>
                    </a:p>
                  </a:txBody>
                  <a:tcPr marL="0" marR="0" marT="0" marB="0">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243840" lvl="0" indent="0" algn="l" rtl="0">
                        <a:lnSpc>
                          <a:spcPct val="121666"/>
                        </a:lnSpc>
                        <a:spcBef>
                          <a:spcPts val="0"/>
                        </a:spcBef>
                        <a:spcAft>
                          <a:spcPts val="0"/>
                        </a:spcAft>
                        <a:buNone/>
                      </a:pPr>
                      <a:r>
                        <a:rPr lang="en-US" sz="1200" u="none" strike="noStrike" cap="none">
                          <a:latin typeface="Calibri"/>
                          <a:ea typeface="Calibri"/>
                          <a:cs typeface="Calibri"/>
                          <a:sym typeface="Calibri"/>
                        </a:rPr>
                        <a:t>Leer, interpretar y registrar datos presentados en  gráficas circulares.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grpSp>
        <p:nvGrpSpPr>
          <p:cNvPr id="239" name="Google Shape;239;p5"/>
          <p:cNvGrpSpPr/>
          <p:nvPr/>
        </p:nvGrpSpPr>
        <p:grpSpPr>
          <a:xfrm>
            <a:off x="1751210" y="1608468"/>
            <a:ext cx="2857500" cy="352425"/>
            <a:chOff x="1751210" y="1608468"/>
            <a:chExt cx="2857500" cy="352425"/>
          </a:xfrm>
        </p:grpSpPr>
        <p:sp>
          <p:nvSpPr>
            <p:cNvPr id="240" name="Google Shape;240;p5"/>
            <p:cNvSpPr/>
            <p:nvPr/>
          </p:nvSpPr>
          <p:spPr>
            <a:xfrm>
              <a:off x="1751210" y="1608468"/>
              <a:ext cx="2857500" cy="352425"/>
            </a:xfrm>
            <a:custGeom>
              <a:avLst/>
              <a:gdLst/>
              <a:ahLst/>
              <a:cxnLst/>
              <a:rect l="l" t="t" r="r" b="b"/>
              <a:pathLst>
                <a:path w="2857500" h="352425" extrusionOk="0">
                  <a:moveTo>
                    <a:pt x="2798762" y="0"/>
                  </a:moveTo>
                  <a:lnTo>
                    <a:pt x="58737" y="0"/>
                  </a:lnTo>
                  <a:lnTo>
                    <a:pt x="35874" y="4615"/>
                  </a:lnTo>
                  <a:lnTo>
                    <a:pt x="17203" y="17204"/>
                  </a:lnTo>
                  <a:lnTo>
                    <a:pt x="4615" y="35874"/>
                  </a:lnTo>
                  <a:lnTo>
                    <a:pt x="0" y="58738"/>
                  </a:lnTo>
                  <a:lnTo>
                    <a:pt x="0" y="293687"/>
                  </a:lnTo>
                  <a:lnTo>
                    <a:pt x="4615" y="316550"/>
                  </a:lnTo>
                  <a:lnTo>
                    <a:pt x="17203" y="335221"/>
                  </a:lnTo>
                  <a:lnTo>
                    <a:pt x="35874" y="347809"/>
                  </a:lnTo>
                  <a:lnTo>
                    <a:pt x="58737" y="352425"/>
                  </a:lnTo>
                  <a:lnTo>
                    <a:pt x="2798762" y="352425"/>
                  </a:lnTo>
                  <a:lnTo>
                    <a:pt x="2821625" y="347809"/>
                  </a:lnTo>
                  <a:lnTo>
                    <a:pt x="2840296" y="335221"/>
                  </a:lnTo>
                  <a:lnTo>
                    <a:pt x="2852884" y="316550"/>
                  </a:lnTo>
                  <a:lnTo>
                    <a:pt x="2857500" y="293687"/>
                  </a:lnTo>
                  <a:lnTo>
                    <a:pt x="2857500" y="58738"/>
                  </a:lnTo>
                  <a:lnTo>
                    <a:pt x="2852884" y="35874"/>
                  </a:lnTo>
                  <a:lnTo>
                    <a:pt x="2840296" y="17204"/>
                  </a:lnTo>
                  <a:lnTo>
                    <a:pt x="2821625" y="4615"/>
                  </a:lnTo>
                  <a:lnTo>
                    <a:pt x="2798762"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41" name="Google Shape;241;p5"/>
            <p:cNvSpPr/>
            <p:nvPr/>
          </p:nvSpPr>
          <p:spPr>
            <a:xfrm>
              <a:off x="1751210" y="1608468"/>
              <a:ext cx="2857500" cy="352425"/>
            </a:xfrm>
            <a:custGeom>
              <a:avLst/>
              <a:gdLst/>
              <a:ahLst/>
              <a:cxnLst/>
              <a:rect l="l" t="t" r="r" b="b"/>
              <a:pathLst>
                <a:path w="2857500" h="352425" extrusionOk="0">
                  <a:moveTo>
                    <a:pt x="0" y="58738"/>
                  </a:moveTo>
                  <a:lnTo>
                    <a:pt x="4615" y="35874"/>
                  </a:lnTo>
                  <a:lnTo>
                    <a:pt x="17203" y="17203"/>
                  </a:lnTo>
                  <a:lnTo>
                    <a:pt x="35874" y="4615"/>
                  </a:lnTo>
                  <a:lnTo>
                    <a:pt x="58737" y="0"/>
                  </a:lnTo>
                  <a:lnTo>
                    <a:pt x="2798762" y="0"/>
                  </a:lnTo>
                  <a:lnTo>
                    <a:pt x="2821625" y="4615"/>
                  </a:lnTo>
                  <a:lnTo>
                    <a:pt x="2840296" y="17203"/>
                  </a:lnTo>
                  <a:lnTo>
                    <a:pt x="2852884" y="35874"/>
                  </a:lnTo>
                  <a:lnTo>
                    <a:pt x="2857500" y="58738"/>
                  </a:lnTo>
                  <a:lnTo>
                    <a:pt x="2857500" y="293687"/>
                  </a:lnTo>
                  <a:lnTo>
                    <a:pt x="2852884" y="316550"/>
                  </a:lnTo>
                  <a:lnTo>
                    <a:pt x="2840296" y="335221"/>
                  </a:lnTo>
                  <a:lnTo>
                    <a:pt x="2821625" y="347809"/>
                  </a:lnTo>
                  <a:lnTo>
                    <a:pt x="2798762" y="352425"/>
                  </a:lnTo>
                  <a:lnTo>
                    <a:pt x="58737" y="352425"/>
                  </a:lnTo>
                  <a:lnTo>
                    <a:pt x="35874" y="347809"/>
                  </a:lnTo>
                  <a:lnTo>
                    <a:pt x="17203" y="335221"/>
                  </a:lnTo>
                  <a:lnTo>
                    <a:pt x="4615" y="316550"/>
                  </a:lnTo>
                  <a:lnTo>
                    <a:pt x="0" y="293687"/>
                  </a:lnTo>
                  <a:lnTo>
                    <a:pt x="0" y="58738"/>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42" name="Google Shape;242;p5"/>
          <p:cNvSpPr txBox="1"/>
          <p:nvPr/>
        </p:nvSpPr>
        <p:spPr>
          <a:xfrm>
            <a:off x="2740548" y="1648340"/>
            <a:ext cx="85280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Matemáticas</a:t>
            </a:r>
            <a:endParaRPr sz="1200">
              <a:solidFill>
                <a:schemeClr val="dk1"/>
              </a:solidFill>
              <a:latin typeface="Calibri"/>
              <a:ea typeface="Calibri"/>
              <a:cs typeface="Calibri"/>
              <a:sym typeface="Calibri"/>
            </a:endParaRPr>
          </a:p>
        </p:txBody>
      </p:sp>
      <p:grpSp>
        <p:nvGrpSpPr>
          <p:cNvPr id="243" name="Google Shape;243;p5"/>
          <p:cNvGrpSpPr/>
          <p:nvPr/>
        </p:nvGrpSpPr>
        <p:grpSpPr>
          <a:xfrm>
            <a:off x="7761485" y="1631966"/>
            <a:ext cx="1638300" cy="333375"/>
            <a:chOff x="7761485" y="1631966"/>
            <a:chExt cx="1638300" cy="333375"/>
          </a:xfrm>
        </p:grpSpPr>
        <p:sp>
          <p:nvSpPr>
            <p:cNvPr id="244" name="Google Shape;244;p5"/>
            <p:cNvSpPr/>
            <p:nvPr/>
          </p:nvSpPr>
          <p:spPr>
            <a:xfrm>
              <a:off x="7761485" y="1631966"/>
              <a:ext cx="1638300" cy="333375"/>
            </a:xfrm>
            <a:custGeom>
              <a:avLst/>
              <a:gdLst/>
              <a:ahLst/>
              <a:cxnLst/>
              <a:rect l="l" t="t" r="r" b="b"/>
              <a:pathLst>
                <a:path w="1638300" h="333375" extrusionOk="0">
                  <a:moveTo>
                    <a:pt x="1582736" y="0"/>
                  </a:moveTo>
                  <a:lnTo>
                    <a:pt x="55562" y="0"/>
                  </a:lnTo>
                  <a:lnTo>
                    <a:pt x="33935" y="4366"/>
                  </a:lnTo>
                  <a:lnTo>
                    <a:pt x="16274" y="16274"/>
                  </a:lnTo>
                  <a:lnTo>
                    <a:pt x="4366" y="33935"/>
                  </a:lnTo>
                  <a:lnTo>
                    <a:pt x="0" y="55562"/>
                  </a:lnTo>
                  <a:lnTo>
                    <a:pt x="0" y="277811"/>
                  </a:lnTo>
                  <a:lnTo>
                    <a:pt x="4366" y="299439"/>
                  </a:lnTo>
                  <a:lnTo>
                    <a:pt x="16274" y="317100"/>
                  </a:lnTo>
                  <a:lnTo>
                    <a:pt x="33935" y="329008"/>
                  </a:lnTo>
                  <a:lnTo>
                    <a:pt x="55562" y="333375"/>
                  </a:lnTo>
                  <a:lnTo>
                    <a:pt x="1582736" y="333375"/>
                  </a:lnTo>
                  <a:lnTo>
                    <a:pt x="1604364" y="329008"/>
                  </a:lnTo>
                  <a:lnTo>
                    <a:pt x="1622025" y="317100"/>
                  </a:lnTo>
                  <a:lnTo>
                    <a:pt x="1633933" y="299439"/>
                  </a:lnTo>
                  <a:lnTo>
                    <a:pt x="1638300" y="277811"/>
                  </a:lnTo>
                  <a:lnTo>
                    <a:pt x="1638300" y="55562"/>
                  </a:lnTo>
                  <a:lnTo>
                    <a:pt x="1633933" y="33935"/>
                  </a:lnTo>
                  <a:lnTo>
                    <a:pt x="1622025" y="16274"/>
                  </a:lnTo>
                  <a:lnTo>
                    <a:pt x="1604364" y="4366"/>
                  </a:lnTo>
                  <a:lnTo>
                    <a:pt x="1582736"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45" name="Google Shape;245;p5"/>
            <p:cNvSpPr/>
            <p:nvPr/>
          </p:nvSpPr>
          <p:spPr>
            <a:xfrm>
              <a:off x="7761485" y="1631966"/>
              <a:ext cx="1638300" cy="333375"/>
            </a:xfrm>
            <a:custGeom>
              <a:avLst/>
              <a:gdLst/>
              <a:ahLst/>
              <a:cxnLst/>
              <a:rect l="l" t="t" r="r" b="b"/>
              <a:pathLst>
                <a:path w="1638300" h="333375" extrusionOk="0">
                  <a:moveTo>
                    <a:pt x="0" y="55563"/>
                  </a:moveTo>
                  <a:lnTo>
                    <a:pt x="4366" y="33935"/>
                  </a:lnTo>
                  <a:lnTo>
                    <a:pt x="16274" y="16274"/>
                  </a:lnTo>
                  <a:lnTo>
                    <a:pt x="33935" y="4366"/>
                  </a:lnTo>
                  <a:lnTo>
                    <a:pt x="55563" y="0"/>
                  </a:lnTo>
                  <a:lnTo>
                    <a:pt x="1582737" y="0"/>
                  </a:lnTo>
                  <a:lnTo>
                    <a:pt x="1604364" y="4366"/>
                  </a:lnTo>
                  <a:lnTo>
                    <a:pt x="1622025" y="16274"/>
                  </a:lnTo>
                  <a:lnTo>
                    <a:pt x="1633933" y="33935"/>
                  </a:lnTo>
                  <a:lnTo>
                    <a:pt x="1638300" y="55563"/>
                  </a:lnTo>
                  <a:lnTo>
                    <a:pt x="1638300" y="277811"/>
                  </a:lnTo>
                  <a:lnTo>
                    <a:pt x="1633933" y="299439"/>
                  </a:lnTo>
                  <a:lnTo>
                    <a:pt x="1622025" y="317100"/>
                  </a:lnTo>
                  <a:lnTo>
                    <a:pt x="1604364" y="329008"/>
                  </a:lnTo>
                  <a:lnTo>
                    <a:pt x="1582737" y="333375"/>
                  </a:lnTo>
                  <a:lnTo>
                    <a:pt x="55563" y="333375"/>
                  </a:lnTo>
                  <a:lnTo>
                    <a:pt x="33935" y="329008"/>
                  </a:lnTo>
                  <a:lnTo>
                    <a:pt x="16274" y="317100"/>
                  </a:lnTo>
                  <a:lnTo>
                    <a:pt x="4366" y="299439"/>
                  </a:lnTo>
                  <a:lnTo>
                    <a:pt x="0" y="277811"/>
                  </a:lnTo>
                  <a:lnTo>
                    <a:pt x="0" y="55563"/>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46" name="Google Shape;246;p5"/>
          <p:cNvSpPr txBox="1"/>
          <p:nvPr/>
        </p:nvSpPr>
        <p:spPr>
          <a:xfrm>
            <a:off x="8515689" y="1669676"/>
            <a:ext cx="33464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2017</a:t>
            </a:r>
            <a:endParaRPr sz="1200">
              <a:solidFill>
                <a:schemeClr val="dk1"/>
              </a:solidFill>
              <a:latin typeface="Calibri"/>
              <a:ea typeface="Calibri"/>
              <a:cs typeface="Calibri"/>
              <a:sym typeface="Calibri"/>
            </a:endParaRPr>
          </a:p>
        </p:txBody>
      </p:sp>
      <p:grpSp>
        <p:nvGrpSpPr>
          <p:cNvPr id="247" name="Google Shape;247;p5"/>
          <p:cNvGrpSpPr/>
          <p:nvPr/>
        </p:nvGrpSpPr>
        <p:grpSpPr>
          <a:xfrm>
            <a:off x="5360549" y="1608468"/>
            <a:ext cx="752475" cy="352425"/>
            <a:chOff x="5360549" y="1608468"/>
            <a:chExt cx="752475" cy="352425"/>
          </a:xfrm>
        </p:grpSpPr>
        <p:sp>
          <p:nvSpPr>
            <p:cNvPr id="248" name="Google Shape;248;p5"/>
            <p:cNvSpPr/>
            <p:nvPr/>
          </p:nvSpPr>
          <p:spPr>
            <a:xfrm>
              <a:off x="5360549" y="1608468"/>
              <a:ext cx="752475" cy="352425"/>
            </a:xfrm>
            <a:custGeom>
              <a:avLst/>
              <a:gdLst/>
              <a:ahLst/>
              <a:cxnLst/>
              <a:rect l="l" t="t" r="r" b="b"/>
              <a:pathLst>
                <a:path w="752475" h="352425" extrusionOk="0">
                  <a:moveTo>
                    <a:pt x="693736" y="0"/>
                  </a:moveTo>
                  <a:lnTo>
                    <a:pt x="58738" y="0"/>
                  </a:lnTo>
                  <a:lnTo>
                    <a:pt x="35875" y="4616"/>
                  </a:lnTo>
                  <a:lnTo>
                    <a:pt x="17204" y="17204"/>
                  </a:lnTo>
                  <a:lnTo>
                    <a:pt x="4616" y="35875"/>
                  </a:lnTo>
                  <a:lnTo>
                    <a:pt x="0" y="58738"/>
                  </a:lnTo>
                  <a:lnTo>
                    <a:pt x="0" y="293686"/>
                  </a:lnTo>
                  <a:lnTo>
                    <a:pt x="4616" y="316550"/>
                  </a:lnTo>
                  <a:lnTo>
                    <a:pt x="17204" y="335220"/>
                  </a:lnTo>
                  <a:lnTo>
                    <a:pt x="35875" y="347809"/>
                  </a:lnTo>
                  <a:lnTo>
                    <a:pt x="58738" y="352425"/>
                  </a:lnTo>
                  <a:lnTo>
                    <a:pt x="693736" y="352425"/>
                  </a:lnTo>
                  <a:lnTo>
                    <a:pt x="716600" y="347809"/>
                  </a:lnTo>
                  <a:lnTo>
                    <a:pt x="735270" y="335220"/>
                  </a:lnTo>
                  <a:lnTo>
                    <a:pt x="747859" y="316550"/>
                  </a:lnTo>
                  <a:lnTo>
                    <a:pt x="752475" y="293686"/>
                  </a:lnTo>
                  <a:lnTo>
                    <a:pt x="752475" y="58738"/>
                  </a:lnTo>
                  <a:lnTo>
                    <a:pt x="747859" y="35875"/>
                  </a:lnTo>
                  <a:lnTo>
                    <a:pt x="735270" y="17204"/>
                  </a:lnTo>
                  <a:lnTo>
                    <a:pt x="716600" y="4616"/>
                  </a:lnTo>
                  <a:lnTo>
                    <a:pt x="693736"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49" name="Google Shape;249;p5"/>
            <p:cNvSpPr/>
            <p:nvPr/>
          </p:nvSpPr>
          <p:spPr>
            <a:xfrm>
              <a:off x="5360549" y="1608468"/>
              <a:ext cx="752475" cy="352425"/>
            </a:xfrm>
            <a:custGeom>
              <a:avLst/>
              <a:gdLst/>
              <a:ahLst/>
              <a:cxnLst/>
              <a:rect l="l" t="t" r="r" b="b"/>
              <a:pathLst>
                <a:path w="752475" h="352425" extrusionOk="0">
                  <a:moveTo>
                    <a:pt x="0" y="58739"/>
                  </a:moveTo>
                  <a:lnTo>
                    <a:pt x="4615" y="35875"/>
                  </a:lnTo>
                  <a:lnTo>
                    <a:pt x="17204" y="17204"/>
                  </a:lnTo>
                  <a:lnTo>
                    <a:pt x="35875" y="4616"/>
                  </a:lnTo>
                  <a:lnTo>
                    <a:pt x="58738" y="0"/>
                  </a:lnTo>
                  <a:lnTo>
                    <a:pt x="693736" y="0"/>
                  </a:lnTo>
                  <a:lnTo>
                    <a:pt x="716599" y="4616"/>
                  </a:lnTo>
                  <a:lnTo>
                    <a:pt x="735270" y="17204"/>
                  </a:lnTo>
                  <a:lnTo>
                    <a:pt x="747859" y="35875"/>
                  </a:lnTo>
                  <a:lnTo>
                    <a:pt x="752475" y="58739"/>
                  </a:lnTo>
                  <a:lnTo>
                    <a:pt x="752475" y="293686"/>
                  </a:lnTo>
                  <a:lnTo>
                    <a:pt x="747859" y="316549"/>
                  </a:lnTo>
                  <a:lnTo>
                    <a:pt x="735270" y="335220"/>
                  </a:lnTo>
                  <a:lnTo>
                    <a:pt x="716599" y="347808"/>
                  </a:lnTo>
                  <a:lnTo>
                    <a:pt x="693736" y="352425"/>
                  </a:lnTo>
                  <a:lnTo>
                    <a:pt x="58738" y="352425"/>
                  </a:lnTo>
                  <a:lnTo>
                    <a:pt x="35875" y="347808"/>
                  </a:lnTo>
                  <a:lnTo>
                    <a:pt x="17204" y="335220"/>
                  </a:lnTo>
                  <a:lnTo>
                    <a:pt x="4615" y="316549"/>
                  </a:lnTo>
                  <a:lnTo>
                    <a:pt x="0" y="293686"/>
                  </a:lnTo>
                  <a:lnTo>
                    <a:pt x="0" y="58739"/>
                  </a:lnTo>
                  <a:close/>
                </a:path>
              </a:pathLst>
            </a:custGeom>
            <a:noFill/>
            <a:ln w="12700"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50" name="Google Shape;250;p5"/>
          <p:cNvSpPr txBox="1"/>
          <p:nvPr/>
        </p:nvSpPr>
        <p:spPr>
          <a:xfrm>
            <a:off x="5680845" y="1648340"/>
            <a:ext cx="15494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1200" b="1">
                <a:solidFill>
                  <a:srgbClr val="002060"/>
                </a:solidFill>
                <a:latin typeface="Calibri"/>
                <a:ea typeface="Calibri"/>
                <a:cs typeface="Calibri"/>
                <a:sym typeface="Calibri"/>
              </a:rPr>
              <a:t>1°</a:t>
            </a:r>
            <a:endParaRPr sz="1200">
              <a:solidFill>
                <a:schemeClr val="dk1"/>
              </a:solidFill>
              <a:latin typeface="Calibri"/>
              <a:ea typeface="Calibri"/>
              <a:cs typeface="Calibri"/>
              <a:sym typeface="Calibri"/>
            </a:endParaRPr>
          </a:p>
        </p:txBody>
      </p:sp>
      <p:sp>
        <p:nvSpPr>
          <p:cNvPr id="251" name="Google Shape;251;p5"/>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Shape 663"/>
        <p:cNvGrpSpPr/>
        <p:nvPr/>
      </p:nvGrpSpPr>
      <p:grpSpPr>
        <a:xfrm>
          <a:off x="0" y="0"/>
          <a:ext cx="0" cy="0"/>
          <a:chOff x="0" y="0"/>
          <a:chExt cx="0" cy="0"/>
        </a:xfrm>
      </p:grpSpPr>
      <p:graphicFrame>
        <p:nvGraphicFramePr>
          <p:cNvPr id="664" name="Google Shape;664;p50"/>
          <p:cNvGraphicFramePr/>
          <p:nvPr/>
        </p:nvGraphicFramePr>
        <p:xfrm>
          <a:off x="785596" y="1828800"/>
          <a:ext cx="3000000" cy="3000000"/>
        </p:xfrm>
        <a:graphic>
          <a:graphicData uri="http://schemas.openxmlformats.org/drawingml/2006/table">
            <a:tbl>
              <a:tblPr firstRow="1" bandRow="1">
                <a:noFill/>
                <a:tableStyleId>{D2A4610B-CAE2-4983-92D0-EE84D17280EA}</a:tableStyleId>
              </a:tblPr>
              <a:tblGrid>
                <a:gridCol w="1225550">
                  <a:extLst>
                    <a:ext uri="{9D8B030D-6E8A-4147-A177-3AD203B41FA5}">
                      <a16:colId xmlns:a16="http://schemas.microsoft.com/office/drawing/2014/main" val="20000"/>
                    </a:ext>
                  </a:extLst>
                </a:gridCol>
                <a:gridCol w="1521450">
                  <a:extLst>
                    <a:ext uri="{9D8B030D-6E8A-4147-A177-3AD203B41FA5}">
                      <a16:colId xmlns:a16="http://schemas.microsoft.com/office/drawing/2014/main" val="20001"/>
                    </a:ext>
                  </a:extLst>
                </a:gridCol>
                <a:gridCol w="2612400">
                  <a:extLst>
                    <a:ext uri="{9D8B030D-6E8A-4147-A177-3AD203B41FA5}">
                      <a16:colId xmlns:a16="http://schemas.microsoft.com/office/drawing/2014/main" val="20002"/>
                    </a:ext>
                  </a:extLst>
                </a:gridCol>
                <a:gridCol w="3347075">
                  <a:extLst>
                    <a:ext uri="{9D8B030D-6E8A-4147-A177-3AD203B41FA5}">
                      <a16:colId xmlns:a16="http://schemas.microsoft.com/office/drawing/2014/main" val="20003"/>
                    </a:ext>
                  </a:extLst>
                </a:gridCol>
              </a:tblGrid>
              <a:tr h="195075">
                <a:tc gridSpan="4">
                  <a:txBody>
                    <a:bodyPr/>
                    <a:lstStyle/>
                    <a:p>
                      <a:pPr marL="5715" marR="0" lvl="0" indent="0" algn="ctr" rtl="0">
                        <a:lnSpc>
                          <a:spcPct val="115833"/>
                        </a:lnSpc>
                        <a:spcBef>
                          <a:spcPts val="0"/>
                        </a:spcBef>
                        <a:spcAft>
                          <a:spcPts val="0"/>
                        </a:spcAft>
                        <a:buNone/>
                      </a:pPr>
                      <a:r>
                        <a:rPr lang="en-US" sz="1200" b="1" u="none" strike="noStrike" cap="none">
                          <a:solidFill>
                            <a:srgbClr val="001F5F"/>
                          </a:solidFill>
                          <a:latin typeface="Calibri"/>
                          <a:ea typeface="Calibri"/>
                          <a:cs typeface="Calibri"/>
                          <a:sym typeface="Calibri"/>
                        </a:rPr>
                        <a:t>BLOQUE II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92025">
                <a:tc>
                  <a:txBody>
                    <a:bodyPr/>
                    <a:lstStyle/>
                    <a:p>
                      <a:pPr marL="377190" marR="0" lvl="0" indent="0" algn="l" rtl="0">
                        <a:lnSpc>
                          <a:spcPct val="112083"/>
                        </a:lnSpc>
                        <a:spcBef>
                          <a:spcPts val="0"/>
                        </a:spcBef>
                        <a:spcAft>
                          <a:spcPts val="0"/>
                        </a:spcAft>
                        <a:buNone/>
                      </a:pPr>
                      <a:r>
                        <a:rPr lang="en-US" sz="1200" b="1" u="none" strike="noStrike" cap="none">
                          <a:solidFill>
                            <a:srgbClr val="001F5F"/>
                          </a:solidFill>
                          <a:latin typeface="Calibri"/>
                          <a:ea typeface="Calibri"/>
                          <a:cs typeface="Calibri"/>
                          <a:sym typeface="Calibri"/>
                        </a:rPr>
                        <a:t>Ámbito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4445" marR="0" lvl="0" indent="0" algn="ctr" rtl="0">
                        <a:lnSpc>
                          <a:spcPct val="112083"/>
                        </a:lnSpc>
                        <a:spcBef>
                          <a:spcPts val="0"/>
                        </a:spcBef>
                        <a:spcAft>
                          <a:spcPts val="0"/>
                        </a:spcAft>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617220" marR="0" lvl="0" indent="0" algn="l" rtl="0">
                        <a:lnSpc>
                          <a:spcPct val="112083"/>
                        </a:lnSpc>
                        <a:spcBef>
                          <a:spcPts val="0"/>
                        </a:spcBef>
                        <a:spcAft>
                          <a:spcPts val="0"/>
                        </a:spcAft>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688340" marR="0" lvl="0" indent="0" algn="l" rtl="0">
                        <a:lnSpc>
                          <a:spcPct val="112083"/>
                        </a:lnSpc>
                        <a:spcBef>
                          <a:spcPts val="0"/>
                        </a:spcBef>
                        <a:spcAft>
                          <a:spcPts val="0"/>
                        </a:spcAft>
                        <a:buNone/>
                      </a:pPr>
                      <a:r>
                        <a:rPr lang="en-US" sz="1200" b="1" u="none" strike="noStrike" cap="none">
                          <a:solidFill>
                            <a:srgbClr val="001F5F"/>
                          </a:solidFill>
                          <a:latin typeface="Calibri"/>
                          <a:ea typeface="Calibri"/>
                          <a:cs typeface="Calibri"/>
                          <a:sym typeface="Calibri"/>
                        </a:rPr>
                        <a:t>Intención Didáctica /Contenido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1045475">
                <a:tc>
                  <a:txBody>
                    <a:bodyPr/>
                    <a:lstStyle/>
                    <a:p>
                      <a:pPr marL="70485" marR="102235" lvl="0" indent="0" algn="l" rtl="0">
                        <a:lnSpc>
                          <a:spcPct val="124545"/>
                        </a:lnSpc>
                        <a:spcBef>
                          <a:spcPts val="0"/>
                        </a:spcBef>
                        <a:spcAft>
                          <a:spcPts val="0"/>
                        </a:spcAft>
                        <a:buNone/>
                      </a:pPr>
                      <a:r>
                        <a:rPr lang="en-US" sz="1100" u="none" strike="noStrike" cap="none">
                          <a:latin typeface="Calibri"/>
                          <a:ea typeface="Calibri"/>
                          <a:cs typeface="Calibri"/>
                          <a:sym typeface="Calibri"/>
                        </a:rPr>
                        <a:t>Materia, energía e  interacciones</a:t>
                      </a:r>
                      <a:endParaRPr sz="1100" u="none" strike="noStrike" cap="none">
                        <a:latin typeface="Calibri"/>
                        <a:ea typeface="Calibri"/>
                        <a:cs typeface="Calibri"/>
                        <a:sym typeface="Calibri"/>
                      </a:endParaRPr>
                    </a:p>
                  </a:txBody>
                  <a:tcPr marL="0" marR="0" marT="380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70485" marR="459105" lvl="0" indent="0" algn="l" rtl="0">
                        <a:lnSpc>
                          <a:spcPct val="121818"/>
                        </a:lnSpc>
                        <a:spcBef>
                          <a:spcPts val="0"/>
                        </a:spcBef>
                        <a:spcAft>
                          <a:spcPts val="0"/>
                        </a:spcAft>
                        <a:buNone/>
                      </a:pPr>
                      <a:r>
                        <a:rPr lang="en-US" sz="1100" u="none" strike="noStrike" cap="none">
                          <a:latin typeface="Calibri"/>
                          <a:ea typeface="Calibri"/>
                          <a:cs typeface="Calibri"/>
                          <a:sym typeface="Calibri"/>
                        </a:rPr>
                        <a:t>Las  sustancias y sus  representaciones</a:t>
                      </a:r>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just" rtl="0">
                        <a:lnSpc>
                          <a:spcPct val="100000"/>
                        </a:lnSpc>
                        <a:spcBef>
                          <a:spcPts val="0"/>
                        </a:spcBef>
                        <a:spcAft>
                          <a:spcPts val="0"/>
                        </a:spcAft>
                        <a:buNone/>
                      </a:pPr>
                      <a:r>
                        <a:rPr lang="en-US" sz="1100" u="none" strike="noStrike" cap="none">
                          <a:latin typeface="Calibri"/>
                          <a:ea typeface="Calibri"/>
                          <a:cs typeface="Calibri"/>
                          <a:sym typeface="Calibri"/>
                        </a:rPr>
                        <a:t>Explica y predice propiedades físicas de los</a:t>
                      </a:r>
                      <a:endParaRPr sz="1100" u="none" strike="noStrike" cap="none">
                        <a:latin typeface="Calibri"/>
                        <a:ea typeface="Calibri"/>
                        <a:cs typeface="Calibri"/>
                        <a:sym typeface="Calibri"/>
                      </a:endParaRPr>
                    </a:p>
                    <a:p>
                      <a:pPr marL="68580" marR="0" lvl="0" indent="0" algn="just" rtl="0">
                        <a:lnSpc>
                          <a:spcPct val="103000"/>
                        </a:lnSpc>
                        <a:spcBef>
                          <a:spcPts val="10"/>
                        </a:spcBef>
                        <a:spcAft>
                          <a:spcPts val="0"/>
                        </a:spcAft>
                        <a:buNone/>
                      </a:pPr>
                      <a:r>
                        <a:rPr lang="en-US" sz="1100" u="none" strike="noStrike" cap="none">
                          <a:latin typeface="Calibri"/>
                          <a:ea typeface="Calibri"/>
                          <a:cs typeface="Calibri"/>
                          <a:sym typeface="Calibri"/>
                        </a:rPr>
                        <a:t>materiales con base en modelos su  microscópicos sobre la estructura de átomos,  moléculas o iones y sus interacciones  electrostáticas.</a:t>
                      </a:r>
                      <a:endParaRPr sz="1100" u="none" strike="noStrike" cap="none">
                        <a:latin typeface="Calibri"/>
                        <a:ea typeface="Calibri"/>
                        <a:cs typeface="Calibri"/>
                        <a:sym typeface="Calibri"/>
                      </a:endParaRPr>
                    </a:p>
                    <a:p>
                      <a:pPr marL="68580" marR="0" lvl="0" indent="0" algn="just" rtl="0">
                        <a:lnSpc>
                          <a:spcPct val="117272"/>
                        </a:lnSpc>
                        <a:spcBef>
                          <a:spcPts val="50"/>
                        </a:spcBef>
                        <a:spcAft>
                          <a:spcPts val="0"/>
                        </a:spcAft>
                        <a:buNone/>
                      </a:pPr>
                      <a:endParaRPr sz="1100" u="none" strike="noStrike" cap="none">
                        <a:latin typeface="Calibri"/>
                        <a:ea typeface="Calibri"/>
                        <a:cs typeface="Calibri"/>
                        <a:sym typeface="Calibri"/>
                      </a:endParaRPr>
                    </a:p>
                  </a:txBody>
                  <a:tcPr marL="0" marR="0" marT="31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71755" marR="191135" lvl="0" indent="0" algn="l" rtl="0">
                        <a:lnSpc>
                          <a:spcPct val="130476"/>
                        </a:lnSpc>
                        <a:spcBef>
                          <a:spcPts val="0"/>
                        </a:spcBef>
                        <a:spcAft>
                          <a:spcPts val="0"/>
                        </a:spcAft>
                        <a:buNone/>
                      </a:pPr>
                      <a:r>
                        <a:rPr lang="en-US" sz="1050" u="none" strike="noStrike" cap="none">
                          <a:latin typeface="Calibri"/>
                          <a:ea typeface="Calibri"/>
                          <a:cs typeface="Calibri"/>
                          <a:sym typeface="Calibri"/>
                        </a:rPr>
                        <a:t>Conocerás algunas de las propiedades físicas de estos  materiales a los que se les denomina </a:t>
                      </a:r>
                      <a:r>
                        <a:rPr lang="en-US" sz="1050" i="1" u="none" strike="noStrike" cap="none">
                          <a:latin typeface="Calibri"/>
                          <a:ea typeface="Calibri"/>
                          <a:cs typeface="Calibri"/>
                          <a:sym typeface="Calibri"/>
                        </a:rPr>
                        <a:t>mezclas</a:t>
                      </a:r>
                      <a:r>
                        <a:rPr lang="en-US" sz="1050" u="none" strike="noStrike" cap="none">
                          <a:latin typeface="Calibri"/>
                          <a:ea typeface="Calibri"/>
                          <a:cs typeface="Calibri"/>
                          <a:sym typeface="Calibri"/>
                        </a:rPr>
                        <a:t>, así podrás  aplicar tus conocimientos para deducir cómo separar sus</a:t>
                      </a:r>
                      <a:endParaRPr sz="1050" u="none" strike="noStrike" cap="none">
                        <a:latin typeface="Calibri"/>
                        <a:ea typeface="Calibri"/>
                        <a:cs typeface="Calibri"/>
                        <a:sym typeface="Calibri"/>
                      </a:endParaRPr>
                    </a:p>
                    <a:p>
                      <a:pPr marL="71755" marR="0" lvl="0" indent="0" algn="l" rtl="0">
                        <a:lnSpc>
                          <a:spcPct val="100000"/>
                        </a:lnSpc>
                        <a:spcBef>
                          <a:spcPts val="65"/>
                        </a:spcBef>
                        <a:spcAft>
                          <a:spcPts val="0"/>
                        </a:spcAft>
                        <a:buNone/>
                      </a:pPr>
                      <a:r>
                        <a:rPr lang="en-US" sz="1050" u="none" strike="noStrike" cap="none">
                          <a:latin typeface="Calibri"/>
                          <a:ea typeface="Calibri"/>
                          <a:cs typeface="Calibri"/>
                          <a:sym typeface="Calibri"/>
                        </a:rPr>
                        <a:t>componentes utilizando diferentes métodos.</a:t>
                      </a:r>
                      <a:endParaRPr sz="1050" u="none" strike="noStrike" cap="none">
                        <a:latin typeface="Calibri"/>
                        <a:ea typeface="Calibri"/>
                        <a:cs typeface="Calibri"/>
                        <a:sym typeface="Calibri"/>
                      </a:endParaRPr>
                    </a:p>
                  </a:txBody>
                  <a:tcPr marL="0" marR="0" marT="380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1042425">
                <a:tc>
                  <a:txBody>
                    <a:bodyPr/>
                    <a:lstStyle/>
                    <a:p>
                      <a:pPr marL="70485" marR="374015" lvl="0" indent="0" algn="l" rtl="0">
                        <a:lnSpc>
                          <a:spcPct val="101800"/>
                        </a:lnSpc>
                        <a:spcBef>
                          <a:spcPts val="0"/>
                        </a:spcBef>
                        <a:spcAft>
                          <a:spcPts val="0"/>
                        </a:spcAft>
                        <a:buNone/>
                      </a:pPr>
                      <a:r>
                        <a:rPr lang="en-US" sz="1100" u="none" strike="noStrike" cap="none">
                          <a:latin typeface="Calibri"/>
                          <a:ea typeface="Calibri"/>
                          <a:cs typeface="Calibri"/>
                          <a:sym typeface="Calibri"/>
                        </a:rPr>
                        <a:t>Diversidad,  continuidad y</a:t>
                      </a:r>
                      <a:endParaRPr sz="1100" u="none" strike="noStrike" cap="none">
                        <a:latin typeface="Calibri"/>
                        <a:ea typeface="Calibri"/>
                        <a:cs typeface="Calibri"/>
                        <a:sym typeface="Calibri"/>
                      </a:endParaRPr>
                    </a:p>
                    <a:p>
                      <a:pPr marL="70485" marR="0" lvl="0" indent="0" algn="l" rtl="0">
                        <a:lnSpc>
                          <a:spcPct val="100000"/>
                        </a:lnSpc>
                        <a:spcBef>
                          <a:spcPts val="45"/>
                        </a:spcBef>
                        <a:spcAft>
                          <a:spcPts val="0"/>
                        </a:spcAft>
                        <a:buNone/>
                      </a:pPr>
                      <a:r>
                        <a:rPr lang="en-US" sz="1100" u="none" strike="noStrike" cap="none">
                          <a:latin typeface="Calibri"/>
                          <a:ea typeface="Calibri"/>
                          <a:cs typeface="Calibri"/>
                          <a:sym typeface="Calibri"/>
                        </a:rPr>
                        <a:t>cambio</a:t>
                      </a: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70485" marR="164465" lvl="0" indent="0" algn="l" rtl="0">
                        <a:lnSpc>
                          <a:spcPct val="101800"/>
                        </a:lnSpc>
                        <a:spcBef>
                          <a:spcPts val="0"/>
                        </a:spcBef>
                        <a:spcAft>
                          <a:spcPts val="0"/>
                        </a:spcAft>
                        <a:buNone/>
                      </a:pPr>
                      <a:r>
                        <a:rPr lang="en-US" sz="1100" u="none" strike="noStrike" cap="none">
                          <a:latin typeface="Calibri"/>
                          <a:ea typeface="Calibri"/>
                          <a:cs typeface="Calibri"/>
                          <a:sym typeface="Calibri"/>
                        </a:rPr>
                        <a:t>La rapidez  de las reacciones</a:t>
                      </a:r>
                      <a:endParaRPr sz="1100" u="none" strike="noStrike" cap="none">
                        <a:latin typeface="Calibri"/>
                        <a:ea typeface="Calibri"/>
                        <a:cs typeface="Calibri"/>
                        <a:sym typeface="Calibri"/>
                      </a:endParaRPr>
                    </a:p>
                    <a:p>
                      <a:pPr marL="70485" marR="0" lvl="0" indent="0" algn="l" rtl="0">
                        <a:lnSpc>
                          <a:spcPct val="100000"/>
                        </a:lnSpc>
                        <a:spcBef>
                          <a:spcPts val="45"/>
                        </a:spcBef>
                        <a:spcAft>
                          <a:spcPts val="0"/>
                        </a:spcAft>
                        <a:buNone/>
                      </a:pPr>
                      <a:r>
                        <a:rPr lang="en-US" sz="1100" u="none" strike="noStrike" cap="none">
                          <a:latin typeface="Calibri"/>
                          <a:ea typeface="Calibri"/>
                          <a:cs typeface="Calibri"/>
                          <a:sym typeface="Calibri"/>
                        </a:rPr>
                        <a:t>químicas</a:t>
                      </a: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25400" lvl="0" indent="0" algn="l" rtl="0">
                        <a:lnSpc>
                          <a:spcPct val="101800"/>
                        </a:lnSpc>
                        <a:spcBef>
                          <a:spcPts val="0"/>
                        </a:spcBef>
                        <a:spcAft>
                          <a:spcPts val="0"/>
                        </a:spcAft>
                        <a:buNone/>
                      </a:pPr>
                      <a:r>
                        <a:rPr lang="en-US" sz="1100" u="none" strike="noStrike" cap="none">
                          <a:latin typeface="Calibri"/>
                          <a:ea typeface="Calibri"/>
                          <a:cs typeface="Calibri"/>
                          <a:sym typeface="Calibri"/>
                        </a:rPr>
                        <a:t>Argumenta sobre los factores que afectan la  rapidez de las reacciones químicas</a:t>
                      </a:r>
                      <a:endParaRPr sz="1100" u="none" strike="noStrike" cap="none">
                        <a:latin typeface="Calibri"/>
                        <a:ea typeface="Calibri"/>
                        <a:cs typeface="Calibri"/>
                        <a:sym typeface="Calibri"/>
                      </a:endParaRPr>
                    </a:p>
                    <a:p>
                      <a:pPr marL="68580" marR="528955" lvl="0" indent="0" algn="l" rtl="0">
                        <a:lnSpc>
                          <a:spcPct val="102699"/>
                        </a:lnSpc>
                        <a:spcBef>
                          <a:spcPts val="10"/>
                        </a:spcBef>
                        <a:spcAft>
                          <a:spcPts val="0"/>
                        </a:spcAft>
                        <a:buNone/>
                      </a:pPr>
                      <a:r>
                        <a:rPr lang="en-US" sz="1100" u="none" strike="noStrike" cap="none">
                          <a:latin typeface="Calibri"/>
                          <a:ea typeface="Calibri"/>
                          <a:cs typeface="Calibri"/>
                          <a:sym typeface="Calibri"/>
                        </a:rPr>
                        <a:t>(temperatura, concentración de los  reactivos) con base en datos  experimentales.</a:t>
                      </a:r>
                      <a:endParaRPr sz="1100" u="none" strike="noStrike" cap="none">
                        <a:latin typeface="Calibri"/>
                        <a:ea typeface="Calibri"/>
                        <a:cs typeface="Calibri"/>
                        <a:sym typeface="Calibri"/>
                      </a:endParaRPr>
                    </a:p>
                    <a:p>
                      <a:pPr marL="68580" marR="0" lvl="0" indent="0" algn="l" rtl="0">
                        <a:lnSpc>
                          <a:spcPct val="117272"/>
                        </a:lnSpc>
                        <a:spcBef>
                          <a:spcPts val="50"/>
                        </a:spcBef>
                        <a:spcAft>
                          <a:spcPts val="0"/>
                        </a:spcAft>
                        <a:buNone/>
                      </a:pP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2540" marR="0" lvl="0" indent="0" algn="l" rtl="0">
                        <a:lnSpc>
                          <a:spcPct val="116190"/>
                        </a:lnSpc>
                        <a:spcBef>
                          <a:spcPts val="0"/>
                        </a:spcBef>
                        <a:spcAft>
                          <a:spcPts val="0"/>
                        </a:spcAft>
                        <a:buNone/>
                      </a:pPr>
                      <a:r>
                        <a:rPr lang="en-US" sz="1050" u="none" strike="noStrike" cap="none">
                          <a:latin typeface="Calibri"/>
                          <a:ea typeface="Calibri"/>
                          <a:cs typeface="Calibri"/>
                          <a:sym typeface="Calibri"/>
                        </a:rPr>
                        <a:t>Conocerás mejor en qué consisten estos fenómenos y</a:t>
                      </a:r>
                      <a:endParaRPr sz="1050" u="none" strike="noStrike" cap="none">
                        <a:latin typeface="Calibri"/>
                        <a:ea typeface="Calibri"/>
                        <a:cs typeface="Calibri"/>
                        <a:sym typeface="Calibri"/>
                      </a:endParaRPr>
                    </a:p>
                    <a:p>
                      <a:pPr marL="2540" marR="0" lvl="0" indent="0" algn="l" rtl="0">
                        <a:lnSpc>
                          <a:spcPct val="100000"/>
                        </a:lnSpc>
                        <a:spcBef>
                          <a:spcPts val="35"/>
                        </a:spcBef>
                        <a:spcAft>
                          <a:spcPts val="0"/>
                        </a:spcAft>
                        <a:buNone/>
                      </a:pPr>
                      <a:r>
                        <a:rPr lang="en-US" sz="1050" u="none" strike="noStrike" cap="none">
                          <a:latin typeface="Calibri"/>
                          <a:ea typeface="Calibri"/>
                          <a:cs typeface="Calibri"/>
                          <a:sym typeface="Calibri"/>
                        </a:rPr>
                        <a:t>aprenderás a inferir cuándo ocurren.</a:t>
                      </a:r>
                      <a:endParaRPr sz="105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938775">
                <a:tc>
                  <a:txBody>
                    <a:bodyPr/>
                    <a:lstStyle/>
                    <a:p>
                      <a:pPr marL="70485" marR="374015" lvl="0" indent="0" algn="l" rtl="0">
                        <a:lnSpc>
                          <a:spcPct val="121818"/>
                        </a:lnSpc>
                        <a:spcBef>
                          <a:spcPts val="0"/>
                        </a:spcBef>
                        <a:spcAft>
                          <a:spcPts val="0"/>
                        </a:spcAft>
                        <a:buNone/>
                      </a:pPr>
                      <a:r>
                        <a:rPr lang="en-US" sz="1100" u="none" strike="noStrike" cap="none">
                          <a:latin typeface="Calibri"/>
                          <a:ea typeface="Calibri"/>
                          <a:cs typeface="Calibri"/>
                          <a:sym typeface="Calibri"/>
                        </a:rPr>
                        <a:t>Diversidad,  continuidad y  cambio</a:t>
                      </a: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70485" marR="0" lvl="0" indent="0" algn="l" rtl="0">
                        <a:lnSpc>
                          <a:spcPct val="100000"/>
                        </a:lnSpc>
                        <a:spcBef>
                          <a:spcPts val="0"/>
                        </a:spcBef>
                        <a:spcAft>
                          <a:spcPts val="0"/>
                        </a:spcAft>
                        <a:buNone/>
                      </a:pPr>
                      <a:r>
                        <a:rPr lang="en-US" sz="1100" u="none" strike="noStrike" cap="none">
                          <a:latin typeface="Calibri"/>
                          <a:ea typeface="Calibri"/>
                          <a:cs typeface="Calibri"/>
                          <a:sym typeface="Calibri"/>
                        </a:rPr>
                        <a:t>Utilidad de</a:t>
                      </a:r>
                      <a:endParaRPr sz="1100" u="none" strike="noStrike" cap="none">
                        <a:latin typeface="Calibri"/>
                        <a:ea typeface="Calibri"/>
                        <a:cs typeface="Calibri"/>
                        <a:sym typeface="Calibri"/>
                      </a:endParaRPr>
                    </a:p>
                    <a:p>
                      <a:pPr marL="70485" marR="320040" lvl="0" indent="0" algn="l" rtl="0">
                        <a:lnSpc>
                          <a:spcPct val="101800"/>
                        </a:lnSpc>
                        <a:spcBef>
                          <a:spcPts val="25"/>
                        </a:spcBef>
                        <a:spcAft>
                          <a:spcPts val="0"/>
                        </a:spcAft>
                        <a:buNone/>
                      </a:pPr>
                      <a:r>
                        <a:rPr lang="en-US" sz="1100" u="none" strike="noStrike" cap="none">
                          <a:latin typeface="Calibri"/>
                          <a:ea typeface="Calibri"/>
                          <a:cs typeface="Calibri"/>
                          <a:sym typeface="Calibri"/>
                        </a:rPr>
                        <a:t>modificar la rapidez  química</a:t>
                      </a:r>
                      <a:endParaRPr sz="1100" u="none" strike="noStrike" cap="none">
                        <a:latin typeface="Calibri"/>
                        <a:ea typeface="Calibri"/>
                        <a:cs typeface="Calibri"/>
                        <a:sym typeface="Calibri"/>
                      </a:endParaRPr>
                    </a:p>
                  </a:txBody>
                  <a:tcPr marL="0" marR="0" marT="31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l" rtl="0">
                        <a:lnSpc>
                          <a:spcPct val="124545"/>
                        </a:lnSpc>
                        <a:spcBef>
                          <a:spcPts val="0"/>
                        </a:spcBef>
                        <a:spcAft>
                          <a:spcPts val="0"/>
                        </a:spcAft>
                        <a:buNone/>
                      </a:pPr>
                      <a:r>
                        <a:rPr lang="en-US" sz="1100" u="none" strike="noStrike" cap="none">
                          <a:latin typeface="Calibri"/>
                          <a:ea typeface="Calibri"/>
                          <a:cs typeface="Calibri"/>
                          <a:sym typeface="Calibri"/>
                        </a:rPr>
                        <a:t>Identifica la utilidad de modificar la rapidez  de las reacciones químicas.</a:t>
                      </a:r>
                      <a:endParaRPr sz="1100" u="none" strike="noStrike" cap="none">
                        <a:latin typeface="Calibri"/>
                        <a:ea typeface="Calibri"/>
                        <a:cs typeface="Calibri"/>
                        <a:sym typeface="Calibri"/>
                      </a:endParaRPr>
                    </a:p>
                    <a:p>
                      <a:pPr marL="68580" marR="0" lvl="0" indent="0" algn="l" rtl="0">
                        <a:lnSpc>
                          <a:spcPct val="119090"/>
                        </a:lnSpc>
                        <a:spcBef>
                          <a:spcPts val="0"/>
                        </a:spcBef>
                        <a:spcAft>
                          <a:spcPts val="0"/>
                        </a:spcAft>
                        <a:buNone/>
                      </a:pPr>
                      <a:endParaRPr sz="1100" u="none" strike="noStrike" cap="none">
                        <a:latin typeface="Calibri"/>
                        <a:ea typeface="Calibri"/>
                        <a:cs typeface="Calibri"/>
                        <a:sym typeface="Calibri"/>
                      </a:endParaRPr>
                    </a:p>
                  </a:txBody>
                  <a:tcPr marL="0" marR="0" marT="380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2540" marR="0" lvl="0" indent="0" algn="l" rtl="0">
                        <a:lnSpc>
                          <a:spcPct val="116190"/>
                        </a:lnSpc>
                        <a:spcBef>
                          <a:spcPts val="0"/>
                        </a:spcBef>
                        <a:spcAft>
                          <a:spcPts val="0"/>
                        </a:spcAft>
                        <a:buNone/>
                      </a:pPr>
                      <a:r>
                        <a:rPr lang="en-US" sz="1050" u="none" strike="noStrike" cap="none">
                          <a:latin typeface="Calibri"/>
                          <a:ea typeface="Calibri"/>
                          <a:cs typeface="Calibri"/>
                          <a:sym typeface="Calibri"/>
                        </a:rPr>
                        <a:t>Conocerás mejor en qué consisten estos fenómenos y</a:t>
                      </a:r>
                      <a:endParaRPr sz="1050" u="none" strike="noStrike" cap="none">
                        <a:latin typeface="Calibri"/>
                        <a:ea typeface="Calibri"/>
                        <a:cs typeface="Calibri"/>
                        <a:sym typeface="Calibri"/>
                      </a:endParaRPr>
                    </a:p>
                    <a:p>
                      <a:pPr marL="2540" marR="0" lvl="0" indent="0" algn="l" rtl="0">
                        <a:lnSpc>
                          <a:spcPct val="100000"/>
                        </a:lnSpc>
                        <a:spcBef>
                          <a:spcPts val="35"/>
                        </a:spcBef>
                        <a:spcAft>
                          <a:spcPts val="0"/>
                        </a:spcAft>
                        <a:buNone/>
                      </a:pPr>
                      <a:r>
                        <a:rPr lang="en-US" sz="1050" u="none" strike="noStrike" cap="none">
                          <a:latin typeface="Calibri"/>
                          <a:ea typeface="Calibri"/>
                          <a:cs typeface="Calibri"/>
                          <a:sym typeface="Calibri"/>
                        </a:rPr>
                        <a:t>aprenderás a inferir cuándo ocurren.</a:t>
                      </a:r>
                      <a:endParaRPr sz="105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r h="749800">
                <a:tc>
                  <a:txBody>
                    <a:bodyPr/>
                    <a:lstStyle/>
                    <a:p>
                      <a:pPr marL="0" marR="0" lvl="0" indent="0" algn="l" rtl="0">
                        <a:lnSpc>
                          <a:spcPct val="100000"/>
                        </a:lnSpc>
                        <a:spcBef>
                          <a:spcPts val="0"/>
                        </a:spcBef>
                        <a:spcAft>
                          <a:spcPts val="0"/>
                        </a:spcAft>
                        <a:buNone/>
                      </a:pPr>
                      <a:endParaRPr sz="10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0" marR="0" lvl="0" indent="0" algn="l" rtl="0">
                        <a:lnSpc>
                          <a:spcPct val="100000"/>
                        </a:lnSpc>
                        <a:spcBef>
                          <a:spcPts val="0"/>
                        </a:spcBef>
                        <a:spcAft>
                          <a:spcPts val="0"/>
                        </a:spcAft>
                        <a:buNone/>
                      </a:pPr>
                      <a:endParaRPr sz="10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0" marR="0" lvl="0" indent="0" algn="l" rtl="0">
                        <a:lnSpc>
                          <a:spcPct val="100000"/>
                        </a:lnSpc>
                        <a:spcBef>
                          <a:spcPts val="0"/>
                        </a:spcBef>
                        <a:spcAft>
                          <a:spcPts val="0"/>
                        </a:spcAft>
                        <a:buNone/>
                      </a:pPr>
                      <a:endParaRPr sz="10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0" marR="0" lvl="0" indent="0" algn="l" rtl="0">
                        <a:lnSpc>
                          <a:spcPct val="100000"/>
                        </a:lnSpc>
                        <a:spcBef>
                          <a:spcPts val="0"/>
                        </a:spcBef>
                        <a:spcAft>
                          <a:spcPts val="0"/>
                        </a:spcAft>
                        <a:buNone/>
                      </a:pPr>
                      <a:endParaRPr sz="10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5"/>
                  </a:ext>
                </a:extLst>
              </a:tr>
            </a:tbl>
          </a:graphicData>
        </a:graphic>
      </p:graphicFrame>
      <p:sp>
        <p:nvSpPr>
          <p:cNvPr id="665" name="Google Shape;665;p50"/>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Shape 669"/>
        <p:cNvGrpSpPr/>
        <p:nvPr/>
      </p:nvGrpSpPr>
      <p:grpSpPr>
        <a:xfrm>
          <a:off x="0" y="0"/>
          <a:ext cx="0" cy="0"/>
          <a:chOff x="0" y="0"/>
          <a:chExt cx="0" cy="0"/>
        </a:xfrm>
      </p:grpSpPr>
      <p:graphicFrame>
        <p:nvGraphicFramePr>
          <p:cNvPr id="670" name="Google Shape;670;p51"/>
          <p:cNvGraphicFramePr/>
          <p:nvPr/>
        </p:nvGraphicFramePr>
        <p:xfrm>
          <a:off x="914400" y="1676400"/>
          <a:ext cx="3000000" cy="3000000"/>
        </p:xfrm>
        <a:graphic>
          <a:graphicData uri="http://schemas.openxmlformats.org/drawingml/2006/table">
            <a:tbl>
              <a:tblPr firstRow="1" bandRow="1">
                <a:noFill/>
                <a:tableStyleId>{D2A4610B-CAE2-4983-92D0-EE84D17280EA}</a:tableStyleId>
              </a:tblPr>
              <a:tblGrid>
                <a:gridCol w="1225550">
                  <a:extLst>
                    <a:ext uri="{9D8B030D-6E8A-4147-A177-3AD203B41FA5}">
                      <a16:colId xmlns:a16="http://schemas.microsoft.com/office/drawing/2014/main" val="20000"/>
                    </a:ext>
                  </a:extLst>
                </a:gridCol>
                <a:gridCol w="1521450">
                  <a:extLst>
                    <a:ext uri="{9D8B030D-6E8A-4147-A177-3AD203B41FA5}">
                      <a16:colId xmlns:a16="http://schemas.microsoft.com/office/drawing/2014/main" val="20001"/>
                    </a:ext>
                  </a:extLst>
                </a:gridCol>
                <a:gridCol w="2612400">
                  <a:extLst>
                    <a:ext uri="{9D8B030D-6E8A-4147-A177-3AD203B41FA5}">
                      <a16:colId xmlns:a16="http://schemas.microsoft.com/office/drawing/2014/main" val="20002"/>
                    </a:ext>
                  </a:extLst>
                </a:gridCol>
                <a:gridCol w="3347075">
                  <a:extLst>
                    <a:ext uri="{9D8B030D-6E8A-4147-A177-3AD203B41FA5}">
                      <a16:colId xmlns:a16="http://schemas.microsoft.com/office/drawing/2014/main" val="20003"/>
                    </a:ext>
                  </a:extLst>
                </a:gridCol>
              </a:tblGrid>
              <a:tr h="196600">
                <a:tc gridSpan="4">
                  <a:txBody>
                    <a:bodyPr/>
                    <a:lstStyle/>
                    <a:p>
                      <a:pPr marL="5715" marR="0" lvl="0" indent="0" algn="ctr" rtl="0">
                        <a:lnSpc>
                          <a:spcPct val="115833"/>
                        </a:lnSpc>
                        <a:spcBef>
                          <a:spcPts val="0"/>
                        </a:spcBef>
                        <a:spcAft>
                          <a:spcPts val="0"/>
                        </a:spcAft>
                        <a:buNone/>
                      </a:pPr>
                      <a:r>
                        <a:rPr lang="en-US" sz="1200" b="1" u="none" strike="noStrike" cap="none">
                          <a:solidFill>
                            <a:srgbClr val="001F5F"/>
                          </a:solidFill>
                          <a:latin typeface="Calibri"/>
                          <a:ea typeface="Calibri"/>
                          <a:cs typeface="Calibri"/>
                          <a:sym typeface="Calibri"/>
                        </a:rPr>
                        <a:t>BLOQUE III</a:t>
                      </a:r>
                      <a:endParaRPr sz="1200" u="none" strike="noStrike" cap="none">
                        <a:latin typeface="Calibri"/>
                        <a:ea typeface="Calibri"/>
                        <a:cs typeface="Calibri"/>
                        <a:sym typeface="Calibri"/>
                      </a:endParaRPr>
                    </a:p>
                  </a:txBody>
                  <a:tcPr marL="0" marR="0" marT="0" marB="0">
                    <a:lnB w="9525" cap="flat" cmpd="sng">
                      <a:solidFill>
                        <a:srgbClr val="FAE3D4"/>
                      </a:solidFill>
                      <a:prstDash val="solid"/>
                      <a:round/>
                      <a:headEnd type="none" w="sm" len="sm"/>
                      <a:tailEnd type="none" w="sm" len="sm"/>
                    </a:lnB>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7450">
                <a:tc>
                  <a:txBody>
                    <a:bodyPr/>
                    <a:lstStyle/>
                    <a:p>
                      <a:pPr marL="377190" marR="0" lvl="0" indent="0" algn="l" rtl="0">
                        <a:lnSpc>
                          <a:spcPct val="110833"/>
                        </a:lnSpc>
                        <a:spcBef>
                          <a:spcPts val="0"/>
                        </a:spcBef>
                        <a:spcAft>
                          <a:spcPts val="0"/>
                        </a:spcAft>
                        <a:buNone/>
                      </a:pPr>
                      <a:r>
                        <a:rPr lang="en-US" sz="1200" b="1" u="none" strike="noStrike" cap="none">
                          <a:solidFill>
                            <a:srgbClr val="001F5F"/>
                          </a:solidFill>
                          <a:latin typeface="Calibri"/>
                          <a:ea typeface="Calibri"/>
                          <a:cs typeface="Calibri"/>
                          <a:sym typeface="Calibri"/>
                        </a:rPr>
                        <a:t>Ámbito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AE3D4"/>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4445" marR="0" lvl="0" indent="0" algn="ctr" rtl="0">
                        <a:lnSpc>
                          <a:spcPct val="110833"/>
                        </a:lnSpc>
                        <a:spcBef>
                          <a:spcPts val="0"/>
                        </a:spcBef>
                        <a:spcAft>
                          <a:spcPts val="0"/>
                        </a:spcAft>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617220" marR="0" lvl="0" indent="0" algn="l" rtl="0">
                        <a:lnSpc>
                          <a:spcPct val="110833"/>
                        </a:lnSpc>
                        <a:spcBef>
                          <a:spcPts val="0"/>
                        </a:spcBef>
                        <a:spcAft>
                          <a:spcPts val="0"/>
                        </a:spcAft>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688340" marR="0" lvl="0" indent="0" algn="l" rtl="0">
                        <a:lnSpc>
                          <a:spcPct val="110833"/>
                        </a:lnSpc>
                        <a:spcBef>
                          <a:spcPts val="0"/>
                        </a:spcBef>
                        <a:spcAft>
                          <a:spcPts val="0"/>
                        </a:spcAft>
                        <a:buNone/>
                      </a:pPr>
                      <a:r>
                        <a:rPr lang="en-US" sz="1200" b="1" u="none" strike="noStrike" cap="none">
                          <a:solidFill>
                            <a:srgbClr val="001F5F"/>
                          </a:solidFill>
                          <a:latin typeface="Calibri"/>
                          <a:ea typeface="Calibri"/>
                          <a:cs typeface="Calibri"/>
                          <a:sym typeface="Calibri"/>
                        </a:rPr>
                        <a:t>Intención Didáctica /Contenido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874775">
                <a:tc>
                  <a:txBody>
                    <a:bodyPr/>
                    <a:lstStyle/>
                    <a:p>
                      <a:pPr marL="70485" marR="0" lvl="0" indent="0" algn="l" rtl="0">
                        <a:lnSpc>
                          <a:spcPct val="100000"/>
                        </a:lnSpc>
                        <a:spcBef>
                          <a:spcPts val="0"/>
                        </a:spcBef>
                        <a:spcAft>
                          <a:spcPts val="0"/>
                        </a:spcAft>
                        <a:buNone/>
                      </a:pPr>
                      <a:r>
                        <a:rPr lang="en-US" sz="1100" u="none" strike="noStrike" cap="none">
                          <a:latin typeface="Calibri"/>
                          <a:ea typeface="Calibri"/>
                          <a:cs typeface="Calibri"/>
                          <a:sym typeface="Calibri"/>
                        </a:rPr>
                        <a:t>Sistemas</a:t>
                      </a:r>
                      <a:endParaRPr sz="1100" u="none" strike="noStrike" cap="none">
                        <a:latin typeface="Calibri"/>
                        <a:ea typeface="Calibri"/>
                        <a:cs typeface="Calibri"/>
                        <a:sym typeface="Calibri"/>
                      </a:endParaRPr>
                    </a:p>
                  </a:txBody>
                  <a:tcPr marL="0" marR="0" marT="31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70485" marR="381635" lvl="0" indent="31114" algn="l" rtl="0">
                        <a:lnSpc>
                          <a:spcPct val="121818"/>
                        </a:lnSpc>
                        <a:spcBef>
                          <a:spcPts val="0"/>
                        </a:spcBef>
                        <a:spcAft>
                          <a:spcPts val="0"/>
                        </a:spcAft>
                        <a:buNone/>
                      </a:pPr>
                      <a:r>
                        <a:rPr lang="en-US" sz="1100" u="none" strike="noStrike" cap="none">
                          <a:latin typeface="Calibri"/>
                          <a:ea typeface="Calibri"/>
                          <a:cs typeface="Calibri"/>
                          <a:sym typeface="Calibri"/>
                        </a:rPr>
                        <a:t>Las  moléculas que  estructuran la vida</a:t>
                      </a:r>
                      <a:endParaRPr sz="1100" u="none" strike="noStrike" cap="none">
                        <a:latin typeface="Calibri"/>
                        <a:ea typeface="Calibri"/>
                        <a:cs typeface="Calibri"/>
                        <a:sym typeface="Calibri"/>
                      </a:endParaRPr>
                    </a:p>
                  </a:txBody>
                  <a:tcPr marL="0" marR="0" marT="380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l" rtl="0">
                        <a:lnSpc>
                          <a:spcPct val="124545"/>
                        </a:lnSpc>
                        <a:spcBef>
                          <a:spcPts val="0"/>
                        </a:spcBef>
                        <a:spcAft>
                          <a:spcPts val="0"/>
                        </a:spcAft>
                        <a:buNone/>
                      </a:pPr>
                      <a:r>
                        <a:rPr lang="en-US" sz="1100" u="none" strike="noStrike" cap="none">
                          <a:latin typeface="Calibri"/>
                          <a:ea typeface="Calibri"/>
                          <a:cs typeface="Calibri"/>
                          <a:sym typeface="Calibri"/>
                        </a:rPr>
                        <a:t>Identifica		componentes	químicos  importantes			(carbohidratos,		lípidos,  proteínas,	ADN)	que    participan		en	la  estructura y funciones del cuerpo humano.  </a:t>
                      </a:r>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71755" marR="242570" lvl="0" indent="0" algn="l" rtl="0">
                        <a:lnSpc>
                          <a:spcPct val="130476"/>
                        </a:lnSpc>
                        <a:spcBef>
                          <a:spcPts val="0"/>
                        </a:spcBef>
                        <a:spcAft>
                          <a:spcPts val="0"/>
                        </a:spcAft>
                        <a:buNone/>
                      </a:pPr>
                      <a:r>
                        <a:rPr lang="en-US" sz="1050" u="none" strike="noStrike" cap="none">
                          <a:latin typeface="Calibri"/>
                          <a:ea typeface="Calibri"/>
                          <a:cs typeface="Calibri"/>
                          <a:sym typeface="Calibri"/>
                        </a:rPr>
                        <a:t>Conocerás algunas de los componentes químicos en las  moléculas</a:t>
                      </a:r>
                      <a:endParaRPr sz="1050" u="none" strike="noStrike" cap="none">
                        <a:latin typeface="Calibri"/>
                        <a:ea typeface="Calibri"/>
                        <a:cs typeface="Calibri"/>
                        <a:sym typeface="Calibri"/>
                      </a:endParaRPr>
                    </a:p>
                  </a:txBody>
                  <a:tcPr marL="0" marR="0" marT="69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868675">
                <a:tc>
                  <a:txBody>
                    <a:bodyPr/>
                    <a:lstStyle/>
                    <a:p>
                      <a:pPr marL="70485" marR="0" lvl="0" indent="0" algn="l" rtl="0">
                        <a:lnSpc>
                          <a:spcPct val="100000"/>
                        </a:lnSpc>
                        <a:spcBef>
                          <a:spcPts val="0"/>
                        </a:spcBef>
                        <a:spcAft>
                          <a:spcPts val="0"/>
                        </a:spcAft>
                        <a:buNone/>
                      </a:pPr>
                      <a:r>
                        <a:rPr lang="en-US" sz="1100" u="none" strike="noStrike" cap="none">
                          <a:latin typeface="Calibri"/>
                          <a:ea typeface="Calibri"/>
                          <a:cs typeface="Calibri"/>
                          <a:sym typeface="Calibri"/>
                        </a:rPr>
                        <a:t>Sistemas</a:t>
                      </a:r>
                      <a:endParaRPr sz="1100" u="none" strike="noStrike" cap="none">
                        <a:latin typeface="Calibri"/>
                        <a:ea typeface="Calibri"/>
                        <a:cs typeface="Calibri"/>
                        <a:sym typeface="Calibri"/>
                      </a:endParaRPr>
                    </a:p>
                  </a:txBody>
                  <a:tcPr marL="0" marR="0" marT="31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70485" marR="86995" lvl="0" indent="0" algn="l" rtl="0">
                        <a:lnSpc>
                          <a:spcPct val="101800"/>
                        </a:lnSpc>
                        <a:spcBef>
                          <a:spcPts val="0"/>
                        </a:spcBef>
                        <a:spcAft>
                          <a:spcPts val="0"/>
                        </a:spcAft>
                        <a:buNone/>
                      </a:pPr>
                      <a:r>
                        <a:rPr lang="en-US" sz="1100" u="none" strike="noStrike" cap="none">
                          <a:latin typeface="Calibri"/>
                          <a:ea typeface="Calibri"/>
                          <a:cs typeface="Calibri"/>
                          <a:sym typeface="Calibri"/>
                        </a:rPr>
                        <a:t>La energía  de los alimentos</a:t>
                      </a: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8255" lvl="0" indent="0" algn="l" rtl="0">
                        <a:lnSpc>
                          <a:spcPct val="101800"/>
                        </a:lnSpc>
                        <a:spcBef>
                          <a:spcPts val="0"/>
                        </a:spcBef>
                        <a:spcAft>
                          <a:spcPts val="0"/>
                        </a:spcAft>
                        <a:buNone/>
                      </a:pPr>
                      <a:r>
                        <a:rPr lang="en-US" sz="1100" u="none" strike="noStrike" cap="none">
                          <a:latin typeface="Calibri"/>
                          <a:ea typeface="Calibri"/>
                          <a:cs typeface="Calibri"/>
                          <a:sym typeface="Calibri"/>
                        </a:rPr>
                        <a:t>Analiza el aporte calórico de diferentes tipos  de alimentos y utiliza los resultados de su</a:t>
                      </a:r>
                      <a:endParaRPr sz="1100" u="none" strike="noStrike" cap="none">
                        <a:latin typeface="Calibri"/>
                        <a:ea typeface="Calibri"/>
                        <a:cs typeface="Calibri"/>
                        <a:sym typeface="Calibri"/>
                      </a:endParaRPr>
                    </a:p>
                    <a:p>
                      <a:pPr marL="68580" marR="154305" lvl="0" indent="0" algn="l" rtl="0">
                        <a:lnSpc>
                          <a:spcPct val="103600"/>
                        </a:lnSpc>
                        <a:spcBef>
                          <a:spcPts val="0"/>
                        </a:spcBef>
                        <a:spcAft>
                          <a:spcPts val="0"/>
                        </a:spcAft>
                        <a:buNone/>
                      </a:pPr>
                      <a:r>
                        <a:rPr lang="en-US" sz="1100" u="none" strike="noStrike" cap="none">
                          <a:latin typeface="Calibri"/>
                          <a:ea typeface="Calibri"/>
                          <a:cs typeface="Calibri"/>
                          <a:sym typeface="Calibri"/>
                        </a:rPr>
                        <a:t>análisis para evaluar su dieta personal y la  de su familia.</a:t>
                      </a:r>
                      <a:endParaRPr sz="1100" u="none" strike="noStrike" cap="none">
                        <a:latin typeface="Calibri"/>
                        <a:ea typeface="Calibri"/>
                        <a:cs typeface="Calibri"/>
                        <a:sym typeface="Calibri"/>
                      </a:endParaRPr>
                    </a:p>
                    <a:p>
                      <a:pPr marL="68580" marR="0" lvl="0" indent="0" algn="l" rtl="0">
                        <a:lnSpc>
                          <a:spcPct val="117272"/>
                        </a:lnSpc>
                        <a:spcBef>
                          <a:spcPts val="20"/>
                        </a:spcBef>
                        <a:spcAft>
                          <a:spcPts val="0"/>
                        </a:spcAft>
                        <a:buNone/>
                      </a:pP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2540" marR="0" lvl="0" indent="0" algn="l" rtl="0">
                        <a:lnSpc>
                          <a:spcPct val="116086"/>
                        </a:lnSpc>
                        <a:spcBef>
                          <a:spcPts val="0"/>
                        </a:spcBef>
                        <a:spcAft>
                          <a:spcPts val="0"/>
                        </a:spcAft>
                        <a:buNone/>
                      </a:pPr>
                      <a:r>
                        <a:rPr lang="en-US" sz="1150" u="none" strike="noStrike" cap="none">
                          <a:latin typeface="Calibri"/>
                          <a:ea typeface="Calibri"/>
                          <a:cs typeface="Calibri"/>
                          <a:sym typeface="Calibri"/>
                        </a:rPr>
                        <a:t>Analizar modelos tridimensionales de las sustancias que</a:t>
                      </a:r>
                      <a:endParaRPr sz="1150" u="none" strike="noStrike" cap="none">
                        <a:latin typeface="Calibri"/>
                        <a:ea typeface="Calibri"/>
                        <a:cs typeface="Calibri"/>
                        <a:sym typeface="Calibri"/>
                      </a:endParaRPr>
                    </a:p>
                    <a:p>
                      <a:pPr marL="2540" marR="0" lvl="0" indent="0" algn="l" rtl="0">
                        <a:lnSpc>
                          <a:spcPct val="100000"/>
                        </a:lnSpc>
                        <a:spcBef>
                          <a:spcPts val="35"/>
                        </a:spcBef>
                        <a:spcAft>
                          <a:spcPts val="0"/>
                        </a:spcAft>
                        <a:buNone/>
                      </a:pPr>
                      <a:r>
                        <a:rPr lang="en-US" sz="1150" u="none" strike="noStrike" cap="none">
                          <a:latin typeface="Calibri"/>
                          <a:ea typeface="Calibri"/>
                          <a:cs typeface="Calibri"/>
                          <a:sym typeface="Calibri"/>
                        </a:rPr>
                        <a:t>participan en una reacción química.</a:t>
                      </a:r>
                      <a:endParaRPr sz="1150" u="none" strike="noStrike" cap="none">
                        <a:latin typeface="Calibri"/>
                        <a:ea typeface="Calibri"/>
                        <a:cs typeface="Calibri"/>
                        <a:sym typeface="Calibri"/>
                      </a:endParaRPr>
                    </a:p>
                    <a:p>
                      <a:pPr marL="2540" marR="247650" lvl="0" indent="33020" algn="l" rtl="0">
                        <a:lnSpc>
                          <a:spcPct val="116521"/>
                        </a:lnSpc>
                        <a:spcBef>
                          <a:spcPts val="90"/>
                        </a:spcBef>
                        <a:spcAft>
                          <a:spcPts val="0"/>
                        </a:spcAft>
                        <a:buNone/>
                      </a:pPr>
                      <a:r>
                        <a:rPr lang="en-US" sz="1150" u="none" strike="noStrike" cap="none">
                          <a:latin typeface="Calibri"/>
                          <a:ea typeface="Calibri"/>
                          <a:cs typeface="Calibri"/>
                          <a:sym typeface="Calibri"/>
                        </a:rPr>
                        <a:t>Representar los cambios químicos ocurridos en una  combustión.</a:t>
                      </a:r>
                      <a:endParaRPr sz="115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r h="938775">
                <a:tc>
                  <a:txBody>
                    <a:bodyPr/>
                    <a:lstStyle/>
                    <a:p>
                      <a:pPr marL="70485" marR="0" lvl="0" indent="0" algn="l" rtl="0">
                        <a:lnSpc>
                          <a:spcPct val="118181"/>
                        </a:lnSpc>
                        <a:spcBef>
                          <a:spcPts val="0"/>
                        </a:spcBef>
                        <a:spcAft>
                          <a:spcPts val="0"/>
                        </a:spcAft>
                        <a:buNone/>
                      </a:pPr>
                      <a:r>
                        <a:rPr lang="en-US" sz="1100" u="none" strike="noStrike" cap="none">
                          <a:latin typeface="Calibri"/>
                          <a:ea typeface="Calibri"/>
                          <a:cs typeface="Calibri"/>
                          <a:sym typeface="Calibri"/>
                        </a:rPr>
                        <a:t>Sistemas</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70485" marR="64769" lvl="0" indent="0" algn="l" rtl="0">
                        <a:lnSpc>
                          <a:spcPct val="124545"/>
                        </a:lnSpc>
                        <a:spcBef>
                          <a:spcPts val="0"/>
                        </a:spcBef>
                        <a:spcAft>
                          <a:spcPts val="0"/>
                        </a:spcAft>
                        <a:buNone/>
                      </a:pPr>
                      <a:r>
                        <a:rPr lang="en-US" sz="1100" u="none" strike="noStrike" cap="none">
                          <a:latin typeface="Calibri"/>
                          <a:ea typeface="Calibri"/>
                          <a:cs typeface="Calibri"/>
                          <a:sym typeface="Calibri"/>
                        </a:rPr>
                        <a:t>La química  y el medio ambiente</a:t>
                      </a:r>
                      <a:endParaRPr sz="1100" u="none" strike="noStrike" cap="none">
                        <a:latin typeface="Calibri"/>
                        <a:ea typeface="Calibri"/>
                        <a:cs typeface="Calibri"/>
                        <a:sym typeface="Calibri"/>
                      </a:endParaRPr>
                    </a:p>
                  </a:txBody>
                  <a:tcPr marL="0" marR="0" marT="380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just" rtl="0">
                        <a:lnSpc>
                          <a:spcPct val="124545"/>
                        </a:lnSpc>
                        <a:spcBef>
                          <a:spcPts val="0"/>
                        </a:spcBef>
                        <a:spcAft>
                          <a:spcPts val="0"/>
                        </a:spcAft>
                        <a:buNone/>
                      </a:pPr>
                      <a:r>
                        <a:rPr lang="en-US" sz="1100" u="none" strike="noStrike" cap="none">
                          <a:latin typeface="Calibri"/>
                          <a:ea typeface="Calibri"/>
                          <a:cs typeface="Calibri"/>
                          <a:sym typeface="Calibri"/>
                        </a:rPr>
                        <a:t>Argumenta acerca de las implicaciones del  uso de productos y procesos químicos en la  calidad de vida y el medioambiente.</a:t>
                      </a:r>
                      <a:endParaRPr sz="1100" u="none" strike="noStrike" cap="none">
                        <a:latin typeface="Calibri"/>
                        <a:ea typeface="Calibri"/>
                        <a:cs typeface="Calibri"/>
                        <a:sym typeface="Calibri"/>
                      </a:endParaRPr>
                    </a:p>
                    <a:p>
                      <a:pPr marL="68580" marR="0" lvl="0" indent="0" algn="just" rtl="0">
                        <a:lnSpc>
                          <a:spcPct val="119090"/>
                        </a:lnSpc>
                        <a:spcBef>
                          <a:spcPts val="0"/>
                        </a:spcBef>
                        <a:spcAft>
                          <a:spcPts val="0"/>
                        </a:spcAft>
                        <a:buNone/>
                      </a:pPr>
                      <a:endParaRPr sz="1100" u="none" strike="noStrike" cap="none">
                        <a:latin typeface="Calibri"/>
                        <a:ea typeface="Calibri"/>
                        <a:cs typeface="Calibri"/>
                        <a:sym typeface="Calibri"/>
                      </a:endParaRPr>
                    </a:p>
                  </a:txBody>
                  <a:tcPr marL="0" marR="0" marT="380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2540" marR="0" lvl="0" indent="0" algn="l" rtl="0">
                        <a:lnSpc>
                          <a:spcPct val="116086"/>
                        </a:lnSpc>
                        <a:spcBef>
                          <a:spcPts val="0"/>
                        </a:spcBef>
                        <a:spcAft>
                          <a:spcPts val="0"/>
                        </a:spcAft>
                        <a:buNone/>
                      </a:pPr>
                      <a:r>
                        <a:rPr lang="en-US" sz="1150" u="none" strike="noStrike" cap="none">
                          <a:latin typeface="Calibri"/>
                          <a:ea typeface="Calibri"/>
                          <a:cs typeface="Calibri"/>
                          <a:sym typeface="Calibri"/>
                        </a:rPr>
                        <a:t>Inferir la estructura de algunos compuestos.</a:t>
                      </a:r>
                      <a:endParaRPr sz="1150" u="none" strike="noStrike" cap="none">
                        <a:latin typeface="Calibri"/>
                        <a:ea typeface="Calibri"/>
                        <a:cs typeface="Calibri"/>
                        <a:sym typeface="Calibri"/>
                      </a:endParaRPr>
                    </a:p>
                    <a:p>
                      <a:pPr marL="70485" marR="224790" lvl="0" indent="0" algn="l" rtl="0">
                        <a:lnSpc>
                          <a:spcPct val="100899"/>
                        </a:lnSpc>
                        <a:spcBef>
                          <a:spcPts val="45"/>
                        </a:spcBef>
                        <a:spcAft>
                          <a:spcPts val="0"/>
                        </a:spcAft>
                        <a:buNone/>
                      </a:pPr>
                      <a:r>
                        <a:rPr lang="en-US" sz="1150" u="none" strike="noStrike" cap="none">
                          <a:latin typeface="Calibri"/>
                          <a:ea typeface="Calibri"/>
                          <a:cs typeface="Calibri"/>
                          <a:sym typeface="Calibri"/>
                        </a:rPr>
                        <a:t>Inferir el tipo de enlace covalente que forman los  átomos de las moléculas de oxigeno gaseoso (O2) y  nitrógeno gaseoso (N2).</a:t>
                      </a:r>
                      <a:endParaRPr sz="115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4"/>
                  </a:ext>
                </a:extLst>
              </a:tr>
              <a:tr h="752850">
                <a:tc>
                  <a:txBody>
                    <a:bodyPr/>
                    <a:lstStyle/>
                    <a:p>
                      <a:pPr marL="70485" marR="0" lvl="0" indent="0" algn="l" rtl="0">
                        <a:lnSpc>
                          <a:spcPct val="100000"/>
                        </a:lnSpc>
                        <a:spcBef>
                          <a:spcPts val="0"/>
                        </a:spcBef>
                        <a:spcAft>
                          <a:spcPts val="0"/>
                        </a:spcAft>
                        <a:buNone/>
                      </a:pPr>
                      <a:r>
                        <a:rPr lang="en-US" sz="1100" u="none" strike="noStrike" cap="none">
                          <a:latin typeface="Calibri"/>
                          <a:ea typeface="Calibri"/>
                          <a:cs typeface="Calibri"/>
                          <a:sym typeface="Calibri"/>
                        </a:rPr>
                        <a:t>Diversidad,</a:t>
                      </a:r>
                      <a:endParaRPr sz="1100" u="none" strike="noStrike" cap="none">
                        <a:latin typeface="Calibri"/>
                        <a:ea typeface="Calibri"/>
                        <a:cs typeface="Calibri"/>
                        <a:sym typeface="Calibri"/>
                      </a:endParaRPr>
                    </a:p>
                    <a:p>
                      <a:pPr marL="70485" marR="374015" lvl="0" indent="0" algn="l" rtl="0">
                        <a:lnSpc>
                          <a:spcPct val="103600"/>
                        </a:lnSpc>
                        <a:spcBef>
                          <a:spcPts val="25"/>
                        </a:spcBef>
                        <a:spcAft>
                          <a:spcPts val="0"/>
                        </a:spcAft>
                        <a:buNone/>
                      </a:pPr>
                      <a:r>
                        <a:rPr lang="en-US" sz="1100" u="none" strike="noStrike" cap="none">
                          <a:latin typeface="Calibri"/>
                          <a:ea typeface="Calibri"/>
                          <a:cs typeface="Calibri"/>
                          <a:sym typeface="Calibri"/>
                        </a:rPr>
                        <a:t>continuidad y  cambio</a:t>
                      </a:r>
                      <a:endParaRPr sz="11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70485" marR="553720" lvl="0" indent="0" algn="l" rtl="0">
                        <a:lnSpc>
                          <a:spcPct val="121818"/>
                        </a:lnSpc>
                        <a:spcBef>
                          <a:spcPts val="0"/>
                        </a:spcBef>
                        <a:spcAft>
                          <a:spcPts val="0"/>
                        </a:spcAft>
                        <a:buNone/>
                      </a:pPr>
                      <a:r>
                        <a:rPr lang="en-US" sz="1100" u="none" strike="noStrike" cap="none">
                          <a:latin typeface="Calibri"/>
                          <a:ea typeface="Calibri"/>
                          <a:cs typeface="Calibri"/>
                          <a:sym typeface="Calibri"/>
                        </a:rPr>
                        <a:t>Beneficios de la</a:t>
                      </a:r>
                      <a:endParaRPr sz="1100" u="none" strike="noStrike" cap="none">
                        <a:latin typeface="Calibri"/>
                        <a:ea typeface="Calibri"/>
                        <a:cs typeface="Calibri"/>
                        <a:sym typeface="Calibri"/>
                      </a:endParaRPr>
                    </a:p>
                    <a:p>
                      <a:pPr marL="70485" marR="0" lvl="0" indent="0" algn="l" rtl="0">
                        <a:lnSpc>
                          <a:spcPct val="100000"/>
                        </a:lnSpc>
                        <a:spcBef>
                          <a:spcPts val="5"/>
                        </a:spcBef>
                        <a:spcAft>
                          <a:spcPts val="0"/>
                        </a:spcAft>
                        <a:buNone/>
                      </a:pPr>
                      <a:r>
                        <a:rPr lang="en-US" sz="1100" u="none" strike="noStrike" cap="none">
                          <a:latin typeface="Calibri"/>
                          <a:ea typeface="Calibri"/>
                          <a:cs typeface="Calibri"/>
                          <a:sym typeface="Calibri"/>
                        </a:rPr>
                        <a:t>química responsable</a:t>
                      </a: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55244" lvl="0" indent="31114" algn="just" rtl="0">
                        <a:lnSpc>
                          <a:spcPct val="121818"/>
                        </a:lnSpc>
                        <a:spcBef>
                          <a:spcPts val="0"/>
                        </a:spcBef>
                        <a:spcAft>
                          <a:spcPts val="0"/>
                        </a:spcAft>
                        <a:buNone/>
                      </a:pPr>
                      <a:r>
                        <a:rPr lang="en-US" sz="1100" u="none" strike="noStrike" cap="none">
                          <a:latin typeface="Calibri"/>
                          <a:ea typeface="Calibri"/>
                          <a:cs typeface="Calibri"/>
                          <a:sym typeface="Calibri"/>
                        </a:rPr>
                        <a:t>Reconoce y valora el uso de reacciones  químicas para sintetizar nuevas sustancias  útiles o eliminar sustancias indeseadas.</a:t>
                      </a:r>
                      <a:endParaRPr sz="1100" u="none" strike="noStrike" cap="none">
                        <a:latin typeface="Calibri"/>
                        <a:ea typeface="Calibri"/>
                        <a:cs typeface="Calibri"/>
                        <a:sym typeface="Calibri"/>
                      </a:endParaRPr>
                    </a:p>
                    <a:p>
                      <a:pPr marL="68580" marR="0" lvl="0" indent="0" algn="just" rtl="0">
                        <a:lnSpc>
                          <a:spcPct val="118636"/>
                        </a:lnSpc>
                        <a:spcBef>
                          <a:spcPts val="0"/>
                        </a:spcBef>
                        <a:spcAft>
                          <a:spcPts val="0"/>
                        </a:spcAft>
                        <a:buNone/>
                      </a:pPr>
                      <a:endParaRPr sz="1100" u="none" strike="noStrike" cap="none">
                        <a:latin typeface="Calibri"/>
                        <a:ea typeface="Calibri"/>
                        <a:cs typeface="Calibri"/>
                        <a:sym typeface="Calibri"/>
                      </a:endParaRPr>
                    </a:p>
                  </a:txBody>
                  <a:tcPr marL="0" marR="0" marT="62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2540" marR="0" lvl="0" indent="0" algn="l" rtl="0">
                        <a:lnSpc>
                          <a:spcPct val="117916"/>
                        </a:lnSpc>
                        <a:spcBef>
                          <a:spcPts val="0"/>
                        </a:spcBef>
                        <a:spcAft>
                          <a:spcPts val="0"/>
                        </a:spcAft>
                        <a:buNone/>
                      </a:pPr>
                      <a:r>
                        <a:rPr lang="en-US" sz="1200" u="none" strike="noStrike" cap="none">
                          <a:latin typeface="Calibri"/>
                          <a:ea typeface="Calibri"/>
                          <a:cs typeface="Calibri"/>
                          <a:sym typeface="Calibri"/>
                        </a:rPr>
                        <a:t>Calcular la “masa molecular” de algunos</a:t>
                      </a:r>
                      <a:endParaRPr sz="1200" u="none" strike="noStrike" cap="none">
                        <a:latin typeface="Calibri"/>
                        <a:ea typeface="Calibri"/>
                        <a:cs typeface="Calibri"/>
                        <a:sym typeface="Calibri"/>
                      </a:endParaRPr>
                    </a:p>
                    <a:p>
                      <a:pPr marL="71755" marR="0" lvl="0" indent="0" algn="l" rtl="0">
                        <a:lnSpc>
                          <a:spcPct val="100000"/>
                        </a:lnSpc>
                        <a:spcBef>
                          <a:spcPts val="25"/>
                        </a:spcBef>
                        <a:spcAft>
                          <a:spcPts val="0"/>
                        </a:spcAft>
                        <a:buNone/>
                      </a:pPr>
                      <a:r>
                        <a:rPr lang="en-US" sz="1150" u="none" strike="noStrike" cap="none">
                          <a:latin typeface="Calibri"/>
                          <a:ea typeface="Calibri"/>
                          <a:cs typeface="Calibri"/>
                          <a:sym typeface="Calibri"/>
                        </a:rPr>
                        <a:t>“compuestos” empleando una unidad arbitraria.</a:t>
                      </a:r>
                      <a:endParaRPr sz="115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5"/>
                  </a:ext>
                </a:extLst>
              </a:tr>
            </a:tbl>
          </a:graphicData>
        </a:graphic>
      </p:graphicFrame>
      <p:sp>
        <p:nvSpPr>
          <p:cNvPr id="671" name="Google Shape;671;p51"/>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676" name="Google Shape;676;p52"/>
          <p:cNvSpPr txBox="1"/>
          <p:nvPr/>
        </p:nvSpPr>
        <p:spPr>
          <a:xfrm>
            <a:off x="2830195" y="937641"/>
            <a:ext cx="4394200" cy="609600"/>
          </a:xfrm>
          <a:prstGeom prst="rect">
            <a:avLst/>
          </a:prstGeom>
          <a:noFill/>
          <a:ln>
            <a:noFill/>
          </a:ln>
        </p:spPr>
        <p:txBody>
          <a:bodyPr spcFirstLastPara="1" wrap="square" lIns="0" tIns="12700" rIns="0" bIns="0" anchor="t" anchorCtr="0">
            <a:spAutoFit/>
          </a:bodyPr>
          <a:lstStyle/>
          <a:p>
            <a:pPr marL="0" marR="0" lvl="0" indent="0" algn="ctr" rtl="0">
              <a:lnSpc>
                <a:spcPct val="100000"/>
              </a:lnSpc>
              <a:spcBef>
                <a:spcPts val="0"/>
              </a:spcBef>
              <a:spcAft>
                <a:spcPts val="0"/>
              </a:spcAft>
              <a:buClr>
                <a:srgbClr val="990099"/>
              </a:buClr>
              <a:buSzPts val="1600"/>
              <a:buFont typeface="Calibri"/>
              <a:buNone/>
            </a:pPr>
            <a:r>
              <a:rPr lang="en-US" sz="1600" b="1" i="1">
                <a:solidFill>
                  <a:srgbClr val="990099"/>
                </a:solidFill>
                <a:latin typeface="Calibri"/>
                <a:ea typeface="Calibri"/>
                <a:cs typeface="Calibri"/>
                <a:sym typeface="Calibri"/>
              </a:rPr>
              <a:t>Plan de Recuperación y Evaluación Aprende en Casa</a:t>
            </a:r>
            <a:endParaRPr sz="1600">
              <a:solidFill>
                <a:schemeClr val="dk1"/>
              </a:solidFill>
              <a:latin typeface="Calibri"/>
              <a:ea typeface="Calibri"/>
              <a:cs typeface="Calibri"/>
              <a:sym typeface="Calibri"/>
            </a:endParaRPr>
          </a:p>
          <a:p>
            <a:pPr marL="5080" marR="0" lvl="0" indent="0" algn="ctr" rtl="0">
              <a:lnSpc>
                <a:spcPct val="100000"/>
              </a:lnSpc>
              <a:spcBef>
                <a:spcPts val="994"/>
              </a:spcBef>
              <a:spcAft>
                <a:spcPts val="0"/>
              </a:spcAft>
              <a:buClr>
                <a:srgbClr val="990099"/>
              </a:buClr>
              <a:buSzPts val="1400"/>
              <a:buFont typeface="Calibri"/>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677" name="Google Shape;677;p52"/>
          <p:cNvSpPr txBox="1"/>
          <p:nvPr/>
        </p:nvSpPr>
        <p:spPr>
          <a:xfrm>
            <a:off x="808037" y="1644015"/>
            <a:ext cx="873760" cy="238760"/>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rgbClr val="990099"/>
              </a:buClr>
              <a:buSzPts val="1400"/>
              <a:buFont typeface="Calibri"/>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sp>
        <p:nvSpPr>
          <p:cNvPr id="678" name="Google Shape;678;p52"/>
          <p:cNvSpPr txBox="1"/>
          <p:nvPr/>
        </p:nvSpPr>
        <p:spPr>
          <a:xfrm>
            <a:off x="4715509" y="1644015"/>
            <a:ext cx="2954655" cy="238760"/>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rgbClr val="990099"/>
              </a:buClr>
              <a:buSzPts val="1400"/>
              <a:buFont typeface="Calibri"/>
              <a:buNone/>
            </a:pPr>
            <a:r>
              <a:rPr lang="en-US" sz="1400" b="1">
                <a:solidFill>
                  <a:srgbClr val="990099"/>
                </a:solidFill>
                <a:latin typeface="Calibri"/>
                <a:ea typeface="Calibri"/>
                <a:cs typeface="Calibri"/>
                <a:sym typeface="Calibri"/>
              </a:rPr>
              <a:t>Grado:	Plan de Estudios:</a:t>
            </a:r>
            <a:endParaRPr sz="1400">
              <a:solidFill>
                <a:schemeClr val="dk1"/>
              </a:solidFill>
              <a:latin typeface="Calibri"/>
              <a:ea typeface="Calibri"/>
              <a:cs typeface="Calibri"/>
              <a:sym typeface="Calibri"/>
            </a:endParaRPr>
          </a:p>
        </p:txBody>
      </p:sp>
      <p:graphicFrame>
        <p:nvGraphicFramePr>
          <p:cNvPr id="679" name="Google Shape;679;p52"/>
          <p:cNvGraphicFramePr/>
          <p:nvPr/>
        </p:nvGraphicFramePr>
        <p:xfrm>
          <a:off x="891857" y="2289174"/>
          <a:ext cx="3000000" cy="3000000"/>
        </p:xfrm>
        <a:graphic>
          <a:graphicData uri="http://schemas.openxmlformats.org/drawingml/2006/table">
            <a:tbl>
              <a:tblPr>
                <a:noFill/>
                <a:tableStyleId>{D24F70D1-5836-41D9-9953-D54A523C527F}</a:tableStyleId>
              </a:tblPr>
              <a:tblGrid>
                <a:gridCol w="985525">
                  <a:extLst>
                    <a:ext uri="{9D8B030D-6E8A-4147-A177-3AD203B41FA5}">
                      <a16:colId xmlns:a16="http://schemas.microsoft.com/office/drawing/2014/main" val="20000"/>
                    </a:ext>
                  </a:extLst>
                </a:gridCol>
                <a:gridCol w="2268850">
                  <a:extLst>
                    <a:ext uri="{9D8B030D-6E8A-4147-A177-3AD203B41FA5}">
                      <a16:colId xmlns:a16="http://schemas.microsoft.com/office/drawing/2014/main" val="20001"/>
                    </a:ext>
                  </a:extLst>
                </a:gridCol>
                <a:gridCol w="2431425">
                  <a:extLst>
                    <a:ext uri="{9D8B030D-6E8A-4147-A177-3AD203B41FA5}">
                      <a16:colId xmlns:a16="http://schemas.microsoft.com/office/drawing/2014/main" val="20002"/>
                    </a:ext>
                  </a:extLst>
                </a:gridCol>
                <a:gridCol w="3020700">
                  <a:extLst>
                    <a:ext uri="{9D8B030D-6E8A-4147-A177-3AD203B41FA5}">
                      <a16:colId xmlns:a16="http://schemas.microsoft.com/office/drawing/2014/main" val="20003"/>
                    </a:ext>
                  </a:extLst>
                </a:gridCol>
              </a:tblGrid>
              <a:tr h="195575">
                <a:tc gridSpan="4">
                  <a:txBody>
                    <a:bodyPr/>
                    <a:lstStyle/>
                    <a:p>
                      <a:pPr marL="0" marR="0" lvl="0" indent="0" algn="ctr" rtl="0">
                        <a:lnSpc>
                          <a:spcPct val="1183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BLOQUE 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90750">
                <a:tc>
                  <a:txBody>
                    <a:bodyPr/>
                    <a:lstStyle/>
                    <a:p>
                      <a:pPr marL="0" marR="0" lvl="0" indent="0" algn="ctr" rtl="0">
                        <a:lnSpc>
                          <a:spcPct val="116666"/>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6666"/>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525780" marR="0" lvl="0" indent="0" algn="l" rtl="0">
                        <a:lnSpc>
                          <a:spcPct val="116666"/>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901700" marR="0" lvl="0" indent="0" algn="l" rtl="0">
                        <a:lnSpc>
                          <a:spcPct val="116666"/>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1681850">
                <a:tc>
                  <a:txBody>
                    <a:bodyPr/>
                    <a:lstStyle/>
                    <a:p>
                      <a:pPr marL="68580" marR="21717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Persona,  Ética y  Ciudadanía</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403225"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Repercusiones del desarrollo  social en la vida personal.</a:t>
                      </a:r>
                      <a:endParaRPr sz="1200" u="none" strike="noStrike" cap="none">
                        <a:latin typeface="Calibri"/>
                        <a:ea typeface="Calibri"/>
                        <a:cs typeface="Calibri"/>
                        <a:sym typeface="Calibri"/>
                      </a:endParaRPr>
                    </a:p>
                    <a:p>
                      <a:pPr marL="67945" marR="224154" lvl="0" indent="-67945" algn="l" rtl="0">
                        <a:lnSpc>
                          <a:spcPct val="121666"/>
                        </a:lnSpc>
                        <a:spcBef>
                          <a:spcPts val="0"/>
                        </a:spcBef>
                        <a:spcAft>
                          <a:spcPts val="0"/>
                        </a:spcAft>
                        <a:buSzPts val="1200"/>
                        <a:buFont typeface="Calibri"/>
                        <a:buChar char="*"/>
                      </a:pPr>
                      <a:r>
                        <a:rPr lang="en-US" sz="1200" u="none" strike="noStrike" cap="none">
                          <a:latin typeface="Calibri"/>
                          <a:ea typeface="Calibri"/>
                          <a:cs typeface="Calibri"/>
                          <a:sym typeface="Calibri"/>
                        </a:rPr>
                        <a:t>Recursos y condiciones para  crecer, aprender y desarrollarte</a:t>
                      </a:r>
                      <a:endParaRPr sz="1200" u="none" strike="noStrike" cap="none">
                        <a:latin typeface="Calibri"/>
                        <a:ea typeface="Calibri"/>
                        <a:cs typeface="Calibri"/>
                        <a:sym typeface="Calibri"/>
                      </a:endParaRPr>
                    </a:p>
                    <a:p>
                      <a:pPr marL="67945" marR="0" lvl="0" indent="0" algn="l" rtl="0">
                        <a:lnSpc>
                          <a:spcPct val="119166"/>
                        </a:lnSpc>
                        <a:spcBef>
                          <a:spcPts val="0"/>
                        </a:spcBef>
                        <a:spcAft>
                          <a:spcPts val="0"/>
                        </a:spcAft>
                        <a:buSzPts val="1200"/>
                        <a:buFont typeface="Calibri"/>
                        <a:buNone/>
                      </a:pPr>
                      <a:r>
                        <a:rPr lang="en-US" sz="1200" u="none" strike="noStrike" cap="none">
                          <a:latin typeface="Calibri"/>
                          <a:ea typeface="Calibri"/>
                          <a:cs typeface="Calibri"/>
                          <a:sym typeface="Calibri"/>
                        </a:rPr>
                        <a:t>en el entorno.</a:t>
                      </a:r>
                      <a:endParaRPr sz="1200" u="none" strike="noStrike" cap="none">
                        <a:latin typeface="Calibri"/>
                        <a:ea typeface="Calibri"/>
                        <a:cs typeface="Calibri"/>
                        <a:sym typeface="Calibri"/>
                      </a:endParaRPr>
                    </a:p>
                    <a:p>
                      <a:pPr marL="67945" marR="194310" lvl="0" indent="-67945" algn="l" rtl="0">
                        <a:lnSpc>
                          <a:spcPct val="101400"/>
                        </a:lnSpc>
                        <a:spcBef>
                          <a:spcPts val="0"/>
                        </a:spcBef>
                        <a:spcAft>
                          <a:spcPts val="0"/>
                        </a:spcAft>
                        <a:buSzPts val="1200"/>
                        <a:buFont typeface="Calibri"/>
                        <a:buChar char="*"/>
                      </a:pPr>
                      <a:r>
                        <a:rPr lang="en-US" sz="1200" u="none" strike="noStrike" cap="none">
                          <a:latin typeface="Calibri"/>
                          <a:ea typeface="Calibri"/>
                          <a:cs typeface="Calibri"/>
                          <a:sym typeface="Calibri"/>
                        </a:rPr>
                        <a:t>Identificación de desafíos para  el desarrollo y el bienestar  colectivo: justicia, igualdad,</a:t>
                      </a:r>
                      <a:endParaRPr sz="1200" u="none" strike="noStrike" cap="none">
                        <a:latin typeface="Calibri"/>
                        <a:ea typeface="Calibri"/>
                        <a:cs typeface="Calibri"/>
                        <a:sym typeface="Calibri"/>
                      </a:endParaRPr>
                    </a:p>
                    <a:p>
                      <a:pPr marL="67945" marR="0" lvl="0" indent="0" algn="l" rtl="0">
                        <a:lnSpc>
                          <a:spcPct val="100000"/>
                        </a:lnSpc>
                        <a:spcBef>
                          <a:spcPts val="40"/>
                        </a:spcBef>
                        <a:spcAft>
                          <a:spcPts val="0"/>
                        </a:spcAft>
                        <a:buSzPts val="1200"/>
                        <a:buFont typeface="Calibri"/>
                        <a:buNone/>
                      </a:pPr>
                      <a:r>
                        <a:rPr lang="en-US" sz="1200" u="none" strike="noStrike" cap="none">
                          <a:latin typeface="Calibri"/>
                          <a:ea typeface="Calibri"/>
                          <a:cs typeface="Calibri"/>
                          <a:sym typeface="Calibri"/>
                        </a:rPr>
                        <a:t>solidaridad y sustentabilidad.</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6159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Tomar decisiones que favorezcan su  calidad de vida y autorrealización,  expresando su capacidad para  responder asertivamente.</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6159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Repercusiones del desarrollo social en la vida  personal. Recursos y condiciones para crecer,  aprender y desarrollarse en el entorno.  Identificación de desafíos para el desarrollo y</a:t>
                      </a:r>
                      <a:endParaRPr sz="1200" u="none" strike="noStrike" cap="none">
                        <a:latin typeface="Calibri"/>
                        <a:ea typeface="Calibri"/>
                        <a:cs typeface="Calibri"/>
                        <a:sym typeface="Calibri"/>
                      </a:endParaRPr>
                    </a:p>
                    <a:p>
                      <a:pPr marL="68580" marR="62230" lvl="0" indent="0" algn="just" rtl="0">
                        <a:lnSpc>
                          <a:spcPct val="121666"/>
                        </a:lnSpc>
                        <a:spcBef>
                          <a:spcPts val="25"/>
                        </a:spcBef>
                        <a:spcAft>
                          <a:spcPts val="0"/>
                        </a:spcAft>
                        <a:buSzPts val="1200"/>
                        <a:buFont typeface="Calibri"/>
                        <a:buNone/>
                      </a:pPr>
                      <a:r>
                        <a:rPr lang="en-US" sz="1200" u="none" strike="noStrike" cap="none">
                          <a:latin typeface="Calibri"/>
                          <a:ea typeface="Calibri"/>
                          <a:cs typeface="Calibri"/>
                          <a:sym typeface="Calibri"/>
                        </a:rPr>
                        <a:t>el bienestar colectivo: justicia, libertad,  igualdad, equidad, solidaridad, cooperación,  inclusión y sustentabilidad. </a:t>
                      </a:r>
                      <a:endParaRPr sz="10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2581600">
                <a:tc>
                  <a:txBody>
                    <a:bodyPr/>
                    <a:lstStyle/>
                    <a:p>
                      <a:pPr marL="68580"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Persona,</a:t>
                      </a:r>
                      <a:endParaRPr sz="1200" u="none" strike="noStrike" cap="none">
                        <a:latin typeface="Calibri"/>
                        <a:ea typeface="Calibri"/>
                        <a:cs typeface="Calibri"/>
                        <a:sym typeface="Calibri"/>
                      </a:endParaRPr>
                    </a:p>
                    <a:p>
                      <a:pPr marL="68580" marR="217170" lvl="0" indent="0" algn="l" rtl="0">
                        <a:lnSpc>
                          <a:spcPct val="101299"/>
                        </a:lnSpc>
                        <a:spcBef>
                          <a:spcPts val="25"/>
                        </a:spcBef>
                        <a:spcAft>
                          <a:spcPts val="0"/>
                        </a:spcAft>
                        <a:buSzPts val="1200"/>
                        <a:buFont typeface="Calibri"/>
                        <a:buNone/>
                      </a:pPr>
                      <a:r>
                        <a:rPr lang="en-US" sz="1200" u="none" strike="noStrike" cap="none">
                          <a:latin typeface="Calibri"/>
                          <a:ea typeface="Calibri"/>
                          <a:cs typeface="Calibri"/>
                          <a:sym typeface="Calibri"/>
                        </a:rPr>
                        <a:t>Ética y  Ciudadanía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Toma de decisiones colectivas</a:t>
                      </a:r>
                      <a:endParaRPr sz="1200" u="none" strike="noStrike" cap="none">
                        <a:latin typeface="Calibri"/>
                        <a:ea typeface="Calibri"/>
                        <a:cs typeface="Calibri"/>
                        <a:sym typeface="Calibri"/>
                      </a:endParaRPr>
                    </a:p>
                    <a:p>
                      <a:pPr marL="67945" marR="92710" lvl="0" indent="0" algn="l" rtl="0">
                        <a:lnSpc>
                          <a:spcPct val="101400"/>
                        </a:lnSpc>
                        <a:spcBef>
                          <a:spcPts val="20"/>
                        </a:spcBef>
                        <a:spcAft>
                          <a:spcPts val="0"/>
                        </a:spcAft>
                        <a:buSzPts val="1200"/>
                        <a:buFont typeface="Calibri"/>
                        <a:buNone/>
                      </a:pPr>
                      <a:r>
                        <a:rPr lang="en-US" sz="1200" u="none" strike="noStrike" cap="none">
                          <a:latin typeface="Calibri"/>
                          <a:ea typeface="Calibri"/>
                          <a:cs typeface="Calibri"/>
                          <a:sym typeface="Calibri"/>
                        </a:rPr>
                        <a:t>frente a problemas que afectan el  orden social: desempleo,  inseguridad, violencia y  corrupción.</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just"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Argumentar los criterios que aplican</a:t>
                      </a:r>
                      <a:endParaRPr sz="1200" u="none" strike="noStrike" cap="none">
                        <a:latin typeface="Calibri"/>
                        <a:ea typeface="Calibri"/>
                        <a:cs typeface="Calibri"/>
                        <a:sym typeface="Calibri"/>
                      </a:endParaRPr>
                    </a:p>
                    <a:p>
                      <a:pPr marL="67945" marR="62230" lvl="0" indent="0" algn="just" rtl="0">
                        <a:lnSpc>
                          <a:spcPct val="101400"/>
                        </a:lnSpc>
                        <a:spcBef>
                          <a:spcPts val="20"/>
                        </a:spcBef>
                        <a:spcAft>
                          <a:spcPts val="0"/>
                        </a:spcAft>
                        <a:buSzPts val="1200"/>
                        <a:buFont typeface="Calibri"/>
                        <a:buNone/>
                      </a:pPr>
                      <a:r>
                        <a:rPr lang="en-US" sz="1200" u="none" strike="noStrike" cap="none">
                          <a:latin typeface="Calibri"/>
                          <a:ea typeface="Calibri"/>
                          <a:cs typeface="Calibri"/>
                          <a:sym typeface="Calibri"/>
                        </a:rPr>
                        <a:t>para tomar decisiones, así como las  repercusiones de las mismas, en el  bienestar personal y social.</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0" lvl="0" indent="0" algn="just"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Toma  de      decisiones  colectivas   ante</a:t>
                      </a:r>
                      <a:endParaRPr sz="1200" u="none" strike="noStrike" cap="none">
                        <a:latin typeface="Calibri"/>
                        <a:ea typeface="Calibri"/>
                        <a:cs typeface="Calibri"/>
                        <a:sym typeface="Calibri"/>
                      </a:endParaRPr>
                    </a:p>
                    <a:p>
                      <a:pPr marL="68580" marR="60325" lvl="0" indent="0" algn="just" rtl="0">
                        <a:lnSpc>
                          <a:spcPct val="101699"/>
                        </a:lnSpc>
                        <a:spcBef>
                          <a:spcPts val="15"/>
                        </a:spcBef>
                        <a:spcAft>
                          <a:spcPts val="0"/>
                        </a:spcAft>
                        <a:buSzPts val="1200"/>
                        <a:buFont typeface="Calibri"/>
                        <a:buNone/>
                      </a:pPr>
                      <a:r>
                        <a:rPr lang="en-US" sz="1200" u="none" strike="noStrike" cap="none">
                          <a:latin typeface="Calibri"/>
                          <a:ea typeface="Calibri"/>
                          <a:cs typeface="Calibri"/>
                          <a:sym typeface="Calibri"/>
                        </a:rPr>
                        <a:t>problemáticas de orden social y ambiental que  afectan a un grupo, una comunidad, una  organización social o una nación: salud,  pobreza, desempleo, inseguridad, violencia,  corrupción, falta de equidad de género y  deterioro ambiental, entre otros.</a:t>
                      </a:r>
                      <a:endParaRPr sz="1200" u="none" strike="noStrike" cap="none">
                        <a:latin typeface="Calibri"/>
                        <a:ea typeface="Calibri"/>
                        <a:cs typeface="Calibri"/>
                        <a:sym typeface="Calibri"/>
                      </a:endParaRPr>
                    </a:p>
                    <a:p>
                      <a:pPr marL="68580" marR="59055" lvl="0" indent="0" algn="just" rtl="0">
                        <a:lnSpc>
                          <a:spcPct val="101400"/>
                        </a:lnSpc>
                        <a:spcBef>
                          <a:spcPts val="0"/>
                        </a:spcBef>
                        <a:spcAft>
                          <a:spcPts val="0"/>
                        </a:spcAft>
                        <a:buSzPts val="1200"/>
                        <a:buFont typeface="Calibri"/>
                        <a:buNone/>
                      </a:pPr>
                      <a:r>
                        <a:rPr lang="en-US" sz="1200" u="none" strike="noStrike" cap="none">
                          <a:latin typeface="Calibri"/>
                          <a:ea typeface="Calibri"/>
                          <a:cs typeface="Calibri"/>
                          <a:sym typeface="Calibri"/>
                        </a:rPr>
                        <a:t>Situaciones que afectan la convivencia y ponen  en riesgo la integridad personal: el tráfico y el</a:t>
                      </a:r>
                      <a:endParaRPr sz="1200" u="none" strike="noStrike" cap="none">
                        <a:latin typeface="Calibri"/>
                        <a:ea typeface="Calibri"/>
                        <a:cs typeface="Calibri"/>
                        <a:sym typeface="Calibri"/>
                      </a:endParaRPr>
                    </a:p>
                    <a:p>
                      <a:pPr marL="68580" marR="59055" lvl="0" indent="0" algn="just" rtl="0">
                        <a:lnSpc>
                          <a:spcPct val="101800"/>
                        </a:lnSpc>
                        <a:spcBef>
                          <a:spcPts val="15"/>
                        </a:spcBef>
                        <a:spcAft>
                          <a:spcPts val="0"/>
                        </a:spcAft>
                        <a:buSzPts val="1200"/>
                        <a:buFont typeface="Calibri"/>
                        <a:buNone/>
                      </a:pPr>
                      <a:r>
                        <a:rPr lang="en-US" sz="1200" u="none" strike="noStrike" cap="none">
                          <a:latin typeface="Calibri"/>
                          <a:ea typeface="Calibri"/>
                          <a:cs typeface="Calibri"/>
                          <a:sym typeface="Calibri"/>
                        </a:rPr>
                        <a:t>consumo de drogas, problema que lesiona a las  personas en sus derechos humanos, genera  inseguridad, violencia y deteriora la calidad de  vida de los integrantes de la sociedad</a:t>
                      </a:r>
                      <a:r>
                        <a:rPr lang="en-US" sz="800" u="none" strike="noStrike" cap="none">
                          <a:latin typeface="Arial"/>
                          <a:ea typeface="Arial"/>
                          <a:cs typeface="Arial"/>
                          <a:sym typeface="Arial"/>
                        </a:rPr>
                        <a:t>.</a:t>
                      </a:r>
                      <a:endParaRPr sz="10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bl>
          </a:graphicData>
        </a:graphic>
      </p:graphicFrame>
      <p:grpSp>
        <p:nvGrpSpPr>
          <p:cNvPr id="680" name="Google Shape;680;p52"/>
          <p:cNvGrpSpPr/>
          <p:nvPr/>
        </p:nvGrpSpPr>
        <p:grpSpPr>
          <a:xfrm>
            <a:off x="1736089" y="1591310"/>
            <a:ext cx="2857500" cy="353060"/>
            <a:chOff x="1736089" y="1591310"/>
            <a:chExt cx="2857500" cy="353060"/>
          </a:xfrm>
        </p:grpSpPr>
        <p:sp>
          <p:nvSpPr>
            <p:cNvPr id="681" name="Google Shape;681;p52"/>
            <p:cNvSpPr/>
            <p:nvPr/>
          </p:nvSpPr>
          <p:spPr>
            <a:xfrm>
              <a:off x="1736089" y="1591310"/>
              <a:ext cx="2857500" cy="353060"/>
            </a:xfrm>
            <a:custGeom>
              <a:avLst/>
              <a:gdLst/>
              <a:ahLst/>
              <a:cxnLst/>
              <a:rect l="l" t="t" r="r" b="b"/>
              <a:pathLst>
                <a:path w="2857500" h="353060" extrusionOk="0">
                  <a:moveTo>
                    <a:pt x="2798699" y="0"/>
                  </a:moveTo>
                  <a:lnTo>
                    <a:pt x="58801" y="0"/>
                  </a:lnTo>
                  <a:lnTo>
                    <a:pt x="35897" y="4615"/>
                  </a:lnTo>
                  <a:lnTo>
                    <a:pt x="17208" y="17208"/>
                  </a:lnTo>
                  <a:lnTo>
                    <a:pt x="4615" y="35897"/>
                  </a:lnTo>
                  <a:lnTo>
                    <a:pt x="0" y="58800"/>
                  </a:lnTo>
                  <a:lnTo>
                    <a:pt x="0" y="294259"/>
                  </a:lnTo>
                  <a:lnTo>
                    <a:pt x="4615" y="317162"/>
                  </a:lnTo>
                  <a:lnTo>
                    <a:pt x="17208" y="335851"/>
                  </a:lnTo>
                  <a:lnTo>
                    <a:pt x="35897" y="348444"/>
                  </a:lnTo>
                  <a:lnTo>
                    <a:pt x="58801" y="353060"/>
                  </a:lnTo>
                  <a:lnTo>
                    <a:pt x="2798699" y="353060"/>
                  </a:lnTo>
                  <a:lnTo>
                    <a:pt x="2821602" y="348444"/>
                  </a:lnTo>
                  <a:lnTo>
                    <a:pt x="2840291" y="335851"/>
                  </a:lnTo>
                  <a:lnTo>
                    <a:pt x="2852884" y="317162"/>
                  </a:lnTo>
                  <a:lnTo>
                    <a:pt x="2857500" y="294259"/>
                  </a:lnTo>
                  <a:lnTo>
                    <a:pt x="2857500" y="58800"/>
                  </a:lnTo>
                  <a:lnTo>
                    <a:pt x="2852884" y="35897"/>
                  </a:lnTo>
                  <a:lnTo>
                    <a:pt x="2840291" y="17208"/>
                  </a:lnTo>
                  <a:lnTo>
                    <a:pt x="2821602" y="4615"/>
                  </a:lnTo>
                  <a:lnTo>
                    <a:pt x="2798699"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682" name="Google Shape;682;p52"/>
            <p:cNvSpPr/>
            <p:nvPr/>
          </p:nvSpPr>
          <p:spPr>
            <a:xfrm>
              <a:off x="1736089" y="1591310"/>
              <a:ext cx="2857500" cy="353060"/>
            </a:xfrm>
            <a:custGeom>
              <a:avLst/>
              <a:gdLst/>
              <a:ahLst/>
              <a:cxnLst/>
              <a:rect l="l" t="t" r="r" b="b"/>
              <a:pathLst>
                <a:path w="2857500" h="353060" extrusionOk="0">
                  <a:moveTo>
                    <a:pt x="0" y="58800"/>
                  </a:moveTo>
                  <a:lnTo>
                    <a:pt x="4615" y="35897"/>
                  </a:lnTo>
                  <a:lnTo>
                    <a:pt x="17208" y="17208"/>
                  </a:lnTo>
                  <a:lnTo>
                    <a:pt x="35897" y="4615"/>
                  </a:lnTo>
                  <a:lnTo>
                    <a:pt x="58801" y="0"/>
                  </a:lnTo>
                  <a:lnTo>
                    <a:pt x="2798699" y="0"/>
                  </a:lnTo>
                  <a:lnTo>
                    <a:pt x="2821602" y="4615"/>
                  </a:lnTo>
                  <a:lnTo>
                    <a:pt x="2840291" y="17208"/>
                  </a:lnTo>
                  <a:lnTo>
                    <a:pt x="2852884" y="35897"/>
                  </a:lnTo>
                  <a:lnTo>
                    <a:pt x="2857500" y="58800"/>
                  </a:lnTo>
                  <a:lnTo>
                    <a:pt x="2857500" y="294259"/>
                  </a:lnTo>
                  <a:lnTo>
                    <a:pt x="2852884" y="317162"/>
                  </a:lnTo>
                  <a:lnTo>
                    <a:pt x="2840291" y="335851"/>
                  </a:lnTo>
                  <a:lnTo>
                    <a:pt x="2821602" y="348444"/>
                  </a:lnTo>
                  <a:lnTo>
                    <a:pt x="2798699" y="353060"/>
                  </a:lnTo>
                  <a:lnTo>
                    <a:pt x="58801" y="353060"/>
                  </a:lnTo>
                  <a:lnTo>
                    <a:pt x="35897" y="348444"/>
                  </a:lnTo>
                  <a:lnTo>
                    <a:pt x="17208" y="335851"/>
                  </a:lnTo>
                  <a:lnTo>
                    <a:pt x="4615" y="317162"/>
                  </a:lnTo>
                  <a:lnTo>
                    <a:pt x="0" y="294259"/>
                  </a:lnTo>
                  <a:lnTo>
                    <a:pt x="0" y="58800"/>
                  </a:lnTo>
                  <a:close/>
                </a:path>
              </a:pathLst>
            </a:custGeom>
            <a:noFill/>
            <a:ln w="12700"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683" name="Google Shape;683;p52"/>
          <p:cNvSpPr txBox="1"/>
          <p:nvPr/>
        </p:nvSpPr>
        <p:spPr>
          <a:xfrm>
            <a:off x="1751044" y="1638934"/>
            <a:ext cx="2827655" cy="208279"/>
          </a:xfrm>
          <a:prstGeom prst="rect">
            <a:avLst/>
          </a:prstGeom>
          <a:noFill/>
          <a:ln>
            <a:noFill/>
          </a:ln>
        </p:spPr>
        <p:txBody>
          <a:bodyPr spcFirstLastPara="1" wrap="square" lIns="0" tIns="12700" rIns="0" bIns="0" anchor="t" anchorCtr="0">
            <a:spAutoFit/>
          </a:bodyPr>
          <a:lstStyle/>
          <a:p>
            <a:pPr marL="596265" marR="0" lvl="0" indent="0" algn="l"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Formación Cívica y Ética II</a:t>
            </a:r>
            <a:endParaRPr sz="1200">
              <a:solidFill>
                <a:schemeClr val="dk1"/>
              </a:solidFill>
              <a:latin typeface="Calibri"/>
              <a:ea typeface="Calibri"/>
              <a:cs typeface="Calibri"/>
              <a:sym typeface="Calibri"/>
            </a:endParaRPr>
          </a:p>
        </p:txBody>
      </p:sp>
      <p:grpSp>
        <p:nvGrpSpPr>
          <p:cNvPr id="684" name="Google Shape;684;p52"/>
          <p:cNvGrpSpPr/>
          <p:nvPr/>
        </p:nvGrpSpPr>
        <p:grpSpPr>
          <a:xfrm>
            <a:off x="5325109" y="1611630"/>
            <a:ext cx="810260" cy="332740"/>
            <a:chOff x="5325109" y="1611630"/>
            <a:chExt cx="810260" cy="332740"/>
          </a:xfrm>
        </p:grpSpPr>
        <p:sp>
          <p:nvSpPr>
            <p:cNvPr id="685" name="Google Shape;685;p52"/>
            <p:cNvSpPr/>
            <p:nvPr/>
          </p:nvSpPr>
          <p:spPr>
            <a:xfrm>
              <a:off x="5325109" y="1611630"/>
              <a:ext cx="810260" cy="332740"/>
            </a:xfrm>
            <a:custGeom>
              <a:avLst/>
              <a:gdLst/>
              <a:ahLst/>
              <a:cxnLst/>
              <a:rect l="l" t="t" r="r" b="b"/>
              <a:pathLst>
                <a:path w="810260" h="332739" extrusionOk="0">
                  <a:moveTo>
                    <a:pt x="754761" y="0"/>
                  </a:moveTo>
                  <a:lnTo>
                    <a:pt x="55499" y="0"/>
                  </a:lnTo>
                  <a:lnTo>
                    <a:pt x="33914" y="4367"/>
                  </a:lnTo>
                  <a:lnTo>
                    <a:pt x="16271" y="16271"/>
                  </a:lnTo>
                  <a:lnTo>
                    <a:pt x="4367" y="33914"/>
                  </a:lnTo>
                  <a:lnTo>
                    <a:pt x="0" y="55499"/>
                  </a:lnTo>
                  <a:lnTo>
                    <a:pt x="0" y="277241"/>
                  </a:lnTo>
                  <a:lnTo>
                    <a:pt x="4367" y="298825"/>
                  </a:lnTo>
                  <a:lnTo>
                    <a:pt x="16271" y="316468"/>
                  </a:lnTo>
                  <a:lnTo>
                    <a:pt x="33914" y="328372"/>
                  </a:lnTo>
                  <a:lnTo>
                    <a:pt x="55499" y="332740"/>
                  </a:lnTo>
                  <a:lnTo>
                    <a:pt x="754761" y="332740"/>
                  </a:lnTo>
                  <a:lnTo>
                    <a:pt x="776345" y="328372"/>
                  </a:lnTo>
                  <a:lnTo>
                    <a:pt x="793988" y="316468"/>
                  </a:lnTo>
                  <a:lnTo>
                    <a:pt x="805892" y="298825"/>
                  </a:lnTo>
                  <a:lnTo>
                    <a:pt x="810260" y="277241"/>
                  </a:lnTo>
                  <a:lnTo>
                    <a:pt x="810260" y="55499"/>
                  </a:lnTo>
                  <a:lnTo>
                    <a:pt x="805892" y="33914"/>
                  </a:lnTo>
                  <a:lnTo>
                    <a:pt x="793988" y="16271"/>
                  </a:lnTo>
                  <a:lnTo>
                    <a:pt x="776345" y="4367"/>
                  </a:lnTo>
                  <a:lnTo>
                    <a:pt x="754761"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686" name="Google Shape;686;p52"/>
            <p:cNvSpPr/>
            <p:nvPr/>
          </p:nvSpPr>
          <p:spPr>
            <a:xfrm>
              <a:off x="5325109" y="1611630"/>
              <a:ext cx="810260" cy="332740"/>
            </a:xfrm>
            <a:custGeom>
              <a:avLst/>
              <a:gdLst/>
              <a:ahLst/>
              <a:cxnLst/>
              <a:rect l="l" t="t" r="r" b="b"/>
              <a:pathLst>
                <a:path w="810260" h="332739" extrusionOk="0">
                  <a:moveTo>
                    <a:pt x="0" y="55499"/>
                  </a:moveTo>
                  <a:lnTo>
                    <a:pt x="4367" y="33914"/>
                  </a:lnTo>
                  <a:lnTo>
                    <a:pt x="16271" y="16271"/>
                  </a:lnTo>
                  <a:lnTo>
                    <a:pt x="33914" y="4367"/>
                  </a:lnTo>
                  <a:lnTo>
                    <a:pt x="55499" y="0"/>
                  </a:lnTo>
                  <a:lnTo>
                    <a:pt x="754761" y="0"/>
                  </a:lnTo>
                  <a:lnTo>
                    <a:pt x="776345" y="4367"/>
                  </a:lnTo>
                  <a:lnTo>
                    <a:pt x="793988" y="16271"/>
                  </a:lnTo>
                  <a:lnTo>
                    <a:pt x="805892" y="33914"/>
                  </a:lnTo>
                  <a:lnTo>
                    <a:pt x="810260" y="55499"/>
                  </a:lnTo>
                  <a:lnTo>
                    <a:pt x="810260" y="277241"/>
                  </a:lnTo>
                  <a:lnTo>
                    <a:pt x="805892" y="298825"/>
                  </a:lnTo>
                  <a:lnTo>
                    <a:pt x="793988" y="316468"/>
                  </a:lnTo>
                  <a:lnTo>
                    <a:pt x="776345" y="328372"/>
                  </a:lnTo>
                  <a:lnTo>
                    <a:pt x="754761" y="332740"/>
                  </a:lnTo>
                  <a:lnTo>
                    <a:pt x="55499" y="332740"/>
                  </a:lnTo>
                  <a:lnTo>
                    <a:pt x="33914" y="328372"/>
                  </a:lnTo>
                  <a:lnTo>
                    <a:pt x="16271" y="316468"/>
                  </a:lnTo>
                  <a:lnTo>
                    <a:pt x="4367" y="298825"/>
                  </a:lnTo>
                  <a:lnTo>
                    <a:pt x="0" y="277241"/>
                  </a:lnTo>
                  <a:lnTo>
                    <a:pt x="0" y="55499"/>
                  </a:lnTo>
                  <a:close/>
                </a:path>
              </a:pathLst>
            </a:custGeom>
            <a:noFill/>
            <a:ln w="12700"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687" name="Google Shape;687;p52"/>
          <p:cNvSpPr txBox="1"/>
          <p:nvPr/>
        </p:nvSpPr>
        <p:spPr>
          <a:xfrm>
            <a:off x="5645150" y="1659254"/>
            <a:ext cx="16827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3º</a:t>
            </a:r>
            <a:endParaRPr sz="1200">
              <a:solidFill>
                <a:schemeClr val="dk1"/>
              </a:solidFill>
              <a:latin typeface="Calibri"/>
              <a:ea typeface="Calibri"/>
              <a:cs typeface="Calibri"/>
              <a:sym typeface="Calibri"/>
            </a:endParaRPr>
          </a:p>
        </p:txBody>
      </p:sp>
      <p:grpSp>
        <p:nvGrpSpPr>
          <p:cNvPr id="688" name="Google Shape;688;p52"/>
          <p:cNvGrpSpPr/>
          <p:nvPr/>
        </p:nvGrpSpPr>
        <p:grpSpPr>
          <a:xfrm>
            <a:off x="7743190" y="1611630"/>
            <a:ext cx="1783080" cy="332740"/>
            <a:chOff x="7743190" y="1611630"/>
            <a:chExt cx="1783080" cy="332740"/>
          </a:xfrm>
        </p:grpSpPr>
        <p:sp>
          <p:nvSpPr>
            <p:cNvPr id="689" name="Google Shape;689;p52"/>
            <p:cNvSpPr/>
            <p:nvPr/>
          </p:nvSpPr>
          <p:spPr>
            <a:xfrm>
              <a:off x="7743190" y="1611630"/>
              <a:ext cx="1783080" cy="332740"/>
            </a:xfrm>
            <a:custGeom>
              <a:avLst/>
              <a:gdLst/>
              <a:ahLst/>
              <a:cxnLst/>
              <a:rect l="l" t="t" r="r" b="b"/>
              <a:pathLst>
                <a:path w="1783079" h="332739" extrusionOk="0">
                  <a:moveTo>
                    <a:pt x="1727580" y="0"/>
                  </a:moveTo>
                  <a:lnTo>
                    <a:pt x="55499" y="0"/>
                  </a:lnTo>
                  <a:lnTo>
                    <a:pt x="33914" y="4367"/>
                  </a:lnTo>
                  <a:lnTo>
                    <a:pt x="16271" y="16271"/>
                  </a:lnTo>
                  <a:lnTo>
                    <a:pt x="4367" y="33914"/>
                  </a:lnTo>
                  <a:lnTo>
                    <a:pt x="0" y="55499"/>
                  </a:lnTo>
                  <a:lnTo>
                    <a:pt x="0" y="277241"/>
                  </a:lnTo>
                  <a:lnTo>
                    <a:pt x="4367" y="298825"/>
                  </a:lnTo>
                  <a:lnTo>
                    <a:pt x="16271" y="316468"/>
                  </a:lnTo>
                  <a:lnTo>
                    <a:pt x="33914" y="328372"/>
                  </a:lnTo>
                  <a:lnTo>
                    <a:pt x="55499" y="332740"/>
                  </a:lnTo>
                  <a:lnTo>
                    <a:pt x="1727580" y="332740"/>
                  </a:lnTo>
                  <a:lnTo>
                    <a:pt x="1749165" y="328372"/>
                  </a:lnTo>
                  <a:lnTo>
                    <a:pt x="1766808" y="316468"/>
                  </a:lnTo>
                  <a:lnTo>
                    <a:pt x="1778712" y="298825"/>
                  </a:lnTo>
                  <a:lnTo>
                    <a:pt x="1783079" y="277241"/>
                  </a:lnTo>
                  <a:lnTo>
                    <a:pt x="1783079" y="55499"/>
                  </a:lnTo>
                  <a:lnTo>
                    <a:pt x="1778712" y="33914"/>
                  </a:lnTo>
                  <a:lnTo>
                    <a:pt x="1766808" y="16271"/>
                  </a:lnTo>
                  <a:lnTo>
                    <a:pt x="1749165" y="4367"/>
                  </a:lnTo>
                  <a:lnTo>
                    <a:pt x="1727580" y="0"/>
                  </a:lnTo>
                  <a:close/>
                </a:path>
              </a:pathLst>
            </a:custGeom>
            <a:solidFill>
              <a:srgbClr val="F1F1F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690" name="Google Shape;690;p52"/>
            <p:cNvSpPr/>
            <p:nvPr/>
          </p:nvSpPr>
          <p:spPr>
            <a:xfrm>
              <a:off x="7743190" y="1611630"/>
              <a:ext cx="1783080" cy="332740"/>
            </a:xfrm>
            <a:custGeom>
              <a:avLst/>
              <a:gdLst/>
              <a:ahLst/>
              <a:cxnLst/>
              <a:rect l="l" t="t" r="r" b="b"/>
              <a:pathLst>
                <a:path w="1783079" h="332739" extrusionOk="0">
                  <a:moveTo>
                    <a:pt x="0" y="55499"/>
                  </a:moveTo>
                  <a:lnTo>
                    <a:pt x="4367" y="33914"/>
                  </a:lnTo>
                  <a:lnTo>
                    <a:pt x="16271" y="16271"/>
                  </a:lnTo>
                  <a:lnTo>
                    <a:pt x="33914" y="4367"/>
                  </a:lnTo>
                  <a:lnTo>
                    <a:pt x="55499" y="0"/>
                  </a:lnTo>
                  <a:lnTo>
                    <a:pt x="1727580" y="0"/>
                  </a:lnTo>
                  <a:lnTo>
                    <a:pt x="1749165" y="4367"/>
                  </a:lnTo>
                  <a:lnTo>
                    <a:pt x="1766808" y="16271"/>
                  </a:lnTo>
                  <a:lnTo>
                    <a:pt x="1778712" y="33914"/>
                  </a:lnTo>
                  <a:lnTo>
                    <a:pt x="1783079" y="55499"/>
                  </a:lnTo>
                  <a:lnTo>
                    <a:pt x="1783079" y="277241"/>
                  </a:lnTo>
                  <a:lnTo>
                    <a:pt x="1778712" y="298825"/>
                  </a:lnTo>
                  <a:lnTo>
                    <a:pt x="1766808" y="316468"/>
                  </a:lnTo>
                  <a:lnTo>
                    <a:pt x="1749165" y="328372"/>
                  </a:lnTo>
                  <a:lnTo>
                    <a:pt x="1727580" y="332740"/>
                  </a:lnTo>
                  <a:lnTo>
                    <a:pt x="55499" y="332740"/>
                  </a:lnTo>
                  <a:lnTo>
                    <a:pt x="33914" y="328372"/>
                  </a:lnTo>
                  <a:lnTo>
                    <a:pt x="16271" y="316468"/>
                  </a:lnTo>
                  <a:lnTo>
                    <a:pt x="4367" y="298825"/>
                  </a:lnTo>
                  <a:lnTo>
                    <a:pt x="0" y="277241"/>
                  </a:lnTo>
                  <a:lnTo>
                    <a:pt x="0" y="55499"/>
                  </a:lnTo>
                  <a:close/>
                </a:path>
              </a:pathLst>
            </a:custGeom>
            <a:noFill/>
            <a:ln w="12700" cap="flat" cmpd="sng">
              <a:solidFill>
                <a:srgbClr val="001F5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691" name="Google Shape;691;p52"/>
          <p:cNvSpPr txBox="1"/>
          <p:nvPr/>
        </p:nvSpPr>
        <p:spPr>
          <a:xfrm>
            <a:off x="8480425" y="1659254"/>
            <a:ext cx="30353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rgbClr val="001F5F"/>
              </a:buClr>
              <a:buSzPts val="1200"/>
              <a:buFont typeface="Calibri"/>
              <a:buNone/>
            </a:pPr>
            <a:r>
              <a:rPr lang="en-US" sz="1200" b="1">
                <a:solidFill>
                  <a:srgbClr val="001F5F"/>
                </a:solidFill>
                <a:latin typeface="Calibri"/>
                <a:ea typeface="Calibri"/>
                <a:cs typeface="Calibri"/>
                <a:sym typeface="Calibri"/>
              </a:rPr>
              <a:t>LPM</a:t>
            </a:r>
            <a:endParaRPr sz="1200">
              <a:solidFill>
                <a:schemeClr val="dk1"/>
              </a:solidFill>
              <a:latin typeface="Calibri"/>
              <a:ea typeface="Calibri"/>
              <a:cs typeface="Calibri"/>
              <a:sym typeface="Calibri"/>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695"/>
        <p:cNvGrpSpPr/>
        <p:nvPr/>
      </p:nvGrpSpPr>
      <p:grpSpPr>
        <a:xfrm>
          <a:off x="0" y="0"/>
          <a:ext cx="0" cy="0"/>
          <a:chOff x="0" y="0"/>
          <a:chExt cx="0" cy="0"/>
        </a:xfrm>
      </p:grpSpPr>
      <p:graphicFrame>
        <p:nvGraphicFramePr>
          <p:cNvPr id="696" name="Google Shape;696;p53"/>
          <p:cNvGraphicFramePr/>
          <p:nvPr/>
        </p:nvGraphicFramePr>
        <p:xfrm>
          <a:off x="891857" y="960500"/>
          <a:ext cx="3000000" cy="3000000"/>
        </p:xfrm>
        <a:graphic>
          <a:graphicData uri="http://schemas.openxmlformats.org/drawingml/2006/table">
            <a:tbl>
              <a:tblPr>
                <a:noFill/>
                <a:tableStyleId>{D24F70D1-5836-41D9-9953-D54A523C527F}</a:tableStyleId>
              </a:tblPr>
              <a:tblGrid>
                <a:gridCol w="985525">
                  <a:extLst>
                    <a:ext uri="{9D8B030D-6E8A-4147-A177-3AD203B41FA5}">
                      <a16:colId xmlns:a16="http://schemas.microsoft.com/office/drawing/2014/main" val="20000"/>
                    </a:ext>
                  </a:extLst>
                </a:gridCol>
                <a:gridCol w="2268850">
                  <a:extLst>
                    <a:ext uri="{9D8B030D-6E8A-4147-A177-3AD203B41FA5}">
                      <a16:colId xmlns:a16="http://schemas.microsoft.com/office/drawing/2014/main" val="20001"/>
                    </a:ext>
                  </a:extLst>
                </a:gridCol>
                <a:gridCol w="2431425">
                  <a:extLst>
                    <a:ext uri="{9D8B030D-6E8A-4147-A177-3AD203B41FA5}">
                      <a16:colId xmlns:a16="http://schemas.microsoft.com/office/drawing/2014/main" val="20002"/>
                    </a:ext>
                  </a:extLst>
                </a:gridCol>
                <a:gridCol w="3020700">
                  <a:extLst>
                    <a:ext uri="{9D8B030D-6E8A-4147-A177-3AD203B41FA5}">
                      <a16:colId xmlns:a16="http://schemas.microsoft.com/office/drawing/2014/main" val="20003"/>
                    </a:ext>
                  </a:extLst>
                </a:gridCol>
              </a:tblGrid>
              <a:tr h="1125475">
                <a:tc>
                  <a:txBody>
                    <a:bodyPr/>
                    <a:lstStyle/>
                    <a:p>
                      <a:pPr marL="68580" marR="21717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Persona,  Ética y  Ciudadanía</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128904"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Leyes, organismos e instituciones  que respaldan el ejercicio de los  derechos humanos en México y</a:t>
                      </a:r>
                      <a:endParaRPr sz="1200" u="none" strike="noStrike" cap="none">
                        <a:latin typeface="Calibri"/>
                        <a:ea typeface="Calibri"/>
                        <a:cs typeface="Calibri"/>
                        <a:sym typeface="Calibri"/>
                      </a:endParaRPr>
                    </a:p>
                    <a:p>
                      <a:pPr marL="67945" marR="0" lvl="0" indent="0" algn="l" rtl="0">
                        <a:lnSpc>
                          <a:spcPct val="119166"/>
                        </a:lnSpc>
                        <a:spcBef>
                          <a:spcPts val="0"/>
                        </a:spcBef>
                        <a:spcAft>
                          <a:spcPts val="0"/>
                        </a:spcAft>
                        <a:buSzPts val="1200"/>
                        <a:buFont typeface="Calibri"/>
                        <a:buNone/>
                      </a:pPr>
                      <a:r>
                        <a:rPr lang="en-US" sz="1200" u="none" strike="noStrike" cap="none">
                          <a:latin typeface="Calibri"/>
                          <a:ea typeface="Calibri"/>
                          <a:cs typeface="Calibri"/>
                          <a:sym typeface="Calibri"/>
                        </a:rPr>
                        <a:t>en el mundo.</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6096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Reconocer las funciones que realizan  organismos e instituciones para la  defensa de los derechos humanos en</a:t>
                      </a:r>
                      <a:endParaRPr sz="1200" u="none" strike="noStrike" cap="none">
                        <a:latin typeface="Calibri"/>
                        <a:ea typeface="Calibri"/>
                        <a:cs typeface="Calibri"/>
                        <a:sym typeface="Calibri"/>
                      </a:endParaRPr>
                    </a:p>
                    <a:p>
                      <a:pPr marL="67945" marR="0" lvl="0" indent="0" algn="just" rtl="0">
                        <a:lnSpc>
                          <a:spcPct val="119166"/>
                        </a:lnSpc>
                        <a:spcBef>
                          <a:spcPts val="0"/>
                        </a:spcBef>
                        <a:spcAft>
                          <a:spcPts val="0"/>
                        </a:spcAft>
                        <a:buSzPts val="1200"/>
                        <a:buFont typeface="Calibri"/>
                        <a:buNone/>
                      </a:pPr>
                      <a:r>
                        <a:rPr lang="en-US" sz="1200" u="none" strike="noStrike" cap="none">
                          <a:latin typeface="Calibri"/>
                          <a:ea typeface="Calibri"/>
                          <a:cs typeface="Calibri"/>
                          <a:sym typeface="Calibri"/>
                        </a:rPr>
                        <a:t>el lugar donde viven.</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59689"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Bases para una ciudadanía global. Autoridades  judiciales, leyes, organismos e instituciones en  México y en el mundo que deben garantizar y</a:t>
                      </a:r>
                      <a:endParaRPr sz="1200" u="none" strike="noStrike" cap="none">
                        <a:latin typeface="Calibri"/>
                        <a:ea typeface="Calibri"/>
                        <a:cs typeface="Calibri"/>
                        <a:sym typeface="Calibri"/>
                      </a:endParaRPr>
                    </a:p>
                    <a:p>
                      <a:pPr marL="68580" marR="57785"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respaldar el ejercicio de los derechos humanos  en sociedades interconectadas e  interdependientes. </a:t>
                      </a:r>
                      <a:endParaRPr sz="10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graphicFrame>
        <p:nvGraphicFramePr>
          <p:cNvPr id="697" name="Google Shape;697;p53"/>
          <p:cNvGraphicFramePr/>
          <p:nvPr/>
        </p:nvGraphicFramePr>
        <p:xfrm>
          <a:off x="891857" y="2378273"/>
          <a:ext cx="3000000" cy="3000000"/>
        </p:xfrm>
        <a:graphic>
          <a:graphicData uri="http://schemas.openxmlformats.org/drawingml/2006/table">
            <a:tbl>
              <a:tblPr>
                <a:noFill/>
                <a:tableStyleId>{D24F70D1-5836-41D9-9953-D54A523C527F}</a:tableStyleId>
              </a:tblPr>
              <a:tblGrid>
                <a:gridCol w="985525">
                  <a:extLst>
                    <a:ext uri="{9D8B030D-6E8A-4147-A177-3AD203B41FA5}">
                      <a16:colId xmlns:a16="http://schemas.microsoft.com/office/drawing/2014/main" val="20000"/>
                    </a:ext>
                  </a:extLst>
                </a:gridCol>
                <a:gridCol w="2268850">
                  <a:extLst>
                    <a:ext uri="{9D8B030D-6E8A-4147-A177-3AD203B41FA5}">
                      <a16:colId xmlns:a16="http://schemas.microsoft.com/office/drawing/2014/main" val="20001"/>
                    </a:ext>
                  </a:extLst>
                </a:gridCol>
                <a:gridCol w="2431425">
                  <a:extLst>
                    <a:ext uri="{9D8B030D-6E8A-4147-A177-3AD203B41FA5}">
                      <a16:colId xmlns:a16="http://schemas.microsoft.com/office/drawing/2014/main" val="20002"/>
                    </a:ext>
                  </a:extLst>
                </a:gridCol>
                <a:gridCol w="3020700">
                  <a:extLst>
                    <a:ext uri="{9D8B030D-6E8A-4147-A177-3AD203B41FA5}">
                      <a16:colId xmlns:a16="http://schemas.microsoft.com/office/drawing/2014/main" val="20003"/>
                    </a:ext>
                  </a:extLst>
                </a:gridCol>
              </a:tblGrid>
              <a:tr h="198125">
                <a:tc gridSpan="4">
                  <a:txBody>
                    <a:bodyPr/>
                    <a:lstStyle/>
                    <a:p>
                      <a:pPr marL="0" marR="0" lvl="0" indent="0" algn="ctr" rtl="0">
                        <a:lnSpc>
                          <a:spcPct val="1183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BLOQUE II</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075">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525780"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901700"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2240925">
                <a:tc>
                  <a:txBody>
                    <a:bodyPr/>
                    <a:lstStyle/>
                    <a:p>
                      <a:pPr marL="68580" marR="21717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Ética y  Ciudadanía</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9144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Responsabilidad en la  participación colectiva, con apego  a la ley y a los derechos de los  demás. Información y reflexión</a:t>
                      </a:r>
                      <a:endParaRPr sz="1200" u="none" strike="noStrike" cap="none">
                        <a:latin typeface="Calibri"/>
                        <a:ea typeface="Calibri"/>
                        <a:cs typeface="Calibri"/>
                        <a:sym typeface="Calibri"/>
                      </a:endParaRPr>
                    </a:p>
                    <a:p>
                      <a:pPr marL="67945" marR="143510" lvl="0" indent="0" algn="l" rtl="0">
                        <a:lnSpc>
                          <a:spcPct val="121666"/>
                        </a:lnSpc>
                        <a:spcBef>
                          <a:spcPts val="25"/>
                        </a:spcBef>
                        <a:spcAft>
                          <a:spcPts val="0"/>
                        </a:spcAft>
                        <a:buSzPts val="1200"/>
                        <a:buFont typeface="Calibri"/>
                        <a:buNone/>
                      </a:pPr>
                      <a:r>
                        <a:rPr lang="en-US" sz="1200" u="none" strike="noStrike" cap="none">
                          <a:latin typeface="Calibri"/>
                          <a:ea typeface="Calibri"/>
                          <a:cs typeface="Calibri"/>
                          <a:sym typeface="Calibri"/>
                        </a:rPr>
                        <a:t>para la participación responsable  y autónoma.</a:t>
                      </a:r>
                      <a:endParaRPr sz="1200" u="none" strike="noStrike" cap="none">
                        <a:latin typeface="Calibri"/>
                        <a:ea typeface="Calibri"/>
                        <a:cs typeface="Calibri"/>
                        <a:sym typeface="Calibri"/>
                      </a:endParaRPr>
                    </a:p>
                    <a:p>
                      <a:pPr marL="67945" marR="153035"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Argumentación de la perspectiva  personal en acciones colectivas.</a:t>
                      </a:r>
                      <a:endParaRPr sz="1200" u="none" strike="noStrike" cap="none">
                        <a:latin typeface="Calibri"/>
                        <a:ea typeface="Calibri"/>
                        <a:cs typeface="Calibri"/>
                        <a:sym typeface="Calibri"/>
                      </a:endParaRPr>
                    </a:p>
                    <a:p>
                      <a:pPr marL="67945" marR="241300" lvl="0" indent="-67945" algn="l" rtl="0">
                        <a:lnSpc>
                          <a:spcPct val="121666"/>
                        </a:lnSpc>
                        <a:spcBef>
                          <a:spcPts val="20"/>
                        </a:spcBef>
                        <a:spcAft>
                          <a:spcPts val="0"/>
                        </a:spcAft>
                        <a:buSzPts val="1200"/>
                        <a:buFont typeface="Calibri"/>
                        <a:buChar char="•"/>
                      </a:pPr>
                      <a:r>
                        <a:rPr lang="en-US" sz="1200" u="none" strike="noStrike" cap="none">
                          <a:latin typeface="Calibri"/>
                          <a:ea typeface="Calibri"/>
                          <a:cs typeface="Calibri"/>
                          <a:sym typeface="Calibri"/>
                        </a:rPr>
                        <a:t>El diálogo, la tolerancia y el  debate plural como elementos</a:t>
                      </a:r>
                      <a:endParaRPr sz="1200" u="none" strike="noStrike" cap="none">
                        <a:latin typeface="Calibri"/>
                        <a:ea typeface="Calibri"/>
                        <a:cs typeface="Calibri"/>
                        <a:sym typeface="Calibri"/>
                      </a:endParaRPr>
                    </a:p>
                    <a:p>
                      <a:pPr marL="67945" marR="24130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primordiales de la participación  colectiva.</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60325"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Identificar nexos entre su proyecto  de vida personal y las características  que requieren desarrollar como  ciudadanos.</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Una ciudadanía responsable, participativa,  informada, crítica, deliberativa, congruente en  su actuar, consciente tanto de sus derechos  como  de    sus  deberes.  Responsabilidad</a:t>
                      </a:r>
                      <a:endParaRPr sz="1200" u="none" strike="noStrike" cap="none">
                        <a:latin typeface="Calibri"/>
                        <a:ea typeface="Calibri"/>
                        <a:cs typeface="Calibri"/>
                        <a:sym typeface="Calibri"/>
                      </a:endParaRPr>
                    </a:p>
                    <a:p>
                      <a:pPr marL="68580" marR="60960" lvl="0" indent="0" algn="just" rtl="0">
                        <a:lnSpc>
                          <a:spcPct val="121666"/>
                        </a:lnSpc>
                        <a:spcBef>
                          <a:spcPts val="25"/>
                        </a:spcBef>
                        <a:spcAft>
                          <a:spcPts val="0"/>
                        </a:spcAft>
                        <a:buSzPts val="1200"/>
                        <a:buFont typeface="Calibri"/>
                        <a:buNone/>
                      </a:pPr>
                      <a:r>
                        <a:rPr lang="en-US" sz="1200" u="none" strike="noStrike" cap="none">
                          <a:latin typeface="Calibri"/>
                          <a:ea typeface="Calibri"/>
                          <a:cs typeface="Calibri"/>
                          <a:sym typeface="Calibri"/>
                        </a:rPr>
                        <a:t>individual en la participación colectiva: una vía  para el fortalecimiento de la democracia.</a:t>
                      </a:r>
                      <a:endParaRPr sz="1200" u="none" strike="noStrike" cap="none">
                        <a:latin typeface="Calibri"/>
                        <a:ea typeface="Calibri"/>
                        <a:cs typeface="Calibri"/>
                        <a:sym typeface="Calibri"/>
                      </a:endParaRPr>
                    </a:p>
                    <a:p>
                      <a:pPr marL="68580" marR="0" lvl="0" indent="0" algn="just" rtl="0">
                        <a:lnSpc>
                          <a:spcPct val="119000"/>
                        </a:lnSpc>
                        <a:spcBef>
                          <a:spcPts val="0"/>
                        </a:spcBef>
                        <a:spcAft>
                          <a:spcPts val="0"/>
                        </a:spcAft>
                        <a:buSzPts val="1000"/>
                        <a:buFont typeface="Calibri"/>
                        <a:buNone/>
                      </a:pPr>
                      <a:endParaRPr sz="10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1837000">
                <a:tc>
                  <a:txBody>
                    <a:bodyPr/>
                    <a:lstStyle/>
                    <a:p>
                      <a:pPr marL="68580"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Ética y</a:t>
                      </a:r>
                      <a:endParaRPr sz="1200" u="none" strike="noStrike" cap="none">
                        <a:latin typeface="Calibri"/>
                        <a:ea typeface="Calibri"/>
                        <a:cs typeface="Calibri"/>
                        <a:sym typeface="Calibri"/>
                      </a:endParaRPr>
                    </a:p>
                    <a:p>
                      <a:pPr marL="68580"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Ciudadanía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Salud sexual y reproductiva:</a:t>
                      </a:r>
                      <a:endParaRPr sz="1200" u="none" strike="noStrike" cap="none">
                        <a:latin typeface="Calibri"/>
                        <a:ea typeface="Calibri"/>
                        <a:cs typeface="Calibri"/>
                        <a:sym typeface="Calibri"/>
                      </a:endParaRPr>
                    </a:p>
                    <a:p>
                      <a:pPr marL="67945" marR="107314" lvl="0" indent="-67945" algn="l" rtl="0">
                        <a:lnSpc>
                          <a:spcPct val="123333"/>
                        </a:lnSpc>
                        <a:spcBef>
                          <a:spcPts val="40"/>
                        </a:spcBef>
                        <a:spcAft>
                          <a:spcPts val="0"/>
                        </a:spcAft>
                        <a:buSzPts val="1200"/>
                        <a:buFont typeface="Calibri"/>
                        <a:buChar char="-"/>
                      </a:pPr>
                      <a:r>
                        <a:rPr lang="en-US" sz="1200" u="none" strike="noStrike" cap="none">
                          <a:latin typeface="Calibri"/>
                          <a:ea typeface="Calibri"/>
                          <a:cs typeface="Calibri"/>
                          <a:sym typeface="Calibri"/>
                        </a:rPr>
                        <a:t>Métodos y avances tecnológicos  de la anticoncepción.</a:t>
                      </a:r>
                      <a:endParaRPr sz="1200" u="none" strike="noStrike" cap="none">
                        <a:latin typeface="Calibri"/>
                        <a:ea typeface="Calibri"/>
                        <a:cs typeface="Calibri"/>
                        <a:sym typeface="Calibri"/>
                      </a:endParaRPr>
                    </a:p>
                    <a:p>
                      <a:pPr marL="149860" marR="0" lvl="0" indent="-82550" algn="l"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El compromiso personal y social</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de la maternidad y paternidad.</a:t>
                      </a:r>
                      <a:endParaRPr sz="1200" u="none" strike="noStrike" cap="none">
                        <a:latin typeface="Calibri"/>
                        <a:ea typeface="Calibri"/>
                        <a:cs typeface="Calibri"/>
                        <a:sym typeface="Calibri"/>
                      </a:endParaRPr>
                    </a:p>
                    <a:p>
                      <a:pPr marL="67945" marR="130175" lvl="0" indent="-67945" algn="l" rtl="0">
                        <a:lnSpc>
                          <a:spcPct val="123333"/>
                        </a:lnSpc>
                        <a:spcBef>
                          <a:spcPts val="35"/>
                        </a:spcBef>
                        <a:spcAft>
                          <a:spcPts val="0"/>
                        </a:spcAft>
                        <a:buSzPts val="1200"/>
                        <a:buFont typeface="Calibri"/>
                        <a:buChar char="-"/>
                      </a:pPr>
                      <a:r>
                        <a:rPr lang="en-US" sz="1200" u="none" strike="noStrike" cap="none">
                          <a:latin typeface="Calibri"/>
                          <a:ea typeface="Calibri"/>
                          <a:cs typeface="Calibri"/>
                          <a:sym typeface="Calibri"/>
                        </a:rPr>
                        <a:t>Asertividad ante presiones de la  pareja.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Promover la difusión de medidas que</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favorecen la salud sexual y la salud</a:t>
                      </a:r>
                      <a:endParaRPr sz="1200" u="none" strike="noStrike" cap="none">
                        <a:latin typeface="Calibri"/>
                        <a:ea typeface="Calibri"/>
                        <a:cs typeface="Calibri"/>
                        <a:sym typeface="Calibri"/>
                      </a:endParaRPr>
                    </a:p>
                    <a:p>
                      <a:pPr marL="67945" marR="62230" lvl="0" indent="0" algn="l" rtl="0">
                        <a:lnSpc>
                          <a:spcPct val="101400"/>
                        </a:lnSpc>
                        <a:spcBef>
                          <a:spcPts val="20"/>
                        </a:spcBef>
                        <a:spcAft>
                          <a:spcPts val="0"/>
                        </a:spcAft>
                        <a:buSzPts val="1200"/>
                        <a:buFont typeface="Calibri"/>
                        <a:buNone/>
                      </a:pPr>
                      <a:r>
                        <a:rPr lang="en-US" sz="1200" u="none" strike="noStrike" cap="none">
                          <a:latin typeface="Calibri"/>
                          <a:ea typeface="Calibri"/>
                          <a:cs typeface="Calibri"/>
                          <a:sym typeface="Calibri"/>
                        </a:rPr>
                        <a:t>reproductiva entre los adolescentes  de su comunidad.</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0" lvl="0" indent="0" algn="just"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Información sobre salud reproductiva, una</a:t>
                      </a:r>
                      <a:endParaRPr sz="1200" u="none" strike="noStrike" cap="none">
                        <a:latin typeface="Calibri"/>
                        <a:ea typeface="Calibri"/>
                        <a:cs typeface="Calibri"/>
                        <a:sym typeface="Calibri"/>
                      </a:endParaRPr>
                    </a:p>
                    <a:p>
                      <a:pPr marL="68580" marR="0" lvl="0" indent="0" algn="just"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necesidad    para         tomar    decisiones</a:t>
                      </a:r>
                      <a:endParaRPr sz="1200" u="none" strike="noStrike" cap="none">
                        <a:latin typeface="Calibri"/>
                        <a:ea typeface="Calibri"/>
                        <a:cs typeface="Calibri"/>
                        <a:sym typeface="Calibri"/>
                      </a:endParaRPr>
                    </a:p>
                    <a:p>
                      <a:pPr marL="68580" marR="61594" lvl="0" indent="0" algn="just" rtl="0">
                        <a:lnSpc>
                          <a:spcPct val="101699"/>
                        </a:lnSpc>
                        <a:spcBef>
                          <a:spcPts val="15"/>
                        </a:spcBef>
                        <a:spcAft>
                          <a:spcPts val="0"/>
                        </a:spcAft>
                        <a:buSzPts val="1200"/>
                        <a:buFont typeface="Calibri"/>
                        <a:buNone/>
                      </a:pPr>
                      <a:r>
                        <a:rPr lang="en-US" sz="1200" u="none" strike="noStrike" cap="none">
                          <a:latin typeface="Calibri"/>
                          <a:ea typeface="Calibri"/>
                          <a:cs typeface="Calibri"/>
                          <a:sym typeface="Calibri"/>
                        </a:rPr>
                        <a:t>responsables: métodos y avances tecnológicos  de la anticoncepción. El significado y el  compromiso social y personal de la maternidad  y paternidad en la adolescencia. Los derechos  reproductivos.</a:t>
                      </a:r>
                      <a:endParaRPr sz="1200" u="none" strike="noStrike" cap="none">
                        <a:latin typeface="Calibri"/>
                        <a:ea typeface="Calibri"/>
                        <a:cs typeface="Calibri"/>
                        <a:sym typeface="Calibri"/>
                      </a:endParaRPr>
                    </a:p>
                    <a:p>
                      <a:pPr marL="68580" marR="59689" lvl="0" indent="0" algn="just" rtl="0">
                        <a:lnSpc>
                          <a:spcPct val="101400"/>
                        </a:lnSpc>
                        <a:spcBef>
                          <a:spcPts val="5"/>
                        </a:spcBef>
                        <a:spcAft>
                          <a:spcPts val="0"/>
                        </a:spcAft>
                        <a:buSzPts val="1200"/>
                        <a:buFont typeface="Calibri"/>
                        <a:buNone/>
                      </a:pPr>
                      <a:r>
                        <a:rPr lang="en-US" sz="1200" u="none" strike="noStrike" cap="none">
                          <a:latin typeface="Calibri"/>
                          <a:ea typeface="Calibri"/>
                          <a:cs typeface="Calibri"/>
                          <a:sym typeface="Calibri"/>
                        </a:rPr>
                        <a:t>Autoestima y asertividad ante presiones en el  noviazgo y en las relaciones de pareja.</a:t>
                      </a:r>
                      <a:endParaRPr sz="1200" u="none" strike="noStrike" cap="none">
                        <a:latin typeface="Calibri"/>
                        <a:ea typeface="Calibri"/>
                        <a:cs typeface="Calibri"/>
                        <a:sym typeface="Calibri"/>
                      </a:endParaRPr>
                    </a:p>
                    <a:p>
                      <a:pPr marL="68580" marR="0" lvl="0" indent="0" algn="just" rtl="0">
                        <a:lnSpc>
                          <a:spcPct val="100000"/>
                        </a:lnSpc>
                        <a:spcBef>
                          <a:spcPts val="40"/>
                        </a:spcBef>
                        <a:spcAft>
                          <a:spcPts val="0"/>
                        </a:spcAft>
                        <a:buSzPts val="1000"/>
                        <a:buFont typeface="Calibri"/>
                        <a:buNone/>
                      </a:pPr>
                      <a:endParaRPr sz="10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701"/>
        <p:cNvGrpSpPr/>
        <p:nvPr/>
      </p:nvGrpSpPr>
      <p:grpSpPr>
        <a:xfrm>
          <a:off x="0" y="0"/>
          <a:ext cx="0" cy="0"/>
          <a:chOff x="0" y="0"/>
          <a:chExt cx="0" cy="0"/>
        </a:xfrm>
      </p:grpSpPr>
      <p:graphicFrame>
        <p:nvGraphicFramePr>
          <p:cNvPr id="702" name="Google Shape;702;p54"/>
          <p:cNvGraphicFramePr/>
          <p:nvPr/>
        </p:nvGraphicFramePr>
        <p:xfrm>
          <a:off x="826689" y="938434"/>
          <a:ext cx="3000000" cy="3000000"/>
        </p:xfrm>
        <a:graphic>
          <a:graphicData uri="http://schemas.openxmlformats.org/drawingml/2006/table">
            <a:tbl>
              <a:tblPr>
                <a:noFill/>
                <a:tableStyleId>{D24F70D1-5836-41D9-9953-D54A523C527F}</a:tableStyleId>
              </a:tblPr>
              <a:tblGrid>
                <a:gridCol w="985525">
                  <a:extLst>
                    <a:ext uri="{9D8B030D-6E8A-4147-A177-3AD203B41FA5}">
                      <a16:colId xmlns:a16="http://schemas.microsoft.com/office/drawing/2014/main" val="20000"/>
                    </a:ext>
                  </a:extLst>
                </a:gridCol>
                <a:gridCol w="2268850">
                  <a:extLst>
                    <a:ext uri="{9D8B030D-6E8A-4147-A177-3AD203B41FA5}">
                      <a16:colId xmlns:a16="http://schemas.microsoft.com/office/drawing/2014/main" val="20001"/>
                    </a:ext>
                  </a:extLst>
                </a:gridCol>
                <a:gridCol w="2431425">
                  <a:extLst>
                    <a:ext uri="{9D8B030D-6E8A-4147-A177-3AD203B41FA5}">
                      <a16:colId xmlns:a16="http://schemas.microsoft.com/office/drawing/2014/main" val="20002"/>
                    </a:ext>
                  </a:extLst>
                </a:gridCol>
                <a:gridCol w="3020700">
                  <a:extLst>
                    <a:ext uri="{9D8B030D-6E8A-4147-A177-3AD203B41FA5}">
                      <a16:colId xmlns:a16="http://schemas.microsoft.com/office/drawing/2014/main" val="20003"/>
                    </a:ext>
                  </a:extLst>
                </a:gridCol>
              </a:tblGrid>
              <a:tr h="195600">
                <a:tc gridSpan="4">
                  <a:txBody>
                    <a:bodyPr/>
                    <a:lstStyle/>
                    <a:p>
                      <a:pPr marL="0" marR="0" lvl="0" indent="0" algn="ctr" rtl="0">
                        <a:lnSpc>
                          <a:spcPct val="1183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BLOQUE III</a:t>
                      </a:r>
                      <a:endParaRPr sz="1200" u="none" strike="noStrike" cap="none">
                        <a:latin typeface="Calibri"/>
                        <a:ea typeface="Calibri"/>
                        <a:cs typeface="Calibri"/>
                        <a:sym typeface="Calibri"/>
                      </a:endParaRPr>
                    </a:p>
                  </a:txBody>
                  <a:tcPr marL="0" marR="0" marT="0" marB="0">
                    <a:lnB w="9525" cap="flat" cmpd="sng">
                      <a:solidFill>
                        <a:srgbClr val="FFFFFF"/>
                      </a:solidFill>
                      <a:prstDash val="solid"/>
                      <a:round/>
                      <a:headEnd type="none" w="sm" len="sm"/>
                      <a:tailEnd type="none" w="sm" len="sm"/>
                    </a:lnB>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90850">
                <a:tc>
                  <a:txBody>
                    <a:bodyPr/>
                    <a:lstStyle/>
                    <a:p>
                      <a:pPr marL="0" marR="0" lvl="0" indent="0" algn="ctr" rtl="0">
                        <a:lnSpc>
                          <a:spcPct val="11708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708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525780" marR="0" lvl="0" indent="0" algn="l" rtl="0">
                        <a:lnSpc>
                          <a:spcPct val="11708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901700" marR="0" lvl="0" indent="0" algn="l" rtl="0">
                        <a:lnSpc>
                          <a:spcPct val="11708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1310900">
                <a:tc>
                  <a:txBody>
                    <a:bodyPr/>
                    <a:lstStyle/>
                    <a:p>
                      <a:pPr marL="68580" marR="21717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Ética y  Ciudadanía</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19177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Elementos que intervienen en la  conformación de la</a:t>
                      </a:r>
                      <a:endParaRPr sz="1200" u="none" strike="noStrike" cap="none">
                        <a:latin typeface="Calibri"/>
                        <a:ea typeface="Calibri"/>
                        <a:cs typeface="Calibri"/>
                        <a:sym typeface="Calibri"/>
                      </a:endParaRPr>
                    </a:p>
                    <a:p>
                      <a:pPr marL="67945" marR="0" lvl="0" indent="0" algn="l" rtl="0">
                        <a:lnSpc>
                          <a:spcPct val="117499"/>
                        </a:lnSpc>
                        <a:spcBef>
                          <a:spcPts val="0"/>
                        </a:spcBef>
                        <a:spcAft>
                          <a:spcPts val="0"/>
                        </a:spcAft>
                        <a:buSzPts val="1200"/>
                        <a:buFont typeface="Calibri"/>
                        <a:buNone/>
                      </a:pPr>
                      <a:r>
                        <a:rPr lang="en-US" sz="1200" u="none" strike="noStrike" cap="none">
                          <a:latin typeface="Calibri"/>
                          <a:ea typeface="Calibri"/>
                          <a:cs typeface="Calibri"/>
                          <a:sym typeface="Calibri"/>
                        </a:rPr>
                        <a:t>identidad personal: grupos de</a:t>
                      </a:r>
                      <a:endParaRPr sz="1200" u="none" strike="noStrike" cap="none">
                        <a:latin typeface="Calibri"/>
                        <a:ea typeface="Calibri"/>
                        <a:cs typeface="Calibri"/>
                        <a:sym typeface="Calibri"/>
                      </a:endParaRPr>
                    </a:p>
                    <a:p>
                      <a:pPr marL="67945" marR="560070" lvl="0" indent="0" algn="l" rtl="0">
                        <a:lnSpc>
                          <a:spcPct val="101499"/>
                        </a:lnSpc>
                        <a:spcBef>
                          <a:spcPts val="20"/>
                        </a:spcBef>
                        <a:spcAft>
                          <a:spcPts val="0"/>
                        </a:spcAft>
                        <a:buSzPts val="1200"/>
                        <a:buFont typeface="Calibri"/>
                        <a:buNone/>
                      </a:pPr>
                      <a:r>
                        <a:rPr lang="en-US" sz="1200" u="none" strike="noStrike" cap="none">
                          <a:latin typeface="Calibri"/>
                          <a:ea typeface="Calibri"/>
                          <a:cs typeface="Calibri"/>
                          <a:sym typeface="Calibri"/>
                        </a:rPr>
                        <a:t>pertenencia, tradiciones,  costumbres, historias  compartidas, instituciones  sociales y políticas.</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Reconocer los rasgos que han  contribuido a la conformación de su  propia identidad.</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Elementos que intervienen en la conformación  de la identidad personal: género, grupos de  pertenencia,    tradiciones,    costumbres,</a:t>
                      </a:r>
                      <a:endParaRPr sz="1200" u="none" strike="noStrike" cap="none">
                        <a:latin typeface="Calibri"/>
                        <a:ea typeface="Calibri"/>
                        <a:cs typeface="Calibri"/>
                        <a:sym typeface="Calibri"/>
                      </a:endParaRPr>
                    </a:p>
                    <a:p>
                      <a:pPr marL="68580" marR="0" lvl="0" indent="0" algn="just" rtl="0">
                        <a:lnSpc>
                          <a:spcPct val="119166"/>
                        </a:lnSpc>
                        <a:spcBef>
                          <a:spcPts val="0"/>
                        </a:spcBef>
                        <a:spcAft>
                          <a:spcPts val="0"/>
                        </a:spcAft>
                        <a:buSzPts val="1200"/>
                        <a:buFont typeface="Calibri"/>
                        <a:buNone/>
                      </a:pPr>
                      <a:r>
                        <a:rPr lang="en-US" sz="1200" u="none" strike="noStrike" cap="none">
                          <a:latin typeface="Calibri"/>
                          <a:ea typeface="Calibri"/>
                          <a:cs typeface="Calibri"/>
                          <a:sym typeface="Calibri"/>
                        </a:rPr>
                        <a:t>símbolos, instituciones sociales y políticas.</a:t>
                      </a:r>
                      <a:endParaRPr sz="1200" u="none" strike="noStrike" cap="none">
                        <a:latin typeface="Calibri"/>
                        <a:ea typeface="Calibri"/>
                        <a:cs typeface="Calibri"/>
                        <a:sym typeface="Calibri"/>
                      </a:endParaRPr>
                    </a:p>
                    <a:p>
                      <a:pPr marL="68580" marR="0" lvl="0" indent="0" algn="just" rtl="0">
                        <a:lnSpc>
                          <a:spcPct val="100000"/>
                        </a:lnSpc>
                        <a:spcBef>
                          <a:spcPts val="40"/>
                        </a:spcBef>
                        <a:spcAft>
                          <a:spcPts val="0"/>
                        </a:spcAft>
                        <a:buSzPts val="1000"/>
                        <a:buFont typeface="Calibri"/>
                        <a:buNone/>
                      </a:pPr>
                      <a:endParaRPr sz="10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1308475">
                <a:tc>
                  <a:txBody>
                    <a:bodyPr/>
                    <a:lstStyle/>
                    <a:p>
                      <a:pPr marL="68580"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Ética y</a:t>
                      </a:r>
                      <a:endParaRPr sz="1200" u="none" strike="noStrike" cap="none">
                        <a:latin typeface="Calibri"/>
                        <a:ea typeface="Calibri"/>
                        <a:cs typeface="Calibri"/>
                        <a:sym typeface="Calibri"/>
                      </a:endParaRPr>
                    </a:p>
                    <a:p>
                      <a:pPr marL="68580" marR="0" lvl="0" indent="0" algn="l" rtl="0">
                        <a:lnSpc>
                          <a:spcPct val="100000"/>
                        </a:lnSpc>
                        <a:spcBef>
                          <a:spcPts val="15"/>
                        </a:spcBef>
                        <a:spcAft>
                          <a:spcPts val="0"/>
                        </a:spcAft>
                        <a:buSzPts val="1200"/>
                        <a:buFont typeface="Calibri"/>
                        <a:buNone/>
                      </a:pPr>
                      <a:r>
                        <a:rPr lang="en-US" sz="1200" u="none" strike="noStrike" cap="none">
                          <a:latin typeface="Calibri"/>
                          <a:ea typeface="Calibri"/>
                          <a:cs typeface="Calibri"/>
                          <a:sym typeface="Calibri"/>
                        </a:rPr>
                        <a:t>Ciudadanía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179705" marR="0" lvl="0" indent="-112393" algn="l" rtl="0">
                        <a:lnSpc>
                          <a:spcPct val="116666"/>
                        </a:lnSpc>
                        <a:spcBef>
                          <a:spcPts val="0"/>
                        </a:spcBef>
                        <a:spcAft>
                          <a:spcPts val="0"/>
                        </a:spcAft>
                        <a:buSzPts val="1200"/>
                        <a:buFont typeface="Calibri"/>
                        <a:buChar char="*"/>
                      </a:pPr>
                      <a:r>
                        <a:rPr lang="en-US" sz="1200" u="none" strike="noStrike" cap="none">
                          <a:latin typeface="Calibri"/>
                          <a:ea typeface="Calibri"/>
                          <a:cs typeface="Calibri"/>
                          <a:sym typeface="Calibri"/>
                        </a:rPr>
                        <a:t>Mi comunidad y mi región.</a:t>
                      </a:r>
                      <a:endParaRPr sz="1200" u="none" strike="noStrike" cap="none">
                        <a:latin typeface="Calibri"/>
                        <a:ea typeface="Calibri"/>
                        <a:cs typeface="Calibri"/>
                        <a:sym typeface="Calibri"/>
                      </a:endParaRPr>
                    </a:p>
                    <a:p>
                      <a:pPr marL="67945" marR="250825" lvl="0" indent="0" algn="l" rtl="0">
                        <a:lnSpc>
                          <a:spcPct val="123333"/>
                        </a:lnSpc>
                        <a:spcBef>
                          <a:spcPts val="35"/>
                        </a:spcBef>
                        <a:spcAft>
                          <a:spcPts val="0"/>
                        </a:spcAft>
                        <a:buSzPts val="1200"/>
                        <a:buFont typeface="Calibri"/>
                        <a:buNone/>
                      </a:pPr>
                      <a:r>
                        <a:rPr lang="en-US" sz="1200" u="none" strike="noStrike" cap="none">
                          <a:latin typeface="Calibri"/>
                          <a:ea typeface="Calibri"/>
                          <a:cs typeface="Calibri"/>
                          <a:sym typeface="Calibri"/>
                        </a:rPr>
                        <a:t>Elementos que me identifican  como parte de una comunidad.</a:t>
                      </a:r>
                      <a:endParaRPr sz="1200" u="none" strike="noStrike" cap="none">
                        <a:latin typeface="Calibri"/>
                        <a:ea typeface="Calibri"/>
                        <a:cs typeface="Calibri"/>
                        <a:sym typeface="Calibri"/>
                      </a:endParaRPr>
                    </a:p>
                    <a:p>
                      <a:pPr marL="179705" marR="0" lvl="0" indent="-112393" algn="l"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La identidad nacional como</a:t>
                      </a:r>
                      <a:endParaRPr sz="1200" u="none" strike="noStrike" cap="none">
                        <a:latin typeface="Calibri"/>
                        <a:ea typeface="Calibri"/>
                        <a:cs typeface="Calibri"/>
                        <a:sym typeface="Calibri"/>
                      </a:endParaRPr>
                    </a:p>
                    <a:p>
                      <a:pPr marL="67945" marR="117475" lvl="0" indent="0" algn="l" rtl="0">
                        <a:lnSpc>
                          <a:spcPct val="101400"/>
                        </a:lnSpc>
                        <a:spcBef>
                          <a:spcPts val="0"/>
                        </a:spcBef>
                        <a:spcAft>
                          <a:spcPts val="0"/>
                        </a:spcAft>
                        <a:buSzPts val="1200"/>
                        <a:buFont typeface="Calibri"/>
                        <a:buNone/>
                      </a:pPr>
                      <a:r>
                        <a:rPr lang="en-US" sz="1200" u="none" strike="noStrike" cap="none">
                          <a:latin typeface="Calibri"/>
                          <a:ea typeface="Calibri"/>
                          <a:cs typeface="Calibri"/>
                          <a:sym typeface="Calibri"/>
                        </a:rPr>
                        <a:t>resultado de un proceso histórico  que da sentido y significado a la</a:t>
                      </a:r>
                      <a:endParaRPr sz="1200" u="none" strike="noStrike" cap="none">
                        <a:latin typeface="Calibri"/>
                        <a:ea typeface="Calibri"/>
                        <a:cs typeface="Calibri"/>
                        <a:sym typeface="Calibri"/>
                      </a:endParaRPr>
                    </a:p>
                    <a:p>
                      <a:pPr marL="67945" marR="0" lvl="0" indent="0" algn="l" rtl="0">
                        <a:lnSpc>
                          <a:spcPct val="100000"/>
                        </a:lnSpc>
                        <a:spcBef>
                          <a:spcPts val="40"/>
                        </a:spcBef>
                        <a:spcAft>
                          <a:spcPts val="0"/>
                        </a:spcAft>
                        <a:buSzPts val="1200"/>
                        <a:buFont typeface="Calibri"/>
                        <a:buNone/>
                      </a:pPr>
                      <a:r>
                        <a:rPr lang="en-US" sz="1200" u="none" strike="noStrike" cap="none">
                          <a:latin typeface="Calibri"/>
                          <a:ea typeface="Calibri"/>
                          <a:cs typeface="Calibri"/>
                          <a:sym typeface="Calibri"/>
                        </a:rPr>
                        <a:t>vida de las personas.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*Identificar los elementos que dan</a:t>
                      </a:r>
                      <a:endParaRPr sz="1200" u="none" strike="noStrike" cap="none">
                        <a:latin typeface="Calibri"/>
                        <a:ea typeface="Calibri"/>
                        <a:cs typeface="Calibri"/>
                        <a:sym typeface="Calibri"/>
                      </a:endParaRPr>
                    </a:p>
                    <a:p>
                      <a:pPr marL="67945" marR="60960" lvl="0" indent="0" algn="l" rtl="0">
                        <a:lnSpc>
                          <a:spcPct val="123333"/>
                        </a:lnSpc>
                        <a:spcBef>
                          <a:spcPts val="35"/>
                        </a:spcBef>
                        <a:spcAft>
                          <a:spcPts val="0"/>
                        </a:spcAft>
                        <a:buSzPts val="1200"/>
                        <a:buFont typeface="Calibri"/>
                        <a:buNone/>
                      </a:pPr>
                      <a:r>
                        <a:rPr lang="en-US" sz="1200" u="none" strike="noStrike" cap="none">
                          <a:latin typeface="Calibri"/>
                          <a:ea typeface="Calibri"/>
                          <a:cs typeface="Calibri"/>
                          <a:sym typeface="Calibri"/>
                        </a:rPr>
                        <a:t>sentido a la identidad y pertenencia a  la Nación.*Comprender	que lasculturas locales forman parte de la diversidad  cultural del país.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La identidad nacional como  resultado de un</a:t>
                      </a:r>
                      <a:endParaRPr sz="1200" u="none" strike="noStrike" cap="none">
                        <a:latin typeface="Calibri"/>
                        <a:ea typeface="Calibri"/>
                        <a:cs typeface="Calibri"/>
                        <a:sym typeface="Calibri"/>
                      </a:endParaRPr>
                    </a:p>
                    <a:p>
                      <a:pPr marL="68580" marR="0" lvl="0" indent="0" algn="l" rtl="0">
                        <a:lnSpc>
                          <a:spcPct val="100000"/>
                        </a:lnSpc>
                        <a:spcBef>
                          <a:spcPts val="15"/>
                        </a:spcBef>
                        <a:spcAft>
                          <a:spcPts val="0"/>
                        </a:spcAft>
                        <a:buSzPts val="1200"/>
                        <a:buFont typeface="Calibri"/>
                        <a:buNone/>
                      </a:pPr>
                      <a:r>
                        <a:rPr lang="en-US" sz="1200" u="none" strike="noStrike" cap="none">
                          <a:latin typeface="Calibri"/>
                          <a:ea typeface="Calibri"/>
                          <a:cs typeface="Calibri"/>
                          <a:sym typeface="Calibri"/>
                        </a:rPr>
                        <a:t>proceso histórico que da sentido y significado</a:t>
                      </a:r>
                      <a:endParaRPr sz="1200" u="none" strike="noStrike" cap="none">
                        <a:latin typeface="Calibri"/>
                        <a:ea typeface="Calibri"/>
                        <a:cs typeface="Calibri"/>
                        <a:sym typeface="Calibri"/>
                      </a:endParaRPr>
                    </a:p>
                    <a:p>
                      <a:pPr marL="68580" marR="63500" lvl="0" indent="0" algn="l" rtl="0">
                        <a:lnSpc>
                          <a:spcPct val="101600"/>
                        </a:lnSpc>
                        <a:spcBef>
                          <a:spcPts val="20"/>
                        </a:spcBef>
                        <a:spcAft>
                          <a:spcPts val="0"/>
                        </a:spcAft>
                        <a:buSzPts val="1200"/>
                        <a:buFont typeface="Calibri"/>
                        <a:buNone/>
                      </a:pPr>
                      <a:r>
                        <a:rPr lang="en-US" sz="1200" u="none" strike="noStrike" cap="none">
                          <a:latin typeface="Calibri"/>
                          <a:ea typeface="Calibri"/>
                          <a:cs typeface="Calibri"/>
                          <a:sym typeface="Calibri"/>
                        </a:rPr>
                        <a:t>a la vida en común de las personas. Diferentes  manifestaciones de la identidad nacional.</a:t>
                      </a:r>
                      <a:endParaRPr sz="1200" u="none" strike="noStrike" cap="none">
                        <a:latin typeface="Calibri"/>
                        <a:ea typeface="Calibri"/>
                        <a:cs typeface="Calibri"/>
                        <a:sym typeface="Calibri"/>
                      </a:endParaRPr>
                    </a:p>
                    <a:p>
                      <a:pPr marL="68580" marR="60325" lvl="0" indent="0" algn="l" rtl="0">
                        <a:lnSpc>
                          <a:spcPct val="101400"/>
                        </a:lnSpc>
                        <a:spcBef>
                          <a:spcPts val="0"/>
                        </a:spcBef>
                        <a:spcAft>
                          <a:spcPts val="0"/>
                        </a:spcAft>
                        <a:buSzPts val="1200"/>
                        <a:buFont typeface="Calibri"/>
                        <a:buNone/>
                      </a:pPr>
                      <a:r>
                        <a:rPr lang="en-US" sz="1200" u="none" strike="noStrike" cap="none">
                          <a:latin typeface="Calibri"/>
                          <a:ea typeface="Calibri"/>
                          <a:cs typeface="Calibri"/>
                          <a:sym typeface="Calibri"/>
                        </a:rPr>
                        <a:t>Símbolos patrios como referentes comunes  para los mexicanos. </a:t>
                      </a:r>
                      <a:endParaRPr sz="10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bl>
          </a:graphicData>
        </a:graphic>
      </p:graphicFrame>
      <p:graphicFrame>
        <p:nvGraphicFramePr>
          <p:cNvPr id="703" name="Google Shape;703;p54"/>
          <p:cNvGraphicFramePr/>
          <p:nvPr/>
        </p:nvGraphicFramePr>
        <p:xfrm>
          <a:off x="826714" y="4266668"/>
          <a:ext cx="3000000" cy="3000000"/>
        </p:xfrm>
        <a:graphic>
          <a:graphicData uri="http://schemas.openxmlformats.org/drawingml/2006/table">
            <a:tbl>
              <a:tblPr>
                <a:noFill/>
                <a:tableStyleId>{D24F70D1-5836-41D9-9953-D54A523C527F}</a:tableStyleId>
              </a:tblPr>
              <a:tblGrid>
                <a:gridCol w="985525">
                  <a:extLst>
                    <a:ext uri="{9D8B030D-6E8A-4147-A177-3AD203B41FA5}">
                      <a16:colId xmlns:a16="http://schemas.microsoft.com/office/drawing/2014/main" val="20000"/>
                    </a:ext>
                  </a:extLst>
                </a:gridCol>
                <a:gridCol w="2268850">
                  <a:extLst>
                    <a:ext uri="{9D8B030D-6E8A-4147-A177-3AD203B41FA5}">
                      <a16:colId xmlns:a16="http://schemas.microsoft.com/office/drawing/2014/main" val="20001"/>
                    </a:ext>
                  </a:extLst>
                </a:gridCol>
                <a:gridCol w="1981825">
                  <a:extLst>
                    <a:ext uri="{9D8B030D-6E8A-4147-A177-3AD203B41FA5}">
                      <a16:colId xmlns:a16="http://schemas.microsoft.com/office/drawing/2014/main" val="20002"/>
                    </a:ext>
                  </a:extLst>
                </a:gridCol>
                <a:gridCol w="3470275">
                  <a:extLst>
                    <a:ext uri="{9D8B030D-6E8A-4147-A177-3AD203B41FA5}">
                      <a16:colId xmlns:a16="http://schemas.microsoft.com/office/drawing/2014/main" val="20003"/>
                    </a:ext>
                  </a:extLst>
                </a:gridCol>
              </a:tblGrid>
              <a:tr h="193425">
                <a:tc gridSpan="4">
                  <a:txBody>
                    <a:bodyPr/>
                    <a:lstStyle/>
                    <a:p>
                      <a:pPr marL="0" marR="0" lvl="0" indent="0" algn="ctr" rtl="0">
                        <a:lnSpc>
                          <a:spcPct val="11875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BLOQUE IV</a:t>
                      </a:r>
                      <a:endParaRPr sz="1200" u="none" strike="noStrike" cap="none">
                        <a:latin typeface="Calibri"/>
                        <a:ea typeface="Calibri"/>
                        <a:cs typeface="Calibri"/>
                        <a:sym typeface="Calibri"/>
                      </a:endParaRPr>
                    </a:p>
                  </a:txBody>
                  <a:tcPr marL="0" marR="0" marT="0" marB="0">
                    <a:lnB w="9525" cap="flat" cmpd="sng">
                      <a:solidFill>
                        <a:srgbClr val="FFFFFF"/>
                      </a:solidFill>
                      <a:prstDash val="solid"/>
                      <a:round/>
                      <a:headEnd type="none" w="sm" len="sm"/>
                      <a:tailEnd type="none" w="sm" len="sm"/>
                    </a:lnB>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93050">
                <a:tc>
                  <a:txBody>
                    <a:bodyPr/>
                    <a:lstStyle/>
                    <a:p>
                      <a:pPr marL="0" marR="0" lvl="0" indent="0" algn="ctr" rtl="0">
                        <a:lnSpc>
                          <a:spcPct val="1183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83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299085" marR="0" lvl="0" indent="0" algn="l" rtl="0">
                        <a:lnSpc>
                          <a:spcPct val="1183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1125220" marR="0" lvl="0" indent="0" algn="l" rtl="0">
                        <a:lnSpc>
                          <a:spcPct val="118333"/>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1681900">
                <a:tc>
                  <a:txBody>
                    <a:bodyPr/>
                    <a:lstStyle/>
                    <a:p>
                      <a:pPr marL="68580" marR="21717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Ética y  Ciudadanía</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56515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Retos de la democracia en  México.</a:t>
                      </a:r>
                      <a:endParaRPr sz="1200" u="none" strike="noStrike" cap="none">
                        <a:latin typeface="Calibri"/>
                        <a:ea typeface="Calibri"/>
                        <a:cs typeface="Calibri"/>
                        <a:sym typeface="Calibri"/>
                      </a:endParaRPr>
                    </a:p>
                    <a:p>
                      <a:pPr marL="67945" marR="83185" lvl="0" indent="-67945" algn="l" rtl="0">
                        <a:lnSpc>
                          <a:spcPct val="121666"/>
                        </a:lnSpc>
                        <a:spcBef>
                          <a:spcPts val="0"/>
                        </a:spcBef>
                        <a:spcAft>
                          <a:spcPts val="0"/>
                        </a:spcAft>
                        <a:buSzPts val="1200"/>
                        <a:buFont typeface="Calibri"/>
                        <a:buChar char="-"/>
                      </a:pPr>
                      <a:r>
                        <a:rPr lang="en-US" sz="1200" u="none" strike="noStrike" cap="none">
                          <a:latin typeface="Calibri"/>
                          <a:ea typeface="Calibri"/>
                          <a:cs typeface="Calibri"/>
                          <a:sym typeface="Calibri"/>
                        </a:rPr>
                        <a:t>Apego a la Constitución Política  para la regulación del Estado y del</a:t>
                      </a:r>
                      <a:endParaRPr sz="1200" u="none" strike="noStrike" cap="none">
                        <a:latin typeface="Calibri"/>
                        <a:ea typeface="Calibri"/>
                        <a:cs typeface="Calibri"/>
                        <a:sym typeface="Calibri"/>
                      </a:endParaRPr>
                    </a:p>
                    <a:p>
                      <a:pPr marL="67945" marR="0" lvl="0" indent="0" algn="l" rtl="0">
                        <a:lnSpc>
                          <a:spcPct val="119166"/>
                        </a:lnSpc>
                        <a:spcBef>
                          <a:spcPts val="0"/>
                        </a:spcBef>
                        <a:spcAft>
                          <a:spcPts val="0"/>
                        </a:spcAft>
                        <a:buSzPts val="1200"/>
                        <a:buFont typeface="Calibri"/>
                        <a:buNone/>
                      </a:pPr>
                      <a:r>
                        <a:rPr lang="en-US" sz="1200" u="none" strike="noStrike" cap="none">
                          <a:latin typeface="Calibri"/>
                          <a:ea typeface="Calibri"/>
                          <a:cs typeface="Calibri"/>
                          <a:sym typeface="Calibri"/>
                        </a:rPr>
                        <a:t>gobierno.</a:t>
                      </a:r>
                      <a:endParaRPr sz="1200" u="none" strike="noStrike" cap="none">
                        <a:latin typeface="Calibri"/>
                        <a:ea typeface="Calibri"/>
                        <a:cs typeface="Calibri"/>
                        <a:sym typeface="Calibri"/>
                      </a:endParaRPr>
                    </a:p>
                    <a:p>
                      <a:pPr marL="149860" marR="0" lvl="0" indent="-82550" algn="l" rtl="0">
                        <a:lnSpc>
                          <a:spcPct val="100000"/>
                        </a:lnSpc>
                        <a:spcBef>
                          <a:spcPts val="20"/>
                        </a:spcBef>
                        <a:spcAft>
                          <a:spcPts val="0"/>
                        </a:spcAft>
                        <a:buSzPts val="1200"/>
                        <a:buFont typeface="Calibri"/>
                        <a:buChar char="-"/>
                      </a:pPr>
                      <a:r>
                        <a:rPr lang="en-US" sz="1200" u="none" strike="noStrike" cap="none">
                          <a:latin typeface="Calibri"/>
                          <a:ea typeface="Calibri"/>
                          <a:cs typeface="Calibri"/>
                          <a:sym typeface="Calibri"/>
                        </a:rPr>
                        <a:t>Constitución: pacto político.</a:t>
                      </a:r>
                      <a:endParaRPr sz="1200" u="none" strike="noStrike" cap="none">
                        <a:latin typeface="Calibri"/>
                        <a:ea typeface="Calibri"/>
                        <a:cs typeface="Calibri"/>
                        <a:sym typeface="Calibri"/>
                      </a:endParaRPr>
                    </a:p>
                    <a:p>
                      <a:pPr marL="149860" marR="0" lvl="0" indent="-82550" algn="l" rtl="0">
                        <a:lnSpc>
                          <a:spcPct val="100000"/>
                        </a:lnSpc>
                        <a:spcBef>
                          <a:spcPts val="20"/>
                        </a:spcBef>
                        <a:spcAft>
                          <a:spcPts val="0"/>
                        </a:spcAft>
                        <a:buSzPts val="1200"/>
                        <a:buFont typeface="Calibri"/>
                        <a:buChar char="-"/>
                      </a:pPr>
                      <a:r>
                        <a:rPr lang="en-US" sz="1200" u="none" strike="noStrike" cap="none">
                          <a:latin typeface="Calibri"/>
                          <a:ea typeface="Calibri"/>
                          <a:cs typeface="Calibri"/>
                          <a:sym typeface="Calibri"/>
                        </a:rPr>
                        <a:t>Participación ciudadana.</a:t>
                      </a:r>
                      <a:endParaRPr sz="1200" u="none" strike="noStrike" cap="none">
                        <a:latin typeface="Calibri"/>
                        <a:ea typeface="Calibri"/>
                        <a:cs typeface="Calibri"/>
                        <a:sym typeface="Calibri"/>
                      </a:endParaRPr>
                    </a:p>
                    <a:p>
                      <a:pPr marL="67945" marR="401955" lvl="0" indent="-67945" algn="l" rtl="0">
                        <a:lnSpc>
                          <a:spcPct val="123333"/>
                        </a:lnSpc>
                        <a:spcBef>
                          <a:spcPts val="0"/>
                        </a:spcBef>
                        <a:spcAft>
                          <a:spcPts val="0"/>
                        </a:spcAft>
                        <a:buSzPts val="1200"/>
                        <a:buFont typeface="Calibri"/>
                        <a:buChar char="-"/>
                      </a:pPr>
                      <a:r>
                        <a:rPr lang="en-US" sz="1200" u="none" strike="noStrike" cap="none">
                          <a:latin typeface="Calibri"/>
                          <a:ea typeface="Calibri"/>
                          <a:cs typeface="Calibri"/>
                          <a:sym typeface="Calibri"/>
                        </a:rPr>
                        <a:t>Legitimidad de los procesos  electorales.</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just" rtl="0">
                        <a:lnSpc>
                          <a:spcPct val="118333"/>
                        </a:lnSpc>
                        <a:spcBef>
                          <a:spcPts val="0"/>
                        </a:spcBef>
                        <a:spcAft>
                          <a:spcPts val="0"/>
                        </a:spcAft>
                        <a:buSzPts val="1200"/>
                        <a:buFont typeface="Calibri"/>
                        <a:buNone/>
                      </a:pPr>
                      <a:r>
                        <a:rPr lang="en-US" sz="1200" u="none" strike="noStrike" cap="none">
                          <a:latin typeface="Calibri"/>
                          <a:ea typeface="Calibri"/>
                          <a:cs typeface="Calibri"/>
                          <a:sym typeface="Calibri"/>
                        </a:rPr>
                        <a:t>Reconocer   los  momentos</a:t>
                      </a:r>
                      <a:endParaRPr sz="1200" u="none" strike="noStrike" cap="none">
                        <a:latin typeface="Calibri"/>
                        <a:ea typeface="Calibri"/>
                        <a:cs typeface="Calibri"/>
                        <a:sym typeface="Calibri"/>
                      </a:endParaRPr>
                    </a:p>
                    <a:p>
                      <a:pPr marL="67945" marR="61594" lvl="0" indent="0" algn="just" rtl="0">
                        <a:lnSpc>
                          <a:spcPct val="101499"/>
                        </a:lnSpc>
                        <a:spcBef>
                          <a:spcPts val="0"/>
                        </a:spcBef>
                        <a:spcAft>
                          <a:spcPts val="0"/>
                        </a:spcAft>
                        <a:buSzPts val="1200"/>
                        <a:buFont typeface="Calibri"/>
                        <a:buNone/>
                      </a:pPr>
                      <a:r>
                        <a:rPr lang="en-US" sz="1200" u="none" strike="noStrike" cap="none">
                          <a:latin typeface="Calibri"/>
                          <a:ea typeface="Calibri"/>
                          <a:cs typeface="Calibri"/>
                          <a:sym typeface="Calibri"/>
                        </a:rPr>
                        <a:t>Históricos que han  contribuido a la construcción  de la democracia en el país.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8580" marR="0" lvl="0" indent="0" algn="just" rtl="0">
                        <a:lnSpc>
                          <a:spcPct val="118333"/>
                        </a:lnSpc>
                        <a:spcBef>
                          <a:spcPts val="0"/>
                        </a:spcBef>
                        <a:spcAft>
                          <a:spcPts val="0"/>
                        </a:spcAft>
                        <a:buSzPts val="1200"/>
                        <a:buFont typeface="Calibri"/>
                        <a:buNone/>
                      </a:pPr>
                      <a:r>
                        <a:rPr lang="en-US" sz="1200" u="none" strike="noStrike" cap="none">
                          <a:latin typeface="Calibri"/>
                          <a:ea typeface="Calibri"/>
                          <a:cs typeface="Calibri"/>
                          <a:sym typeface="Calibri"/>
                        </a:rPr>
                        <a:t>Retos y oportunidades de la democracia en México. La</a:t>
                      </a:r>
                      <a:endParaRPr sz="1200" u="none" strike="noStrike" cap="none">
                        <a:latin typeface="Calibri"/>
                        <a:ea typeface="Calibri"/>
                        <a:cs typeface="Calibri"/>
                        <a:sym typeface="Calibri"/>
                      </a:endParaRPr>
                    </a:p>
                    <a:p>
                      <a:pPr marL="68580" marR="60325" lvl="0" indent="0" algn="just" rtl="0">
                        <a:lnSpc>
                          <a:spcPct val="101499"/>
                        </a:lnSpc>
                        <a:spcBef>
                          <a:spcPts val="0"/>
                        </a:spcBef>
                        <a:spcAft>
                          <a:spcPts val="0"/>
                        </a:spcAft>
                        <a:buSzPts val="1200"/>
                        <a:buFont typeface="Calibri"/>
                        <a:buNone/>
                      </a:pPr>
                      <a:r>
                        <a:rPr lang="en-US" sz="1200" u="none" strike="noStrike" cap="none">
                          <a:latin typeface="Calibri"/>
                          <a:ea typeface="Calibri"/>
                          <a:cs typeface="Calibri"/>
                          <a:sym typeface="Calibri"/>
                        </a:rPr>
                        <a:t>participación ciudadana para una gobernabilidad  democrática. Necesidades de observadores  ciudadanos en el desarrollo de procesos electorales.</a:t>
                      </a:r>
                      <a:endParaRPr sz="1200" u="none" strike="noStrike" cap="none">
                        <a:latin typeface="Calibri"/>
                        <a:ea typeface="Calibri"/>
                        <a:cs typeface="Calibri"/>
                        <a:sym typeface="Calibri"/>
                      </a:endParaRPr>
                    </a:p>
                    <a:p>
                      <a:pPr marL="68580" marR="0" lvl="0" indent="0" algn="just" rtl="0">
                        <a:lnSpc>
                          <a:spcPct val="100000"/>
                        </a:lnSpc>
                        <a:spcBef>
                          <a:spcPts val="60"/>
                        </a:spcBef>
                        <a:spcAft>
                          <a:spcPts val="0"/>
                        </a:spcAft>
                        <a:buSzPts val="1000"/>
                        <a:buFont typeface="Calibri"/>
                        <a:buNone/>
                      </a:pPr>
                      <a:endParaRPr sz="10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566575">
                <a:tc>
                  <a:txBody>
                    <a:bodyPr/>
                    <a:lstStyle/>
                    <a:p>
                      <a:pPr marL="68580"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Ética y</a:t>
                      </a:r>
                      <a:endParaRPr sz="1200" u="none" strike="noStrike" cap="none">
                        <a:latin typeface="Calibri"/>
                        <a:ea typeface="Calibri"/>
                        <a:cs typeface="Calibri"/>
                        <a:sym typeface="Calibri"/>
                      </a:endParaRPr>
                    </a:p>
                    <a:p>
                      <a:pPr marL="68580" marR="0" lvl="0" indent="0" algn="l" rtl="0">
                        <a:lnSpc>
                          <a:spcPct val="100000"/>
                        </a:lnSpc>
                        <a:spcBef>
                          <a:spcPts val="40"/>
                        </a:spcBef>
                        <a:spcAft>
                          <a:spcPts val="0"/>
                        </a:spcAft>
                        <a:buSzPts val="1200"/>
                        <a:buFont typeface="Calibri"/>
                        <a:buNone/>
                      </a:pPr>
                      <a:r>
                        <a:rPr lang="en-US" sz="1200" u="none" strike="noStrike" cap="none">
                          <a:latin typeface="Calibri"/>
                          <a:ea typeface="Calibri"/>
                          <a:cs typeface="Calibri"/>
                          <a:sym typeface="Calibri"/>
                        </a:rPr>
                        <a:t>Ciudadanía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La participación.</a:t>
                      </a:r>
                      <a:endParaRPr sz="1200" u="none" strike="noStrike" cap="none">
                        <a:latin typeface="Calibri"/>
                        <a:ea typeface="Calibri"/>
                        <a:cs typeface="Calibri"/>
                        <a:sym typeface="Calibri"/>
                      </a:endParaRPr>
                    </a:p>
                    <a:p>
                      <a:pPr marL="67945" marR="150495" lvl="0" indent="0" algn="l" rtl="0">
                        <a:lnSpc>
                          <a:spcPct val="101400"/>
                        </a:lnSpc>
                        <a:spcBef>
                          <a:spcPts val="20"/>
                        </a:spcBef>
                        <a:spcAft>
                          <a:spcPts val="0"/>
                        </a:spcAft>
                        <a:buSzPts val="1200"/>
                        <a:buFont typeface="Calibri"/>
                        <a:buNone/>
                      </a:pPr>
                      <a:r>
                        <a:rPr lang="en-US" sz="1200" u="none" strike="noStrike" cap="none">
                          <a:latin typeface="Calibri"/>
                          <a:ea typeface="Calibri"/>
                          <a:cs typeface="Calibri"/>
                          <a:sym typeface="Calibri"/>
                        </a:rPr>
                        <a:t>- Principios que dan sustento a la  participación social. El diálogo, la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Argumentar	sobre sus</a:t>
                      </a:r>
                      <a:endParaRPr sz="1200" u="none" strike="noStrike" cap="none">
                        <a:latin typeface="Calibri"/>
                        <a:ea typeface="Calibri"/>
                        <a:cs typeface="Calibri"/>
                        <a:sym typeface="Calibri"/>
                      </a:endParaRPr>
                    </a:p>
                    <a:p>
                      <a:pPr marL="67945" marR="0" lvl="0" indent="0" algn="l" rtl="0">
                        <a:lnSpc>
                          <a:spcPct val="100000"/>
                        </a:lnSpc>
                        <a:spcBef>
                          <a:spcPts val="40"/>
                        </a:spcBef>
                        <a:spcAft>
                          <a:spcPts val="0"/>
                        </a:spcAft>
                        <a:buSzPts val="1200"/>
                        <a:buFont typeface="Calibri"/>
                        <a:buNone/>
                      </a:pPr>
                      <a:r>
                        <a:rPr lang="en-US" sz="1200" u="none" strike="noStrike" cap="none">
                          <a:latin typeface="Calibri"/>
                          <a:ea typeface="Calibri"/>
                          <a:cs typeface="Calibri"/>
                          <a:sym typeface="Calibri"/>
                        </a:rPr>
                        <a:t>derechos y responsabilidades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Mecanismos de   participación ciudadana en una</a:t>
                      </a:r>
                      <a:endParaRPr sz="1200" u="none" strike="noStrike" cap="none">
                        <a:latin typeface="Calibri"/>
                        <a:ea typeface="Calibri"/>
                        <a:cs typeface="Calibri"/>
                        <a:sym typeface="Calibri"/>
                      </a:endParaRPr>
                    </a:p>
                    <a:p>
                      <a:pPr marL="68580" marR="62230" lvl="0" indent="0" algn="l" rtl="0">
                        <a:lnSpc>
                          <a:spcPct val="101400"/>
                        </a:lnSpc>
                        <a:spcBef>
                          <a:spcPts val="20"/>
                        </a:spcBef>
                        <a:spcAft>
                          <a:spcPts val="0"/>
                        </a:spcAft>
                        <a:buSzPts val="1200"/>
                        <a:buFont typeface="Calibri"/>
                        <a:buNone/>
                      </a:pPr>
                      <a:r>
                        <a:rPr lang="en-US" sz="1200" u="none" strike="noStrike" cap="none">
                          <a:latin typeface="Calibri"/>
                          <a:ea typeface="Calibri"/>
                          <a:cs typeface="Calibri"/>
                          <a:sym typeface="Calibri"/>
                        </a:rPr>
                        <a:t>democracia directa (iniciativa popular, plebiscito,  referéndum) y   en   una democracia indirecta 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707"/>
        <p:cNvGrpSpPr/>
        <p:nvPr/>
      </p:nvGrpSpPr>
      <p:grpSpPr>
        <a:xfrm>
          <a:off x="0" y="0"/>
          <a:ext cx="0" cy="0"/>
          <a:chOff x="0" y="0"/>
          <a:chExt cx="0" cy="0"/>
        </a:xfrm>
      </p:grpSpPr>
      <p:graphicFrame>
        <p:nvGraphicFramePr>
          <p:cNvPr id="708" name="Google Shape;708;p55"/>
          <p:cNvGraphicFramePr/>
          <p:nvPr/>
        </p:nvGraphicFramePr>
        <p:xfrm>
          <a:off x="891857" y="960500"/>
          <a:ext cx="3000000" cy="3000000"/>
        </p:xfrm>
        <a:graphic>
          <a:graphicData uri="http://schemas.openxmlformats.org/drawingml/2006/table">
            <a:tbl>
              <a:tblPr>
                <a:noFill/>
                <a:tableStyleId>{D24F70D1-5836-41D9-9953-D54A523C527F}</a:tableStyleId>
              </a:tblPr>
              <a:tblGrid>
                <a:gridCol w="985525">
                  <a:extLst>
                    <a:ext uri="{9D8B030D-6E8A-4147-A177-3AD203B41FA5}">
                      <a16:colId xmlns:a16="http://schemas.microsoft.com/office/drawing/2014/main" val="20000"/>
                    </a:ext>
                  </a:extLst>
                </a:gridCol>
                <a:gridCol w="2268850">
                  <a:extLst>
                    <a:ext uri="{9D8B030D-6E8A-4147-A177-3AD203B41FA5}">
                      <a16:colId xmlns:a16="http://schemas.microsoft.com/office/drawing/2014/main" val="20001"/>
                    </a:ext>
                  </a:extLst>
                </a:gridCol>
                <a:gridCol w="1981825">
                  <a:extLst>
                    <a:ext uri="{9D8B030D-6E8A-4147-A177-3AD203B41FA5}">
                      <a16:colId xmlns:a16="http://schemas.microsoft.com/office/drawing/2014/main" val="20002"/>
                    </a:ext>
                  </a:extLst>
                </a:gridCol>
                <a:gridCol w="3470275">
                  <a:extLst>
                    <a:ext uri="{9D8B030D-6E8A-4147-A177-3AD203B41FA5}">
                      <a16:colId xmlns:a16="http://schemas.microsoft.com/office/drawing/2014/main" val="20003"/>
                    </a:ext>
                  </a:extLst>
                </a:gridCol>
              </a:tblGrid>
              <a:tr h="566675">
                <a:tc>
                  <a:txBody>
                    <a:bodyPr/>
                    <a:lstStyle/>
                    <a:p>
                      <a:pPr marL="0" marR="0" lvl="0" indent="0" algn="l" rtl="0">
                        <a:lnSpc>
                          <a:spcPct val="100000"/>
                        </a:lnSpc>
                        <a:spcBef>
                          <a:spcPts val="0"/>
                        </a:spcBef>
                        <a:spcAft>
                          <a:spcPts val="0"/>
                        </a:spcAft>
                        <a:buSzPts val="1100"/>
                        <a:buFont typeface="Calibri"/>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97155"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organización y el establecimiento  de acuerdos; apego a la legalidad;  respeto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6223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al	participar	en	acciones  colectivas.</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6096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representativa para la construcción de un gobierno  democrático.</a:t>
                      </a:r>
                      <a:endParaRPr sz="10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0"/>
                  </a:ext>
                </a:extLst>
              </a:tr>
            </a:tbl>
          </a:graphicData>
        </a:graphic>
      </p:graphicFrame>
      <p:graphicFrame>
        <p:nvGraphicFramePr>
          <p:cNvPr id="709" name="Google Shape;709;p55"/>
          <p:cNvGraphicFramePr/>
          <p:nvPr/>
        </p:nvGraphicFramePr>
        <p:xfrm>
          <a:off x="891857" y="2103755"/>
          <a:ext cx="3000000" cy="3000000"/>
        </p:xfrm>
        <a:graphic>
          <a:graphicData uri="http://schemas.openxmlformats.org/drawingml/2006/table">
            <a:tbl>
              <a:tblPr>
                <a:noFill/>
                <a:tableStyleId>{D24F70D1-5836-41D9-9953-D54A523C527F}</a:tableStyleId>
              </a:tblPr>
              <a:tblGrid>
                <a:gridCol w="985525">
                  <a:extLst>
                    <a:ext uri="{9D8B030D-6E8A-4147-A177-3AD203B41FA5}">
                      <a16:colId xmlns:a16="http://schemas.microsoft.com/office/drawing/2014/main" val="20000"/>
                    </a:ext>
                  </a:extLst>
                </a:gridCol>
                <a:gridCol w="2268850">
                  <a:extLst>
                    <a:ext uri="{9D8B030D-6E8A-4147-A177-3AD203B41FA5}">
                      <a16:colId xmlns:a16="http://schemas.microsoft.com/office/drawing/2014/main" val="20001"/>
                    </a:ext>
                  </a:extLst>
                </a:gridCol>
                <a:gridCol w="1981825">
                  <a:extLst>
                    <a:ext uri="{9D8B030D-6E8A-4147-A177-3AD203B41FA5}">
                      <a16:colId xmlns:a16="http://schemas.microsoft.com/office/drawing/2014/main" val="20002"/>
                    </a:ext>
                  </a:extLst>
                </a:gridCol>
                <a:gridCol w="3470275">
                  <a:extLst>
                    <a:ext uri="{9D8B030D-6E8A-4147-A177-3AD203B41FA5}">
                      <a16:colId xmlns:a16="http://schemas.microsoft.com/office/drawing/2014/main" val="20003"/>
                    </a:ext>
                  </a:extLst>
                </a:gridCol>
              </a:tblGrid>
              <a:tr h="198125">
                <a:tc gridSpan="4">
                  <a:txBody>
                    <a:bodyPr/>
                    <a:lstStyle/>
                    <a:p>
                      <a:pPr marL="0" marR="0" lvl="0" indent="0" algn="ctr" rtl="0">
                        <a:lnSpc>
                          <a:spcPct val="100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BLOQUE V</a:t>
                      </a:r>
                      <a:endParaRPr sz="1200" u="none" strike="noStrike" cap="none">
                        <a:latin typeface="Calibri"/>
                        <a:ea typeface="Calibri"/>
                        <a:cs typeface="Calibri"/>
                        <a:sym typeface="Calibri"/>
                      </a:endParaRPr>
                    </a:p>
                  </a:txBody>
                  <a:tcPr marL="0" marR="0" marT="0" marB="0">
                    <a:solidFill>
                      <a:srgbClr val="EC7C30"/>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90500">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0" marR="0" lvl="0" indent="0" algn="ctr"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299085"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tc>
                  <a:txBody>
                    <a:bodyPr/>
                    <a:lstStyle/>
                    <a:p>
                      <a:pPr marL="1125220" marR="0" lvl="0" indent="0" algn="l" rtl="0">
                        <a:lnSpc>
                          <a:spcPct val="115000"/>
                        </a:lnSpc>
                        <a:spcBef>
                          <a:spcPts val="0"/>
                        </a:spcBef>
                        <a:spcAft>
                          <a:spcPts val="0"/>
                        </a:spcAft>
                        <a:buClr>
                          <a:srgbClr val="001F5F"/>
                        </a:buClr>
                        <a:buSzPts val="1200"/>
                        <a:buFont typeface="Calibri"/>
                        <a:buNone/>
                      </a:pPr>
                      <a:r>
                        <a:rPr lang="en-US" sz="1200" b="1" u="none" strike="noStrike" cap="none">
                          <a:solidFill>
                            <a:srgbClr val="001F5F"/>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1"/>
                  </a:ext>
                </a:extLst>
              </a:tr>
              <a:tr h="2424175">
                <a:tc>
                  <a:txBody>
                    <a:bodyPr/>
                    <a:lstStyle/>
                    <a:p>
                      <a:pPr marL="68580"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Persona,</a:t>
                      </a:r>
                      <a:endParaRPr sz="1200" u="none" strike="noStrike" cap="none">
                        <a:latin typeface="Calibri"/>
                        <a:ea typeface="Calibri"/>
                        <a:cs typeface="Calibri"/>
                        <a:sym typeface="Calibri"/>
                      </a:endParaRPr>
                    </a:p>
                    <a:p>
                      <a:pPr marL="68580" marR="217170" lvl="0" indent="0" algn="l" rtl="0">
                        <a:lnSpc>
                          <a:spcPct val="123333"/>
                        </a:lnSpc>
                        <a:spcBef>
                          <a:spcPts val="35"/>
                        </a:spcBef>
                        <a:spcAft>
                          <a:spcPts val="0"/>
                        </a:spcAft>
                        <a:buSzPts val="1200"/>
                        <a:buFont typeface="Calibri"/>
                        <a:buNone/>
                      </a:pPr>
                      <a:r>
                        <a:rPr lang="en-US" sz="1200" u="none" strike="noStrike" cap="none">
                          <a:latin typeface="Calibri"/>
                          <a:ea typeface="Calibri"/>
                          <a:cs typeface="Calibri"/>
                          <a:sym typeface="Calibri"/>
                        </a:rPr>
                        <a:t>Ética y  Ciudadanía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Función social de los medios de</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comunicación.</a:t>
                      </a:r>
                      <a:endParaRPr sz="1200" u="none" strike="noStrike" cap="none">
                        <a:latin typeface="Calibri"/>
                        <a:ea typeface="Calibri"/>
                        <a:cs typeface="Calibri"/>
                        <a:sym typeface="Calibri"/>
                      </a:endParaRPr>
                    </a:p>
                    <a:p>
                      <a:pPr marL="67945" marR="66675" lvl="0" indent="-67945" algn="l" rtl="0">
                        <a:lnSpc>
                          <a:spcPct val="101400"/>
                        </a:lnSpc>
                        <a:spcBef>
                          <a:spcPts val="20"/>
                        </a:spcBef>
                        <a:spcAft>
                          <a:spcPts val="0"/>
                        </a:spcAft>
                        <a:buSzPts val="1200"/>
                        <a:buFont typeface="Calibri"/>
                        <a:buChar char="-"/>
                      </a:pPr>
                      <a:r>
                        <a:rPr lang="en-US" sz="1200" u="none" strike="noStrike" cap="none">
                          <a:latin typeface="Calibri"/>
                          <a:ea typeface="Calibri"/>
                          <a:cs typeface="Calibri"/>
                          <a:sym typeface="Calibri"/>
                        </a:rPr>
                        <a:t>El manejo de información en los  medios. Su papel en la divulgación  de la ciencia, la cultura y el  deporte.</a:t>
                      </a:r>
                      <a:endParaRPr sz="1200" u="none" strike="noStrike" cap="none">
                        <a:latin typeface="Calibri"/>
                        <a:ea typeface="Calibri"/>
                        <a:cs typeface="Calibri"/>
                        <a:sym typeface="Calibri"/>
                      </a:endParaRPr>
                    </a:p>
                    <a:p>
                      <a:pPr marL="67945" marR="69850" lvl="0" indent="-67945" algn="l" rtl="0">
                        <a:lnSpc>
                          <a:spcPct val="123333"/>
                        </a:lnSpc>
                        <a:spcBef>
                          <a:spcPts val="35"/>
                        </a:spcBef>
                        <a:spcAft>
                          <a:spcPts val="0"/>
                        </a:spcAft>
                        <a:buSzPts val="1200"/>
                        <a:buFont typeface="Calibri"/>
                        <a:buChar char="-"/>
                      </a:pPr>
                      <a:r>
                        <a:rPr lang="en-US" sz="1200" u="none" strike="noStrike" cap="none">
                          <a:latin typeface="Calibri"/>
                          <a:ea typeface="Calibri"/>
                          <a:cs typeface="Calibri"/>
                          <a:sym typeface="Calibri"/>
                        </a:rPr>
                        <a:t>Leyes que regulan el papel de los  medios.</a:t>
                      </a:r>
                      <a:endParaRPr sz="1200" u="none" strike="noStrike" cap="none">
                        <a:latin typeface="Calibri"/>
                        <a:ea typeface="Calibri"/>
                        <a:cs typeface="Calibri"/>
                        <a:sym typeface="Calibri"/>
                      </a:endParaRPr>
                    </a:p>
                    <a:p>
                      <a:pPr marL="149860" marR="0" lvl="0" indent="-82550" algn="l" rtl="0">
                        <a:lnSpc>
                          <a:spcPct val="117083"/>
                        </a:lnSpc>
                        <a:spcBef>
                          <a:spcPts val="0"/>
                        </a:spcBef>
                        <a:spcAft>
                          <a:spcPts val="0"/>
                        </a:spcAft>
                        <a:buSzPts val="1200"/>
                        <a:buFont typeface="Calibri"/>
                        <a:buChar char="-"/>
                      </a:pPr>
                      <a:r>
                        <a:rPr lang="en-US" sz="1200" u="none" strike="noStrike" cap="none">
                          <a:latin typeface="Calibri"/>
                          <a:ea typeface="Calibri"/>
                          <a:cs typeface="Calibri"/>
                          <a:sym typeface="Calibri"/>
                        </a:rPr>
                        <a:t>Pluralidad, respeto, derechos</a:t>
                      </a:r>
                      <a:endParaRPr sz="1200" u="none" strike="noStrike" cap="none">
                        <a:latin typeface="Calibri"/>
                        <a:ea typeface="Calibri"/>
                        <a:cs typeface="Calibri"/>
                        <a:sym typeface="Calibri"/>
                      </a:endParaRPr>
                    </a:p>
                    <a:p>
                      <a:pPr marL="67945" marR="124460" lvl="0" indent="0" algn="l" rtl="0">
                        <a:lnSpc>
                          <a:spcPct val="101400"/>
                        </a:lnSpc>
                        <a:spcBef>
                          <a:spcPts val="0"/>
                        </a:spcBef>
                        <a:spcAft>
                          <a:spcPts val="0"/>
                        </a:spcAft>
                        <a:buSzPts val="1200"/>
                        <a:buFont typeface="Calibri"/>
                        <a:buNone/>
                      </a:pPr>
                      <a:r>
                        <a:rPr lang="en-US" sz="1200" u="none" strike="noStrike" cap="none">
                          <a:latin typeface="Calibri"/>
                          <a:ea typeface="Calibri"/>
                          <a:cs typeface="Calibri"/>
                          <a:sym typeface="Calibri"/>
                        </a:rPr>
                        <a:t>humanos, responsabilidad,  cultura de masas y libertad en los</a:t>
                      </a:r>
                      <a:endParaRPr sz="1200" u="none" strike="noStrike" cap="none">
                        <a:latin typeface="Calibri"/>
                        <a:ea typeface="Calibri"/>
                        <a:cs typeface="Calibri"/>
                        <a:sym typeface="Calibri"/>
                      </a:endParaRPr>
                    </a:p>
                    <a:p>
                      <a:pPr marL="67945" marR="0" lvl="0" indent="0" algn="l" rtl="0">
                        <a:lnSpc>
                          <a:spcPct val="100000"/>
                        </a:lnSpc>
                        <a:spcBef>
                          <a:spcPts val="40"/>
                        </a:spcBef>
                        <a:spcAft>
                          <a:spcPts val="0"/>
                        </a:spcAft>
                        <a:buSzPts val="1200"/>
                        <a:buFont typeface="Calibri"/>
                        <a:buNone/>
                      </a:pPr>
                      <a:r>
                        <a:rPr lang="en-US" sz="1200" u="none" strike="noStrike" cap="none">
                          <a:latin typeface="Calibri"/>
                          <a:ea typeface="Calibri"/>
                          <a:cs typeface="Calibri"/>
                          <a:sym typeface="Calibri"/>
                        </a:rPr>
                        <a:t>medios.</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67945"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Cuestionar	estereotipos</a:t>
                      </a:r>
                      <a:endParaRPr sz="1200" u="none" strike="noStrike" cap="none">
                        <a:latin typeface="Calibri"/>
                        <a:ea typeface="Calibri"/>
                        <a:cs typeface="Calibri"/>
                        <a:sym typeface="Calibri"/>
                      </a:endParaRPr>
                    </a:p>
                    <a:p>
                      <a:pPr marL="6794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promovidos por los medios de</a:t>
                      </a:r>
                      <a:endParaRPr sz="1200" u="none" strike="noStrike" cap="none">
                        <a:latin typeface="Calibri"/>
                        <a:ea typeface="Calibri"/>
                        <a:cs typeface="Calibri"/>
                        <a:sym typeface="Calibri"/>
                      </a:endParaRPr>
                    </a:p>
                    <a:p>
                      <a:pPr marL="67945" marR="60325" lvl="0" indent="0" algn="l" rtl="0">
                        <a:lnSpc>
                          <a:spcPct val="101400"/>
                        </a:lnSpc>
                        <a:spcBef>
                          <a:spcPts val="20"/>
                        </a:spcBef>
                        <a:spcAft>
                          <a:spcPts val="0"/>
                        </a:spcAft>
                        <a:buSzPts val="1200"/>
                        <a:buFont typeface="Calibri"/>
                        <a:buNone/>
                      </a:pPr>
                      <a:r>
                        <a:rPr lang="en-US" sz="1200" u="none" strike="noStrike" cap="none">
                          <a:latin typeface="Calibri"/>
                          <a:ea typeface="Calibri"/>
                          <a:cs typeface="Calibri"/>
                          <a:sym typeface="Calibri"/>
                        </a:rPr>
                        <a:t>comunicación que inducen a  acciones que deterioran la  salud (adicciones, trastornos  de alimentación, deterioro de  la identidad y el autoestima).</a:t>
                      </a:r>
                      <a:endParaRPr sz="1200" u="none" strike="noStrike" cap="none">
                        <a:latin typeface="Calibri"/>
                        <a:ea typeface="Calibri"/>
                        <a:cs typeface="Calibri"/>
                        <a:sym typeface="Calibri"/>
                      </a:endParaRPr>
                    </a:p>
                    <a:p>
                      <a:pPr marL="67945" marR="59689" lvl="0" indent="-67945" algn="just" rtl="0">
                        <a:lnSpc>
                          <a:spcPct val="101699"/>
                        </a:lnSpc>
                        <a:spcBef>
                          <a:spcPts val="15"/>
                        </a:spcBef>
                        <a:spcAft>
                          <a:spcPts val="0"/>
                        </a:spcAft>
                        <a:buSzPts val="1200"/>
                        <a:buFont typeface="Calibri"/>
                        <a:buChar char="•"/>
                      </a:pPr>
                      <a:r>
                        <a:rPr lang="en-US" sz="1200" u="none" strike="noStrike" cap="none">
                          <a:latin typeface="Calibri"/>
                          <a:ea typeface="Calibri"/>
                          <a:cs typeface="Calibri"/>
                          <a:sym typeface="Calibri"/>
                        </a:rPr>
                        <a:t>Comparar la veracidad y  validez de diferentes tipos y  fuentes de información con  relación a los principios y  valores de la vida  democrática.</a:t>
                      </a:r>
                      <a:endParaRPr sz="12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tc>
                  <a:txBody>
                    <a:bodyPr/>
                    <a:lstStyle/>
                    <a:p>
                      <a:pPr marL="96520" marR="0" lvl="0" indent="0" algn="l" rtl="0">
                        <a:lnSpc>
                          <a:spcPct val="116666"/>
                        </a:lnSpc>
                        <a:spcBef>
                          <a:spcPts val="0"/>
                        </a:spcBef>
                        <a:spcAft>
                          <a:spcPts val="0"/>
                        </a:spcAft>
                        <a:buSzPts val="1200"/>
                        <a:buFont typeface="Calibri"/>
                        <a:buNone/>
                      </a:pPr>
                      <a:r>
                        <a:rPr lang="en-US" sz="1200" u="none" strike="noStrike" cap="none">
                          <a:latin typeface="Calibri"/>
                          <a:ea typeface="Calibri"/>
                          <a:cs typeface="Calibri"/>
                          <a:sym typeface="Calibri"/>
                        </a:rPr>
                        <a:t>El trabajo con los medios dentro y fuera de la escuela:</a:t>
                      </a:r>
                      <a:endParaRPr sz="1200" u="none" strike="noStrike" cap="none">
                        <a:latin typeface="Calibri"/>
                        <a:ea typeface="Calibri"/>
                        <a:cs typeface="Calibri"/>
                        <a:sym typeface="Calibri"/>
                      </a:endParaRPr>
                    </a:p>
                    <a:p>
                      <a:pPr marL="68580"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acceso a   los   medios   de   comunicación y   a   las</a:t>
                      </a:r>
                      <a:endParaRPr sz="1200" u="none" strike="noStrike" cap="none">
                        <a:latin typeface="Calibri"/>
                        <a:ea typeface="Calibri"/>
                        <a:cs typeface="Calibri"/>
                        <a:sym typeface="Calibri"/>
                      </a:endParaRPr>
                    </a:p>
                    <a:p>
                      <a:pPr marL="68580" marR="63500" lvl="0" indent="0" algn="l" rtl="0">
                        <a:lnSpc>
                          <a:spcPct val="101299"/>
                        </a:lnSpc>
                        <a:spcBef>
                          <a:spcPts val="20"/>
                        </a:spcBef>
                        <a:spcAft>
                          <a:spcPts val="0"/>
                        </a:spcAft>
                        <a:buSzPts val="1200"/>
                        <a:buFont typeface="Calibri"/>
                        <a:buNone/>
                      </a:pPr>
                      <a:r>
                        <a:rPr lang="en-US" sz="1200" u="none" strike="noStrike" cap="none">
                          <a:latin typeface="Calibri"/>
                          <a:ea typeface="Calibri"/>
                          <a:cs typeface="Calibri"/>
                          <a:sym typeface="Calibri"/>
                        </a:rPr>
                        <a:t>tecnologías de la información, calidad informativa de  cadenas y redes sociales. </a:t>
                      </a:r>
                      <a:endParaRPr sz="1000" u="none" strike="noStrike" cap="none">
                        <a:latin typeface="Calibri"/>
                        <a:ea typeface="Calibri"/>
                        <a:cs typeface="Calibri"/>
                        <a:sym typeface="Calibri"/>
                      </a:endParaRPr>
                    </a:p>
                  </a:txBody>
                  <a:tcPr marL="0" marR="0" marT="0"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tcPr>
                </a:tc>
                <a:extLst>
                  <a:ext uri="{0D108BD9-81ED-4DB2-BD59-A6C34878D82A}">
                    <a16:rowId xmlns:a16="http://schemas.microsoft.com/office/drawing/2014/main" val="10002"/>
                  </a:ext>
                </a:extLst>
              </a:tr>
              <a:tr h="1496325">
                <a:tc>
                  <a:txBody>
                    <a:bodyPr/>
                    <a:lstStyle/>
                    <a:p>
                      <a:pPr marL="68580" marR="21717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Persona,  Ética y  Ciudadanía</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366395"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Los medios como espacios de  participación social y política.  Análisis de los espacios que</a:t>
                      </a:r>
                      <a:endParaRPr sz="1200" u="none" strike="noStrike" cap="none">
                        <a:latin typeface="Calibri"/>
                        <a:ea typeface="Calibri"/>
                        <a:cs typeface="Calibri"/>
                        <a:sym typeface="Calibri"/>
                      </a:endParaRPr>
                    </a:p>
                    <a:p>
                      <a:pPr marL="67945" marR="0" lvl="0" indent="0" algn="just" rtl="0">
                        <a:lnSpc>
                          <a:spcPct val="117499"/>
                        </a:lnSpc>
                        <a:spcBef>
                          <a:spcPts val="0"/>
                        </a:spcBef>
                        <a:spcAft>
                          <a:spcPts val="0"/>
                        </a:spcAft>
                        <a:buSzPts val="1200"/>
                        <a:buFont typeface="Calibri"/>
                        <a:buNone/>
                      </a:pPr>
                      <a:r>
                        <a:rPr lang="en-US" sz="1200" u="none" strike="noStrike" cap="none">
                          <a:latin typeface="Calibri"/>
                          <a:ea typeface="Calibri"/>
                          <a:cs typeface="Calibri"/>
                          <a:sym typeface="Calibri"/>
                        </a:rPr>
                        <a:t>promueven los medios de</a:t>
                      </a:r>
                      <a:endParaRPr sz="1200" u="none" strike="noStrike" cap="none">
                        <a:latin typeface="Calibri"/>
                        <a:ea typeface="Calibri"/>
                        <a:cs typeface="Calibri"/>
                        <a:sym typeface="Calibri"/>
                      </a:endParaRPr>
                    </a:p>
                    <a:p>
                      <a:pPr marL="67945" marR="441959" lvl="0" indent="0" algn="l" rtl="0">
                        <a:lnSpc>
                          <a:spcPct val="101400"/>
                        </a:lnSpc>
                        <a:spcBef>
                          <a:spcPts val="20"/>
                        </a:spcBef>
                        <a:spcAft>
                          <a:spcPts val="0"/>
                        </a:spcAft>
                        <a:buSzPts val="1200"/>
                        <a:buFont typeface="Calibri"/>
                        <a:buNone/>
                      </a:pPr>
                      <a:r>
                        <a:rPr lang="en-US" sz="1200" u="none" strike="noStrike" cap="none">
                          <a:latin typeface="Calibri"/>
                          <a:ea typeface="Calibri"/>
                          <a:cs typeface="Calibri"/>
                          <a:sym typeface="Calibri"/>
                        </a:rPr>
                        <a:t>comunicación para la  participación libre, creativa,  respetuosa y solidaria de los  jóvenes.</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7945" marR="60325"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Difundir y manifestar  información e ideas, con  responsabilidad y respeto, en</a:t>
                      </a:r>
                      <a:endParaRPr sz="1200" u="none" strike="noStrike" cap="none">
                        <a:latin typeface="Calibri"/>
                        <a:ea typeface="Calibri"/>
                        <a:cs typeface="Calibri"/>
                        <a:sym typeface="Calibri"/>
                      </a:endParaRPr>
                    </a:p>
                    <a:p>
                      <a:pPr marL="67945" marR="0" lvl="0" indent="0" algn="just" rtl="0">
                        <a:lnSpc>
                          <a:spcPct val="117499"/>
                        </a:lnSpc>
                        <a:spcBef>
                          <a:spcPts val="0"/>
                        </a:spcBef>
                        <a:spcAft>
                          <a:spcPts val="0"/>
                        </a:spcAft>
                        <a:buSzPts val="1200"/>
                        <a:buFont typeface="Calibri"/>
                        <a:buNone/>
                      </a:pPr>
                      <a:r>
                        <a:rPr lang="en-US" sz="1200" u="none" strike="noStrike" cap="none">
                          <a:latin typeface="Calibri"/>
                          <a:ea typeface="Calibri"/>
                          <a:cs typeface="Calibri"/>
                          <a:sym typeface="Calibri"/>
                        </a:rPr>
                        <a:t>la comunidad próxima.</a:t>
                      </a:r>
                      <a:endParaRPr sz="12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tc>
                  <a:txBody>
                    <a:bodyPr/>
                    <a:lstStyle/>
                    <a:p>
                      <a:pPr marL="68580"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Análisis de las estrategias de la publicidad y la  mercadotecnia dirigidas a los adolescentes. Postura  ética  ante    los  estereotipos    de  género  y    la</a:t>
                      </a:r>
                      <a:endParaRPr sz="1200" u="none" strike="noStrike" cap="none">
                        <a:latin typeface="Calibri"/>
                        <a:ea typeface="Calibri"/>
                        <a:cs typeface="Calibri"/>
                        <a:sym typeface="Calibri"/>
                      </a:endParaRPr>
                    </a:p>
                    <a:p>
                      <a:pPr marL="68580" marR="0" lvl="0" indent="0" algn="just" rtl="0">
                        <a:lnSpc>
                          <a:spcPct val="117499"/>
                        </a:lnSpc>
                        <a:spcBef>
                          <a:spcPts val="0"/>
                        </a:spcBef>
                        <a:spcAft>
                          <a:spcPts val="0"/>
                        </a:spcAft>
                        <a:buSzPts val="1200"/>
                        <a:buFont typeface="Calibri"/>
                        <a:buNone/>
                      </a:pPr>
                      <a:r>
                        <a:rPr lang="en-US" sz="1200" u="none" strike="noStrike" cap="none">
                          <a:latin typeface="Calibri"/>
                          <a:ea typeface="Calibri"/>
                          <a:cs typeface="Calibri"/>
                          <a:sym typeface="Calibri"/>
                        </a:rPr>
                        <a:t>discriminación en medios de comunicación y las redes</a:t>
                      </a:r>
                      <a:endParaRPr sz="1200" u="none" strike="noStrike" cap="none">
                        <a:latin typeface="Calibri"/>
                        <a:ea typeface="Calibri"/>
                        <a:cs typeface="Calibri"/>
                        <a:sym typeface="Calibri"/>
                      </a:endParaRPr>
                    </a:p>
                    <a:p>
                      <a:pPr marL="68580" marR="60960" lvl="0" indent="0" algn="just" rtl="0">
                        <a:lnSpc>
                          <a:spcPct val="101400"/>
                        </a:lnSpc>
                        <a:spcBef>
                          <a:spcPts val="20"/>
                        </a:spcBef>
                        <a:spcAft>
                          <a:spcPts val="0"/>
                        </a:spcAft>
                        <a:buSzPts val="1200"/>
                        <a:buFont typeface="Calibri"/>
                        <a:buNone/>
                      </a:pPr>
                      <a:r>
                        <a:rPr lang="en-US" sz="1200" u="none" strike="noStrike" cap="none">
                          <a:latin typeface="Calibri"/>
                          <a:ea typeface="Calibri"/>
                          <a:cs typeface="Calibri"/>
                          <a:sym typeface="Calibri"/>
                        </a:rPr>
                        <a:t>sociales. Respeto y valoración de las distintas formas  de identidad adolescente: cultural, sexual, étnica,  religiosa y nacional, en los medios de comunicación y  las redes sociales.</a:t>
                      </a:r>
                      <a:endParaRPr sz="1000" u="none" strike="noStrike" cap="none">
                        <a:latin typeface="Calibri"/>
                        <a:ea typeface="Calibri"/>
                        <a:cs typeface="Calibri"/>
                        <a:sym typeface="Calibri"/>
                      </a:endParaRPr>
                    </a:p>
                  </a:txBody>
                  <a:tcPr marL="0" marR="0" marT="1275" marB="0">
                    <a:lnL w="9525" cap="flat" cmpd="sng">
                      <a:solidFill>
                        <a:srgbClr val="F4AF83"/>
                      </a:solidFill>
                      <a:prstDash val="solid"/>
                      <a:round/>
                      <a:headEnd type="none" w="sm" len="sm"/>
                      <a:tailEnd type="none" w="sm" len="sm"/>
                    </a:lnL>
                    <a:lnR w="9525" cap="flat" cmpd="sng">
                      <a:solidFill>
                        <a:srgbClr val="F4AF83"/>
                      </a:solidFill>
                      <a:prstDash val="solid"/>
                      <a:round/>
                      <a:headEnd type="none" w="sm" len="sm"/>
                      <a:tailEnd type="none" w="sm" len="sm"/>
                    </a:lnR>
                    <a:lnT w="9525" cap="flat" cmpd="sng">
                      <a:solidFill>
                        <a:srgbClr val="F4AF83"/>
                      </a:solidFill>
                      <a:prstDash val="solid"/>
                      <a:round/>
                      <a:headEnd type="none" w="sm" len="sm"/>
                      <a:tailEnd type="none" w="sm" len="sm"/>
                    </a:lnT>
                    <a:lnB w="9525" cap="flat" cmpd="sng">
                      <a:solidFill>
                        <a:srgbClr val="F4AF83"/>
                      </a:solidFill>
                      <a:prstDash val="solid"/>
                      <a:round/>
                      <a:headEnd type="none" w="sm" len="sm"/>
                      <a:tailEnd type="none" w="sm" len="sm"/>
                    </a:lnB>
                    <a:solidFill>
                      <a:srgbClr val="FAE3D4"/>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713"/>
        <p:cNvGrpSpPr/>
        <p:nvPr/>
      </p:nvGrpSpPr>
      <p:grpSpPr>
        <a:xfrm>
          <a:off x="0" y="0"/>
          <a:ext cx="0" cy="0"/>
          <a:chOff x="0" y="0"/>
          <a:chExt cx="0" cy="0"/>
        </a:xfrm>
      </p:grpSpPr>
      <p:sp>
        <p:nvSpPr>
          <p:cNvPr id="714" name="Google Shape;714;p56"/>
          <p:cNvSpPr txBox="1"/>
          <p:nvPr/>
        </p:nvSpPr>
        <p:spPr>
          <a:xfrm>
            <a:off x="2836509" y="947420"/>
            <a:ext cx="4397375" cy="606425"/>
          </a:xfrm>
          <a:prstGeom prst="rect">
            <a:avLst/>
          </a:prstGeom>
          <a:noFill/>
          <a:ln>
            <a:noFill/>
          </a:ln>
        </p:spPr>
        <p:txBody>
          <a:bodyPr spcFirstLastPara="1" wrap="square" lIns="0" tIns="17125" rIns="0" bIns="0" anchor="t" anchorCtr="0">
            <a:spAutoFit/>
          </a:bodyPr>
          <a:lstStyle/>
          <a:p>
            <a:pPr marL="0" marR="0" lvl="0" indent="0" algn="ctr" rtl="0">
              <a:lnSpc>
                <a:spcPct val="100000"/>
              </a:lnSpc>
              <a:spcBef>
                <a:spcPts val="0"/>
              </a:spcBef>
              <a:spcAft>
                <a:spcPts val="0"/>
              </a:spcAft>
              <a:buClr>
                <a:srgbClr val="990099"/>
              </a:buClr>
              <a:buSzPts val="1550"/>
              <a:buFont typeface="Calibri"/>
              <a:buNone/>
            </a:pPr>
            <a:r>
              <a:rPr lang="en-US" sz="1550" b="1" i="1">
                <a:solidFill>
                  <a:srgbClr val="990099"/>
                </a:solidFill>
                <a:latin typeface="Calibri"/>
                <a:ea typeface="Calibri"/>
                <a:cs typeface="Calibri"/>
                <a:sym typeface="Calibri"/>
              </a:rPr>
              <a:t>Plan de Recuperación y Evaluación Aprende en Casa</a:t>
            </a:r>
            <a:endParaRPr sz="1550">
              <a:solidFill>
                <a:schemeClr val="dk1"/>
              </a:solidFill>
              <a:latin typeface="Calibri"/>
              <a:ea typeface="Calibri"/>
              <a:cs typeface="Calibri"/>
              <a:sym typeface="Calibri"/>
            </a:endParaRPr>
          </a:p>
          <a:p>
            <a:pPr marL="0" marR="0" lvl="0" indent="0" algn="ctr" rtl="0">
              <a:lnSpc>
                <a:spcPct val="100000"/>
              </a:lnSpc>
              <a:spcBef>
                <a:spcPts val="1000"/>
              </a:spcBef>
              <a:spcAft>
                <a:spcPts val="0"/>
              </a:spcAft>
              <a:buClr>
                <a:srgbClr val="990099"/>
              </a:buClr>
              <a:buSzPts val="1400"/>
              <a:buFont typeface="Calibri"/>
              <a:buNone/>
            </a:pPr>
            <a:r>
              <a:rPr lang="en-US" sz="1400">
                <a:solidFill>
                  <a:srgbClr val="990099"/>
                </a:solidFill>
                <a:latin typeface="Calibri"/>
                <a:ea typeface="Calibri"/>
                <a:cs typeface="Calibri"/>
                <a:sym typeface="Calibri"/>
              </a:rPr>
              <a:t>Aprendizajes Esperados Relevantes</a:t>
            </a:r>
            <a:endParaRPr sz="1400">
              <a:solidFill>
                <a:schemeClr val="dk1"/>
              </a:solidFill>
              <a:latin typeface="Calibri"/>
              <a:ea typeface="Calibri"/>
              <a:cs typeface="Calibri"/>
              <a:sym typeface="Calibri"/>
            </a:endParaRPr>
          </a:p>
        </p:txBody>
      </p:sp>
      <p:sp>
        <p:nvSpPr>
          <p:cNvPr id="715" name="Google Shape;715;p56"/>
          <p:cNvSpPr txBox="1"/>
          <p:nvPr/>
        </p:nvSpPr>
        <p:spPr>
          <a:xfrm>
            <a:off x="812360" y="1651507"/>
            <a:ext cx="87185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Clr>
                <a:srgbClr val="990099"/>
              </a:buClr>
              <a:buSzPts val="1400"/>
              <a:buFont typeface="Calibri"/>
              <a:buNone/>
            </a:pPr>
            <a:r>
              <a:rPr lang="en-US" sz="1400" b="1">
                <a:solidFill>
                  <a:srgbClr val="990099"/>
                </a:solidFill>
                <a:latin typeface="Calibri"/>
                <a:ea typeface="Calibri"/>
                <a:cs typeface="Calibri"/>
                <a:sym typeface="Calibri"/>
              </a:rPr>
              <a:t>Asignatura:</a:t>
            </a:r>
            <a:endParaRPr sz="1400">
              <a:solidFill>
                <a:schemeClr val="dk1"/>
              </a:solidFill>
              <a:latin typeface="Calibri"/>
              <a:ea typeface="Calibri"/>
              <a:cs typeface="Calibri"/>
              <a:sym typeface="Calibri"/>
            </a:endParaRPr>
          </a:p>
        </p:txBody>
      </p:sp>
      <p:graphicFrame>
        <p:nvGraphicFramePr>
          <p:cNvPr id="716" name="Google Shape;716;p56"/>
          <p:cNvGraphicFramePr/>
          <p:nvPr/>
        </p:nvGraphicFramePr>
        <p:xfrm>
          <a:off x="899160" y="2295144"/>
          <a:ext cx="3000000" cy="3000000"/>
        </p:xfrm>
        <a:graphic>
          <a:graphicData uri="http://schemas.openxmlformats.org/drawingml/2006/table">
            <a:tbl>
              <a:tblPr>
                <a:noFill/>
                <a:tableStyleId>{D24F70D1-5836-41D9-9953-D54A523C527F}</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3453125">
                  <a:extLst>
                    <a:ext uri="{9D8B030D-6E8A-4147-A177-3AD203B41FA5}">
                      <a16:colId xmlns:a16="http://schemas.microsoft.com/office/drawing/2014/main" val="20002"/>
                    </a:ext>
                  </a:extLst>
                </a:gridCol>
                <a:gridCol w="2840350">
                  <a:extLst>
                    <a:ext uri="{9D8B030D-6E8A-4147-A177-3AD203B41FA5}">
                      <a16:colId xmlns:a16="http://schemas.microsoft.com/office/drawing/2014/main" val="20003"/>
                    </a:ext>
                  </a:extLst>
                </a:gridCol>
              </a:tblGrid>
              <a:tr h="198125">
                <a:tc gridSpan="4">
                  <a:txBody>
                    <a:bodyPr/>
                    <a:lstStyle/>
                    <a:p>
                      <a:pPr marL="0" marR="0" lvl="0" indent="0" algn="ctr" rtl="0">
                        <a:lnSpc>
                          <a:spcPct val="100000"/>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BLOQUE 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036319" marR="0" lvl="0" indent="0" algn="l"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812800" marR="0" lvl="0" indent="0" algn="l"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2051300">
                <a:tc>
                  <a:txBody>
                    <a:bodyPr/>
                    <a:lstStyle/>
                    <a:p>
                      <a:pPr marL="66675" marR="61594" lvl="0" indent="0" algn="just" rtl="0">
                        <a:lnSpc>
                          <a:spcPct val="121666"/>
                        </a:lnSpc>
                        <a:spcBef>
                          <a:spcPts val="0"/>
                        </a:spcBef>
                        <a:spcAft>
                          <a:spcPts val="0"/>
                        </a:spcAft>
                        <a:buSzPts val="1200"/>
                        <a:buFont typeface="Calibri"/>
                        <a:buNone/>
                      </a:pPr>
                      <a:r>
                        <a:rPr lang="en-US" sz="1200" b="0" u="none" strike="noStrike" cap="none">
                          <a:latin typeface="Calibri"/>
                          <a:ea typeface="Calibri"/>
                          <a:cs typeface="Calibri"/>
                          <a:sym typeface="Calibri"/>
                        </a:rPr>
                        <a:t>Comprensión  del tiempo y  el espacio  históricos</a:t>
                      </a:r>
                      <a:endParaRPr sz="1200" b="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1594"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1.1 Panorama del  periodo.</a:t>
                      </a:r>
                      <a:endParaRPr/>
                    </a:p>
                    <a:p>
                      <a:pPr marL="66675" marR="61594" lvl="0" indent="0" algn="l" rtl="0">
                        <a:lnSpc>
                          <a:spcPct val="121666"/>
                        </a:lnSpc>
                        <a:spcBef>
                          <a:spcPts val="0"/>
                        </a:spcBef>
                        <a:spcAft>
                          <a:spcPts val="0"/>
                        </a:spcAft>
                        <a:buSzPts val="1200"/>
                        <a:buFont typeface="Calibri"/>
                        <a:buNone/>
                      </a:pPr>
                      <a:endParaRPr sz="1200" u="none" strike="noStrike" cap="none">
                        <a:latin typeface="Calibri"/>
                        <a:ea typeface="Calibri"/>
                        <a:cs typeface="Calibri"/>
                        <a:sym typeface="Calibri"/>
                      </a:endParaRPr>
                    </a:p>
                    <a:p>
                      <a:pPr marL="0" marR="60960" lvl="0" indent="0" algn="l" rtl="0">
                        <a:lnSpc>
                          <a:spcPct val="121666"/>
                        </a:lnSpc>
                        <a:spcBef>
                          <a:spcPts val="10"/>
                        </a:spcBef>
                        <a:spcAft>
                          <a:spcPts val="0"/>
                        </a:spcAft>
                        <a:buNone/>
                      </a:pPr>
                      <a:r>
                        <a:rPr lang="en-US" sz="1200" u="none" strike="noStrike" cap="none">
                          <a:latin typeface="Calibri"/>
                          <a:ea typeface="Calibri"/>
                          <a:cs typeface="Calibri"/>
                          <a:sym typeface="Calibri"/>
                        </a:rPr>
                        <a:t>2Elmundo  prehispánico.</a:t>
                      </a:r>
                      <a:endParaRPr/>
                    </a:p>
                    <a:p>
                      <a:pPr marL="0" marR="60960" lvl="2" indent="0" algn="l" rtl="0">
                        <a:lnSpc>
                          <a:spcPct val="121666"/>
                        </a:lnSpc>
                        <a:spcBef>
                          <a:spcPts val="10"/>
                        </a:spcBef>
                        <a:spcAft>
                          <a:spcPts val="0"/>
                        </a:spcAft>
                        <a:buSzPts val="1200"/>
                        <a:buFont typeface="Calibri"/>
                        <a:buNone/>
                      </a:pPr>
                      <a:endParaRPr sz="1200" u="none" strike="noStrike" cap="none">
                        <a:latin typeface="Calibri"/>
                        <a:ea typeface="Calibri"/>
                        <a:cs typeface="Calibri"/>
                        <a:sym typeface="Calibri"/>
                      </a:endParaRPr>
                    </a:p>
                    <a:p>
                      <a:pPr marL="0" marR="60960" lvl="0" indent="0" algn="l" rtl="0">
                        <a:lnSpc>
                          <a:spcPct val="121666"/>
                        </a:lnSpc>
                        <a:spcBef>
                          <a:spcPts val="5"/>
                        </a:spcBef>
                        <a:spcAft>
                          <a:spcPts val="0"/>
                        </a:spcAft>
                        <a:buNone/>
                      </a:pPr>
                      <a:r>
                        <a:rPr lang="en-US" sz="1200" u="none" strike="noStrike" cap="none">
                          <a:latin typeface="Calibri"/>
                          <a:ea typeface="Calibri"/>
                          <a:cs typeface="Calibri"/>
                          <a:sym typeface="Calibri"/>
                        </a:rPr>
                        <a:t>3La llegada de  los conquistadores.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Identificar la duración del periodo y ordenar  cronológicamente en una línea del tiempo sucesos y  procesos relevantes relacionados con el desarrollo  cultural del México prehispánico, la conquista y la  conformación de Nueva España.</a:t>
                      </a:r>
                      <a:endParaRPr sz="1200" u="none" strike="noStrike" cap="none">
                        <a:latin typeface="Calibri"/>
                        <a:ea typeface="Calibri"/>
                        <a:cs typeface="Calibri"/>
                        <a:sym typeface="Calibri"/>
                      </a:endParaRPr>
                    </a:p>
                    <a:p>
                      <a:pPr marL="66675" marR="6096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Ubicar en mapas las culturas de Mesoamérica y del  norte de México y distinguir	la  formas de  organización territorial presentes durante la colonia.  Señalar las causas y consecuencias del cambio social y  político que experimentaron los pueblos originarios a  raíz de la conquista y la colonización española.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59689"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Reflexionar sobre la relación entre distintos  tipos de causas y consecuencias (políticas,  sociales, económicas y culturales).</a:t>
                      </a:r>
                      <a:endParaRPr sz="1200" u="none" strike="noStrike" cap="none">
                        <a:latin typeface="Calibri"/>
                        <a:ea typeface="Calibri"/>
                        <a:cs typeface="Calibri"/>
                        <a:sym typeface="Calibri"/>
                      </a:endParaRPr>
                    </a:p>
                    <a:p>
                      <a:pPr marL="69850" marR="59689" lvl="0" indent="0" algn="just" rtl="0">
                        <a:lnSpc>
                          <a:spcPct val="121666"/>
                        </a:lnSpc>
                        <a:spcBef>
                          <a:spcPts val="15"/>
                        </a:spcBef>
                        <a:spcAft>
                          <a:spcPts val="0"/>
                        </a:spcAft>
                        <a:buSzPts val="1200"/>
                        <a:buFont typeface="Calibri"/>
                        <a:buNone/>
                      </a:pPr>
                      <a:r>
                        <a:rPr lang="en-US" sz="1200" u="none" strike="noStrike" cap="none">
                          <a:latin typeface="Calibri"/>
                          <a:ea typeface="Calibri"/>
                          <a:cs typeface="Calibri"/>
                          <a:sym typeface="Calibri"/>
                        </a:rPr>
                        <a:t>Identificar y reflexionar respecto de la  duración de periodos y procesos históricos.</a:t>
                      </a:r>
                      <a:endParaRPr sz="1200" u="none" strike="noStrike" cap="none">
                        <a:latin typeface="Calibri"/>
                        <a:ea typeface="Calibri"/>
                        <a:cs typeface="Calibri"/>
                        <a:sym typeface="Calibri"/>
                      </a:endParaRPr>
                    </a:p>
                    <a:p>
                      <a:pPr marL="0" marR="60960" lvl="0" indent="0" algn="r" rtl="0">
                        <a:lnSpc>
                          <a:spcPct val="100000"/>
                        </a:lnSpc>
                        <a:spcBef>
                          <a:spcPts val="5"/>
                        </a:spcBef>
                        <a:spcAft>
                          <a:spcPts val="0"/>
                        </a:spcAft>
                        <a:buSzPts val="1200"/>
                        <a:buFont typeface="Calibri"/>
                        <a:buNone/>
                      </a:pPr>
                      <a:r>
                        <a:rPr lang="en-US" sz="1200" b="1" u="none" strike="noStrike" cap="none">
                          <a:latin typeface="Calibri"/>
                          <a:ea typeface="Calibri"/>
                          <a:cs typeface="Calibri"/>
                          <a:sym typeface="Calibri"/>
                        </a:rPr>
                        <a:t>1. Los pueblos mesoamericanos y su</a:t>
                      </a:r>
                      <a:endParaRPr sz="1200" u="none" strike="noStrike" cap="none">
                        <a:latin typeface="Calibri"/>
                        <a:ea typeface="Calibri"/>
                        <a:cs typeface="Calibri"/>
                        <a:sym typeface="Calibri"/>
                      </a:endParaRPr>
                    </a:p>
                    <a:p>
                      <a:pPr marL="0" marR="60325" lvl="0" indent="0" algn="r" rtl="0">
                        <a:lnSpc>
                          <a:spcPct val="100000"/>
                        </a:lnSpc>
                        <a:spcBef>
                          <a:spcPts val="20"/>
                        </a:spcBef>
                        <a:spcAft>
                          <a:spcPts val="0"/>
                        </a:spcAft>
                        <a:buSzPts val="1200"/>
                        <a:buFont typeface="Calibri"/>
                        <a:buNone/>
                      </a:pPr>
                      <a:r>
                        <a:rPr lang="en-US" sz="1200" b="1" u="none" strike="noStrike" cap="none">
                          <a:latin typeface="Calibri"/>
                          <a:ea typeface="Calibri"/>
                          <a:cs typeface="Calibri"/>
                          <a:sym typeface="Calibri"/>
                        </a:rPr>
                        <a:t>conquista.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1496575">
                <a:tc>
                  <a:txBody>
                    <a:bodyPr/>
                    <a:lstStyle/>
                    <a:p>
                      <a:pPr marL="66675" marR="61594" lvl="0" indent="0" algn="l" rtl="0">
                        <a:lnSpc>
                          <a:spcPct val="121666"/>
                        </a:lnSpc>
                        <a:spcBef>
                          <a:spcPts val="0"/>
                        </a:spcBef>
                        <a:spcAft>
                          <a:spcPts val="0"/>
                        </a:spcAft>
                        <a:buSzPts val="1200"/>
                        <a:buFont typeface="Calibri"/>
                        <a:buNone/>
                      </a:pPr>
                      <a:r>
                        <a:rPr lang="en-US" sz="1200" b="0" u="none" strike="noStrike" cap="none">
                          <a:latin typeface="Calibri"/>
                          <a:ea typeface="Calibri"/>
                          <a:cs typeface="Calibri"/>
                          <a:sym typeface="Calibri"/>
                        </a:rPr>
                        <a:t>Manejo	de  información  histórica</a:t>
                      </a:r>
                      <a:endParaRPr sz="1200" b="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60960" lvl="0" indent="0" algn="just" rtl="0">
                        <a:lnSpc>
                          <a:spcPct val="121666"/>
                        </a:lnSpc>
                        <a:spcBef>
                          <a:spcPts val="0"/>
                        </a:spcBef>
                        <a:spcAft>
                          <a:spcPts val="0"/>
                        </a:spcAft>
                        <a:buNone/>
                      </a:pPr>
                      <a:r>
                        <a:rPr lang="en-US" sz="1200">
                          <a:latin typeface="Calibri"/>
                          <a:ea typeface="Calibri"/>
                          <a:cs typeface="Calibri"/>
                          <a:sym typeface="Calibri"/>
                        </a:rPr>
                        <a:t>4.</a:t>
                      </a:r>
                      <a:r>
                        <a:rPr lang="en-US" sz="1200" u="none" strike="noStrike" cap="none">
                          <a:latin typeface="Calibri"/>
                          <a:ea typeface="Calibri"/>
                          <a:cs typeface="Calibri"/>
                          <a:sym typeface="Calibri"/>
                        </a:rPr>
                        <a:t>Nueva España  y sus relaciones con  el mundo.</a:t>
                      </a:r>
                      <a:endParaRPr sz="1200" u="none" strike="noStrike" cap="none">
                        <a:latin typeface="Calibri"/>
                        <a:ea typeface="Calibri"/>
                        <a:cs typeface="Calibri"/>
                        <a:sym typeface="Calibri"/>
                      </a:endParaRPr>
                    </a:p>
                    <a:p>
                      <a:pPr marL="0" marR="0" lvl="0" indent="0" algn="just" rtl="0">
                        <a:lnSpc>
                          <a:spcPct val="118333"/>
                        </a:lnSpc>
                        <a:spcBef>
                          <a:spcPts val="0"/>
                        </a:spcBef>
                        <a:spcAft>
                          <a:spcPts val="0"/>
                        </a:spcAft>
                        <a:buNone/>
                      </a:pPr>
                      <a:r>
                        <a:rPr lang="en-US" sz="1200">
                          <a:latin typeface="Calibri"/>
                          <a:ea typeface="Calibri"/>
                          <a:cs typeface="Calibri"/>
                          <a:sym typeface="Calibri"/>
                        </a:rPr>
                        <a:t>5.</a:t>
                      </a:r>
                      <a:r>
                        <a:rPr lang="en-US" sz="1200" u="none" strike="noStrike" cap="none">
                          <a:latin typeface="Calibri"/>
                          <a:ea typeface="Calibri"/>
                          <a:cs typeface="Calibri"/>
                          <a:sym typeface="Calibri"/>
                        </a:rPr>
                        <a:t>Arte y cultura</a:t>
                      </a:r>
                      <a:endParaRPr sz="1200" u="none" strike="noStrike" cap="none">
                        <a:latin typeface="Calibri"/>
                        <a:ea typeface="Calibri"/>
                        <a:cs typeface="Calibri"/>
                        <a:sym typeface="Calibri"/>
                      </a:endParaRPr>
                    </a:p>
                    <a:p>
                      <a:pPr marL="66675" marR="60960" lvl="0" indent="0" algn="just" rtl="0">
                        <a:lnSpc>
                          <a:spcPct val="101699"/>
                        </a:lnSpc>
                        <a:spcBef>
                          <a:spcPts val="25"/>
                        </a:spcBef>
                        <a:spcAft>
                          <a:spcPts val="0"/>
                        </a:spcAft>
                        <a:buSzPts val="1200"/>
                        <a:buFont typeface="Calibri"/>
                        <a:buNone/>
                      </a:pPr>
                      <a:r>
                        <a:rPr lang="en-US" sz="1200" u="none" strike="noStrike" cap="none">
                          <a:latin typeface="Calibri"/>
                          <a:ea typeface="Calibri"/>
                          <a:cs typeface="Calibri"/>
                          <a:sym typeface="Calibri"/>
                        </a:rPr>
                        <a:t>en los años  formativos.</a:t>
                      </a:r>
                      <a:endParaRPr sz="1200" u="none" strike="noStrike" cap="none">
                        <a:latin typeface="Calibri"/>
                        <a:ea typeface="Calibri"/>
                        <a:cs typeface="Calibri"/>
                        <a:sym typeface="Calibri"/>
                      </a:endParaRPr>
                    </a:p>
                    <a:p>
                      <a:pPr marL="0" marR="60960" lvl="0" indent="0" algn="just" rtl="0">
                        <a:lnSpc>
                          <a:spcPct val="101699"/>
                        </a:lnSpc>
                        <a:spcBef>
                          <a:spcPts val="0"/>
                        </a:spcBef>
                        <a:spcAft>
                          <a:spcPts val="0"/>
                        </a:spcAft>
                        <a:buNone/>
                      </a:pPr>
                      <a:r>
                        <a:rPr lang="en-US" sz="1200">
                          <a:latin typeface="Calibri"/>
                          <a:ea typeface="Calibri"/>
                          <a:cs typeface="Calibri"/>
                          <a:sym typeface="Calibri"/>
                        </a:rPr>
                        <a:t>6.</a:t>
                      </a:r>
                      <a:r>
                        <a:rPr lang="en-US" sz="1200" u="none" strike="noStrike" cap="none">
                          <a:latin typeface="Calibri"/>
                          <a:ea typeface="Calibri"/>
                          <a:cs typeface="Calibri"/>
                          <a:sym typeface="Calibri"/>
                        </a:rPr>
                        <a:t>La llegada a la  madurez.</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Identificar algunos cambios en la sociedad, el  ambiente y el paisaje en Nueva España a partir de las  catástrofes demográficas y la introducción de nuevas  formas de cultivo y especies animales y vegetales.</a:t>
                      </a:r>
                      <a:endParaRPr sz="1200" u="none" strike="noStrike" cap="none">
                        <a:latin typeface="Calibri"/>
                        <a:ea typeface="Calibri"/>
                        <a:cs typeface="Calibri"/>
                        <a:sym typeface="Calibri"/>
                      </a:endParaRPr>
                    </a:p>
                    <a:p>
                      <a:pPr marL="66675" marR="60960" lvl="0" indent="0" algn="just" rtl="0">
                        <a:lnSpc>
                          <a:spcPct val="121666"/>
                        </a:lnSpc>
                        <a:spcBef>
                          <a:spcPts val="40"/>
                        </a:spcBef>
                        <a:spcAft>
                          <a:spcPts val="0"/>
                        </a:spcAft>
                        <a:buSzPts val="1200"/>
                        <a:buFont typeface="Calibri"/>
                        <a:buNone/>
                      </a:pPr>
                      <a:r>
                        <a:rPr lang="en-US" sz="1200" u="none" strike="noStrike" cap="none">
                          <a:latin typeface="Calibri"/>
                          <a:ea typeface="Calibri"/>
                          <a:cs typeface="Calibri"/>
                          <a:sym typeface="Calibri"/>
                        </a:rPr>
                        <a:t>Seleccionar información de diversas fuentes para  identificar aspectos de las costumbres, tradiciones y  vida cotidiana prehispánicas y novohispanas.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60325"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Extracción de información de fuentes  primarias para la reconstrucción de un  hecho o proceso histórico.</a:t>
                      </a:r>
                      <a:endParaRPr sz="1200" u="none" strike="noStrike" cap="none">
                        <a:latin typeface="Calibri"/>
                        <a:ea typeface="Calibri"/>
                        <a:cs typeface="Calibri"/>
                        <a:sym typeface="Calibri"/>
                      </a:endParaRPr>
                    </a:p>
                    <a:p>
                      <a:pPr marL="0" marR="0" lvl="0" indent="0" algn="l" rtl="0">
                        <a:lnSpc>
                          <a:spcPct val="100000"/>
                        </a:lnSpc>
                        <a:spcBef>
                          <a:spcPts val="0"/>
                        </a:spcBef>
                        <a:spcAft>
                          <a:spcPts val="0"/>
                        </a:spcAft>
                        <a:buSzPts val="1150"/>
                        <a:buFont typeface="Calibri"/>
                        <a:buNone/>
                      </a:pPr>
                      <a:endParaRPr sz="1150" u="none" strike="noStrike" cap="none">
                        <a:latin typeface="Times New Roman"/>
                        <a:ea typeface="Times New Roman"/>
                        <a:cs typeface="Times New Roman"/>
                        <a:sym typeface="Times New Roman"/>
                      </a:endParaRPr>
                    </a:p>
                    <a:p>
                      <a:pPr marL="0" marR="59055" lvl="0" indent="0" algn="r" rtl="0">
                        <a:lnSpc>
                          <a:spcPct val="100000"/>
                        </a:lnSpc>
                        <a:spcBef>
                          <a:spcPts val="0"/>
                        </a:spcBef>
                        <a:spcAft>
                          <a:spcPts val="0"/>
                        </a:spcAft>
                        <a:buSzPts val="1200"/>
                        <a:buFont typeface="Calibri"/>
                        <a:buNone/>
                      </a:pPr>
                      <a:r>
                        <a:rPr lang="en-US" sz="1200" b="1" u="none" strike="noStrike" cap="none">
                          <a:latin typeface="Calibri"/>
                          <a:ea typeface="Calibri"/>
                          <a:cs typeface="Calibri"/>
                          <a:sym typeface="Calibri"/>
                        </a:rPr>
                        <a:t>3. El siglo xvii: la madurez de Nueva</a:t>
                      </a:r>
                      <a:endParaRPr sz="1200" u="none" strike="noStrike" cap="none">
                        <a:latin typeface="Calibri"/>
                        <a:ea typeface="Calibri"/>
                        <a:cs typeface="Calibri"/>
                        <a:sym typeface="Calibri"/>
                      </a:endParaRPr>
                    </a:p>
                    <a:p>
                      <a:pPr marL="0" marR="60325" lvl="0" indent="0" algn="r" rtl="0">
                        <a:lnSpc>
                          <a:spcPct val="100000"/>
                        </a:lnSpc>
                        <a:spcBef>
                          <a:spcPts val="25"/>
                        </a:spcBef>
                        <a:spcAft>
                          <a:spcPts val="0"/>
                        </a:spcAft>
                        <a:buSzPts val="1200"/>
                        <a:buFont typeface="Calibri"/>
                        <a:buNone/>
                      </a:pPr>
                      <a:r>
                        <a:rPr lang="en-US" sz="1200" b="1" u="none" strike="noStrike" cap="none">
                          <a:latin typeface="Calibri"/>
                          <a:ea typeface="Calibri"/>
                          <a:cs typeface="Calibri"/>
                          <a:sym typeface="Calibri"/>
                        </a:rPr>
                        <a:t>España.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bl>
          </a:graphicData>
        </a:graphic>
      </p:graphicFrame>
      <p:grpSp>
        <p:nvGrpSpPr>
          <p:cNvPr id="717" name="Google Shape;717;p56"/>
          <p:cNvGrpSpPr/>
          <p:nvPr/>
        </p:nvGrpSpPr>
        <p:grpSpPr>
          <a:xfrm>
            <a:off x="1740407" y="1597152"/>
            <a:ext cx="2856230" cy="353695"/>
            <a:chOff x="1740407" y="1597152"/>
            <a:chExt cx="2856230" cy="353695"/>
          </a:xfrm>
        </p:grpSpPr>
        <p:sp>
          <p:nvSpPr>
            <p:cNvPr id="718" name="Google Shape;718;p56"/>
            <p:cNvSpPr/>
            <p:nvPr/>
          </p:nvSpPr>
          <p:spPr>
            <a:xfrm>
              <a:off x="1740407" y="1597152"/>
              <a:ext cx="2856230" cy="353695"/>
            </a:xfrm>
            <a:custGeom>
              <a:avLst/>
              <a:gdLst/>
              <a:ahLst/>
              <a:cxnLst/>
              <a:rect l="l" t="t" r="r" b="b"/>
              <a:pathLst>
                <a:path w="2856229" h="353694" extrusionOk="0">
                  <a:moveTo>
                    <a:pt x="2797047" y="0"/>
                  </a:moveTo>
                  <a:lnTo>
                    <a:pt x="58928" y="0"/>
                  </a:lnTo>
                  <a:lnTo>
                    <a:pt x="35990" y="4630"/>
                  </a:lnTo>
                  <a:lnTo>
                    <a:pt x="17259" y="17259"/>
                  </a:lnTo>
                  <a:lnTo>
                    <a:pt x="4630" y="35990"/>
                  </a:lnTo>
                  <a:lnTo>
                    <a:pt x="0" y="58927"/>
                  </a:lnTo>
                  <a:lnTo>
                    <a:pt x="0" y="294639"/>
                  </a:lnTo>
                  <a:lnTo>
                    <a:pt x="4630" y="317577"/>
                  </a:lnTo>
                  <a:lnTo>
                    <a:pt x="17259" y="336308"/>
                  </a:lnTo>
                  <a:lnTo>
                    <a:pt x="35990" y="348937"/>
                  </a:lnTo>
                  <a:lnTo>
                    <a:pt x="58928" y="353568"/>
                  </a:lnTo>
                  <a:lnTo>
                    <a:pt x="2797047" y="353568"/>
                  </a:lnTo>
                  <a:lnTo>
                    <a:pt x="2819985" y="348937"/>
                  </a:lnTo>
                  <a:lnTo>
                    <a:pt x="2838716" y="336308"/>
                  </a:lnTo>
                  <a:lnTo>
                    <a:pt x="2851345" y="317577"/>
                  </a:lnTo>
                  <a:lnTo>
                    <a:pt x="2855976" y="294639"/>
                  </a:lnTo>
                  <a:lnTo>
                    <a:pt x="2855976" y="58927"/>
                  </a:lnTo>
                  <a:lnTo>
                    <a:pt x="2851345" y="35990"/>
                  </a:lnTo>
                  <a:lnTo>
                    <a:pt x="2838716" y="17259"/>
                  </a:lnTo>
                  <a:lnTo>
                    <a:pt x="2819985" y="4630"/>
                  </a:lnTo>
                  <a:lnTo>
                    <a:pt x="2797047"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719" name="Google Shape;719;p56"/>
            <p:cNvSpPr/>
            <p:nvPr/>
          </p:nvSpPr>
          <p:spPr>
            <a:xfrm>
              <a:off x="1740407" y="1597152"/>
              <a:ext cx="2856230" cy="353695"/>
            </a:xfrm>
            <a:custGeom>
              <a:avLst/>
              <a:gdLst/>
              <a:ahLst/>
              <a:cxnLst/>
              <a:rect l="l" t="t" r="r" b="b"/>
              <a:pathLst>
                <a:path w="2856229" h="353694" extrusionOk="0">
                  <a:moveTo>
                    <a:pt x="0" y="58928"/>
                  </a:moveTo>
                  <a:lnTo>
                    <a:pt x="4630" y="35990"/>
                  </a:lnTo>
                  <a:lnTo>
                    <a:pt x="17259" y="17259"/>
                  </a:lnTo>
                  <a:lnTo>
                    <a:pt x="35990" y="4630"/>
                  </a:lnTo>
                  <a:lnTo>
                    <a:pt x="58927" y="0"/>
                  </a:lnTo>
                  <a:lnTo>
                    <a:pt x="2797048" y="0"/>
                  </a:lnTo>
                  <a:lnTo>
                    <a:pt x="2819985" y="4630"/>
                  </a:lnTo>
                  <a:lnTo>
                    <a:pt x="2838716" y="17259"/>
                  </a:lnTo>
                  <a:lnTo>
                    <a:pt x="2851345" y="35990"/>
                  </a:lnTo>
                  <a:lnTo>
                    <a:pt x="2855976" y="58928"/>
                  </a:lnTo>
                  <a:lnTo>
                    <a:pt x="2855976" y="294640"/>
                  </a:lnTo>
                  <a:lnTo>
                    <a:pt x="2851345" y="317577"/>
                  </a:lnTo>
                  <a:lnTo>
                    <a:pt x="2838716" y="336308"/>
                  </a:lnTo>
                  <a:lnTo>
                    <a:pt x="2819985" y="348937"/>
                  </a:lnTo>
                  <a:lnTo>
                    <a:pt x="2797048" y="353568"/>
                  </a:lnTo>
                  <a:lnTo>
                    <a:pt x="58927" y="353568"/>
                  </a:lnTo>
                  <a:lnTo>
                    <a:pt x="35990" y="348937"/>
                  </a:lnTo>
                  <a:lnTo>
                    <a:pt x="17259" y="336308"/>
                  </a:lnTo>
                  <a:lnTo>
                    <a:pt x="4630" y="317577"/>
                  </a:lnTo>
                  <a:lnTo>
                    <a:pt x="0" y="294640"/>
                  </a:lnTo>
                  <a:lnTo>
                    <a:pt x="0" y="58928"/>
                  </a:lnTo>
                  <a:close/>
                </a:path>
              </a:pathLst>
            </a:custGeom>
            <a:noFill/>
            <a:ln w="12175"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720" name="Google Shape;720;p56"/>
          <p:cNvSpPr txBox="1"/>
          <p:nvPr/>
        </p:nvSpPr>
        <p:spPr>
          <a:xfrm>
            <a:off x="2846323" y="1648459"/>
            <a:ext cx="636270"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rgbClr val="002060"/>
              </a:buClr>
              <a:buSzPts val="1200"/>
              <a:buFont typeface="Calibri"/>
              <a:buNone/>
            </a:pPr>
            <a:r>
              <a:rPr lang="en-US" sz="1200" b="1">
                <a:solidFill>
                  <a:srgbClr val="002060"/>
                </a:solidFill>
                <a:latin typeface="Calibri"/>
                <a:ea typeface="Calibri"/>
                <a:cs typeface="Calibri"/>
                <a:sym typeface="Calibri"/>
              </a:rPr>
              <a:t>Historia II</a:t>
            </a:r>
            <a:endParaRPr sz="1200">
              <a:solidFill>
                <a:schemeClr val="dk1"/>
              </a:solidFill>
              <a:latin typeface="Calibri"/>
              <a:ea typeface="Calibri"/>
              <a:cs typeface="Calibri"/>
              <a:sym typeface="Calibri"/>
            </a:endParaRPr>
          </a:p>
        </p:txBody>
      </p:sp>
      <p:grpSp>
        <p:nvGrpSpPr>
          <p:cNvPr id="721" name="Google Shape;721;p56"/>
          <p:cNvGrpSpPr/>
          <p:nvPr/>
        </p:nvGrpSpPr>
        <p:grpSpPr>
          <a:xfrm>
            <a:off x="5330952" y="1615439"/>
            <a:ext cx="810895" cy="335280"/>
            <a:chOff x="5330952" y="1615439"/>
            <a:chExt cx="810895" cy="335280"/>
          </a:xfrm>
        </p:grpSpPr>
        <p:sp>
          <p:nvSpPr>
            <p:cNvPr id="722" name="Google Shape;722;p56"/>
            <p:cNvSpPr/>
            <p:nvPr/>
          </p:nvSpPr>
          <p:spPr>
            <a:xfrm>
              <a:off x="5330952" y="1615439"/>
              <a:ext cx="810895" cy="335280"/>
            </a:xfrm>
            <a:custGeom>
              <a:avLst/>
              <a:gdLst/>
              <a:ahLst/>
              <a:cxnLst/>
              <a:rect l="l" t="t" r="r" b="b"/>
              <a:pathLst>
                <a:path w="810895" h="335280" extrusionOk="0">
                  <a:moveTo>
                    <a:pt x="754886" y="0"/>
                  </a:moveTo>
                  <a:lnTo>
                    <a:pt x="55881" y="0"/>
                  </a:lnTo>
                  <a:lnTo>
                    <a:pt x="34129" y="4391"/>
                  </a:lnTo>
                  <a:lnTo>
                    <a:pt x="16367" y="16367"/>
                  </a:lnTo>
                  <a:lnTo>
                    <a:pt x="4391" y="34130"/>
                  </a:lnTo>
                  <a:lnTo>
                    <a:pt x="0" y="55882"/>
                  </a:lnTo>
                  <a:lnTo>
                    <a:pt x="0" y="279398"/>
                  </a:lnTo>
                  <a:lnTo>
                    <a:pt x="4391" y="301150"/>
                  </a:lnTo>
                  <a:lnTo>
                    <a:pt x="16367" y="318913"/>
                  </a:lnTo>
                  <a:lnTo>
                    <a:pt x="34129" y="330888"/>
                  </a:lnTo>
                  <a:lnTo>
                    <a:pt x="55881" y="335280"/>
                  </a:lnTo>
                  <a:lnTo>
                    <a:pt x="754886" y="335280"/>
                  </a:lnTo>
                  <a:lnTo>
                    <a:pt x="776638" y="330888"/>
                  </a:lnTo>
                  <a:lnTo>
                    <a:pt x="794400" y="318913"/>
                  </a:lnTo>
                  <a:lnTo>
                    <a:pt x="806376" y="301150"/>
                  </a:lnTo>
                  <a:lnTo>
                    <a:pt x="810768" y="279398"/>
                  </a:lnTo>
                  <a:lnTo>
                    <a:pt x="810768" y="55882"/>
                  </a:lnTo>
                  <a:lnTo>
                    <a:pt x="806376" y="34130"/>
                  </a:lnTo>
                  <a:lnTo>
                    <a:pt x="794400" y="16367"/>
                  </a:lnTo>
                  <a:lnTo>
                    <a:pt x="776638" y="4391"/>
                  </a:lnTo>
                  <a:lnTo>
                    <a:pt x="754886"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723" name="Google Shape;723;p56"/>
            <p:cNvSpPr/>
            <p:nvPr/>
          </p:nvSpPr>
          <p:spPr>
            <a:xfrm>
              <a:off x="5330952" y="1615439"/>
              <a:ext cx="810895" cy="335280"/>
            </a:xfrm>
            <a:custGeom>
              <a:avLst/>
              <a:gdLst/>
              <a:ahLst/>
              <a:cxnLst/>
              <a:rect l="l" t="t" r="r" b="b"/>
              <a:pathLst>
                <a:path w="810895" h="335280" extrusionOk="0">
                  <a:moveTo>
                    <a:pt x="0" y="55881"/>
                  </a:moveTo>
                  <a:lnTo>
                    <a:pt x="4391" y="34129"/>
                  </a:lnTo>
                  <a:lnTo>
                    <a:pt x="16367" y="16367"/>
                  </a:lnTo>
                  <a:lnTo>
                    <a:pt x="34129" y="4391"/>
                  </a:lnTo>
                  <a:lnTo>
                    <a:pt x="55881" y="0"/>
                  </a:lnTo>
                  <a:lnTo>
                    <a:pt x="754886" y="0"/>
                  </a:lnTo>
                  <a:lnTo>
                    <a:pt x="776638" y="4391"/>
                  </a:lnTo>
                  <a:lnTo>
                    <a:pt x="794400" y="16367"/>
                  </a:lnTo>
                  <a:lnTo>
                    <a:pt x="806376" y="34129"/>
                  </a:lnTo>
                  <a:lnTo>
                    <a:pt x="810768" y="55881"/>
                  </a:lnTo>
                  <a:lnTo>
                    <a:pt x="810768" y="279398"/>
                  </a:lnTo>
                  <a:lnTo>
                    <a:pt x="806376" y="301150"/>
                  </a:lnTo>
                  <a:lnTo>
                    <a:pt x="794400" y="318912"/>
                  </a:lnTo>
                  <a:lnTo>
                    <a:pt x="776638" y="330888"/>
                  </a:lnTo>
                  <a:lnTo>
                    <a:pt x="754886" y="335280"/>
                  </a:lnTo>
                  <a:lnTo>
                    <a:pt x="55881" y="335280"/>
                  </a:lnTo>
                  <a:lnTo>
                    <a:pt x="34129" y="330888"/>
                  </a:lnTo>
                  <a:lnTo>
                    <a:pt x="16367" y="318912"/>
                  </a:lnTo>
                  <a:lnTo>
                    <a:pt x="4391" y="301150"/>
                  </a:lnTo>
                  <a:lnTo>
                    <a:pt x="0" y="279398"/>
                  </a:lnTo>
                  <a:lnTo>
                    <a:pt x="0" y="55881"/>
                  </a:lnTo>
                  <a:close/>
                </a:path>
              </a:pathLst>
            </a:custGeom>
            <a:noFill/>
            <a:ln w="12175"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724" name="Google Shape;724;p56"/>
          <p:cNvSpPr txBox="1"/>
          <p:nvPr/>
        </p:nvSpPr>
        <p:spPr>
          <a:xfrm>
            <a:off x="4722762" y="1651507"/>
            <a:ext cx="2952115" cy="238125"/>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Clr>
                <a:srgbClr val="990099"/>
              </a:buClr>
              <a:buSzPts val="1400"/>
              <a:buFont typeface="Calibri"/>
              <a:buNone/>
            </a:pPr>
            <a:r>
              <a:rPr lang="en-US" sz="1400" b="1">
                <a:solidFill>
                  <a:srgbClr val="990099"/>
                </a:solidFill>
                <a:latin typeface="Calibri"/>
                <a:ea typeface="Calibri"/>
                <a:cs typeface="Calibri"/>
                <a:sym typeface="Calibri"/>
              </a:rPr>
              <a:t>Grado:	</a:t>
            </a:r>
            <a:r>
              <a:rPr lang="en-US" sz="1800" b="1" baseline="30000">
                <a:solidFill>
                  <a:srgbClr val="002060"/>
                </a:solidFill>
                <a:latin typeface="Calibri"/>
                <a:ea typeface="Calibri"/>
                <a:cs typeface="Calibri"/>
                <a:sym typeface="Calibri"/>
              </a:rPr>
              <a:t>3º	</a:t>
            </a:r>
            <a:r>
              <a:rPr lang="en-US" sz="1400" b="1">
                <a:solidFill>
                  <a:srgbClr val="990099"/>
                </a:solidFill>
                <a:latin typeface="Calibri"/>
                <a:ea typeface="Calibri"/>
                <a:cs typeface="Calibri"/>
                <a:sym typeface="Calibri"/>
              </a:rPr>
              <a:t>Plan de Estudios:</a:t>
            </a:r>
            <a:endParaRPr sz="1400">
              <a:solidFill>
                <a:schemeClr val="dk1"/>
              </a:solidFill>
              <a:latin typeface="Calibri"/>
              <a:ea typeface="Calibri"/>
              <a:cs typeface="Calibri"/>
              <a:sym typeface="Calibri"/>
            </a:endParaRPr>
          </a:p>
        </p:txBody>
      </p:sp>
      <p:grpSp>
        <p:nvGrpSpPr>
          <p:cNvPr id="725" name="Google Shape;725;p56"/>
          <p:cNvGrpSpPr/>
          <p:nvPr/>
        </p:nvGrpSpPr>
        <p:grpSpPr>
          <a:xfrm>
            <a:off x="7748015" y="1615440"/>
            <a:ext cx="1783080" cy="335280"/>
            <a:chOff x="7748015" y="1615440"/>
            <a:chExt cx="1783080" cy="335280"/>
          </a:xfrm>
        </p:grpSpPr>
        <p:sp>
          <p:nvSpPr>
            <p:cNvPr id="726" name="Google Shape;726;p56"/>
            <p:cNvSpPr/>
            <p:nvPr/>
          </p:nvSpPr>
          <p:spPr>
            <a:xfrm>
              <a:off x="7748015" y="1615440"/>
              <a:ext cx="1783080" cy="335280"/>
            </a:xfrm>
            <a:custGeom>
              <a:avLst/>
              <a:gdLst/>
              <a:ahLst/>
              <a:cxnLst/>
              <a:rect l="l" t="t" r="r" b="b"/>
              <a:pathLst>
                <a:path w="1783079" h="335280" extrusionOk="0">
                  <a:moveTo>
                    <a:pt x="1727198" y="0"/>
                  </a:moveTo>
                  <a:lnTo>
                    <a:pt x="55881" y="0"/>
                  </a:lnTo>
                  <a:lnTo>
                    <a:pt x="34129" y="4391"/>
                  </a:lnTo>
                  <a:lnTo>
                    <a:pt x="16367" y="16367"/>
                  </a:lnTo>
                  <a:lnTo>
                    <a:pt x="4391" y="34129"/>
                  </a:lnTo>
                  <a:lnTo>
                    <a:pt x="0" y="55881"/>
                  </a:lnTo>
                  <a:lnTo>
                    <a:pt x="0" y="279398"/>
                  </a:lnTo>
                  <a:lnTo>
                    <a:pt x="4391" y="301150"/>
                  </a:lnTo>
                  <a:lnTo>
                    <a:pt x="16367" y="318913"/>
                  </a:lnTo>
                  <a:lnTo>
                    <a:pt x="34129" y="330888"/>
                  </a:lnTo>
                  <a:lnTo>
                    <a:pt x="55881" y="335280"/>
                  </a:lnTo>
                  <a:lnTo>
                    <a:pt x="1727198" y="335280"/>
                  </a:lnTo>
                  <a:lnTo>
                    <a:pt x="1748950" y="330888"/>
                  </a:lnTo>
                  <a:lnTo>
                    <a:pt x="1766712" y="318913"/>
                  </a:lnTo>
                  <a:lnTo>
                    <a:pt x="1778688" y="301150"/>
                  </a:lnTo>
                  <a:lnTo>
                    <a:pt x="1783079" y="279398"/>
                  </a:lnTo>
                  <a:lnTo>
                    <a:pt x="1783079" y="55881"/>
                  </a:lnTo>
                  <a:lnTo>
                    <a:pt x="1778688" y="34129"/>
                  </a:lnTo>
                  <a:lnTo>
                    <a:pt x="1766712" y="16367"/>
                  </a:lnTo>
                  <a:lnTo>
                    <a:pt x="1748950" y="4391"/>
                  </a:lnTo>
                  <a:lnTo>
                    <a:pt x="1727198" y="0"/>
                  </a:lnTo>
                  <a:close/>
                </a:path>
              </a:pathLst>
            </a:custGeom>
            <a:solidFill>
              <a:srgbClr val="F2F2F2"/>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sp>
          <p:nvSpPr>
            <p:cNvPr id="727" name="Google Shape;727;p56"/>
            <p:cNvSpPr/>
            <p:nvPr/>
          </p:nvSpPr>
          <p:spPr>
            <a:xfrm>
              <a:off x="7748015" y="1615440"/>
              <a:ext cx="1783080" cy="335280"/>
            </a:xfrm>
            <a:custGeom>
              <a:avLst/>
              <a:gdLst/>
              <a:ahLst/>
              <a:cxnLst/>
              <a:rect l="l" t="t" r="r" b="b"/>
              <a:pathLst>
                <a:path w="1783079" h="335280" extrusionOk="0">
                  <a:moveTo>
                    <a:pt x="0" y="55881"/>
                  </a:moveTo>
                  <a:lnTo>
                    <a:pt x="4391" y="34129"/>
                  </a:lnTo>
                  <a:lnTo>
                    <a:pt x="16367" y="16367"/>
                  </a:lnTo>
                  <a:lnTo>
                    <a:pt x="34129" y="4391"/>
                  </a:lnTo>
                  <a:lnTo>
                    <a:pt x="55881" y="0"/>
                  </a:lnTo>
                  <a:lnTo>
                    <a:pt x="1727199" y="0"/>
                  </a:lnTo>
                  <a:lnTo>
                    <a:pt x="1748950" y="4391"/>
                  </a:lnTo>
                  <a:lnTo>
                    <a:pt x="1766712" y="16367"/>
                  </a:lnTo>
                  <a:lnTo>
                    <a:pt x="1778688" y="34129"/>
                  </a:lnTo>
                  <a:lnTo>
                    <a:pt x="1783080" y="55881"/>
                  </a:lnTo>
                  <a:lnTo>
                    <a:pt x="1783080" y="279398"/>
                  </a:lnTo>
                  <a:lnTo>
                    <a:pt x="1778688" y="301150"/>
                  </a:lnTo>
                  <a:lnTo>
                    <a:pt x="1766712" y="318912"/>
                  </a:lnTo>
                  <a:lnTo>
                    <a:pt x="1748950" y="330888"/>
                  </a:lnTo>
                  <a:lnTo>
                    <a:pt x="1727199" y="335280"/>
                  </a:lnTo>
                  <a:lnTo>
                    <a:pt x="55881" y="335280"/>
                  </a:lnTo>
                  <a:lnTo>
                    <a:pt x="34129" y="330888"/>
                  </a:lnTo>
                  <a:lnTo>
                    <a:pt x="16367" y="318912"/>
                  </a:lnTo>
                  <a:lnTo>
                    <a:pt x="4391" y="301150"/>
                  </a:lnTo>
                  <a:lnTo>
                    <a:pt x="0" y="279398"/>
                  </a:lnTo>
                  <a:lnTo>
                    <a:pt x="0" y="55881"/>
                  </a:lnTo>
                  <a:close/>
                </a:path>
              </a:pathLst>
            </a:custGeom>
            <a:noFill/>
            <a:ln w="12175" cap="flat" cmpd="sng">
              <a:solidFill>
                <a:srgbClr val="00206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Clr>
                  <a:schemeClr val="dk1"/>
                </a:buClr>
                <a:buSzPts val="1800"/>
                <a:buFont typeface="Calibri"/>
                <a:buNone/>
              </a:pPr>
              <a:endParaRPr sz="1800">
                <a:solidFill>
                  <a:schemeClr val="dk1"/>
                </a:solidFill>
                <a:latin typeface="Calibri"/>
                <a:ea typeface="Calibri"/>
                <a:cs typeface="Calibri"/>
                <a:sym typeface="Calibri"/>
              </a:endParaRPr>
            </a:p>
          </p:txBody>
        </p:sp>
      </p:grpSp>
      <p:sp>
        <p:nvSpPr>
          <p:cNvPr id="728" name="Google Shape;728;p56"/>
          <p:cNvSpPr txBox="1"/>
          <p:nvPr/>
        </p:nvSpPr>
        <p:spPr>
          <a:xfrm>
            <a:off x="8238235" y="1666747"/>
            <a:ext cx="1029335" cy="208279"/>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Clr>
                <a:srgbClr val="002060"/>
              </a:buClr>
              <a:buSzPts val="1200"/>
              <a:buFont typeface="Calibri"/>
              <a:buNone/>
            </a:pPr>
            <a:r>
              <a:rPr lang="en-US" sz="1200" b="1">
                <a:solidFill>
                  <a:srgbClr val="002060"/>
                </a:solidFill>
                <a:latin typeface="Calibri"/>
                <a:ea typeface="Calibri"/>
                <a:cs typeface="Calibri"/>
                <a:sym typeface="Calibri"/>
              </a:rPr>
              <a:t>A. CLAVE/2011</a:t>
            </a:r>
            <a:endParaRPr sz="1200">
              <a:solidFill>
                <a:schemeClr val="dk1"/>
              </a:solidFill>
              <a:latin typeface="Calibri"/>
              <a:ea typeface="Calibri"/>
              <a:cs typeface="Calibri"/>
              <a:sym typeface="Calibri"/>
            </a:endParaRPr>
          </a:p>
        </p:txBody>
      </p:sp>
      <p:sp>
        <p:nvSpPr>
          <p:cNvPr id="729" name="Google Shape;729;p56"/>
          <p:cNvSpPr txBox="1">
            <a:spLocks noGrp="1"/>
          </p:cNvSpPr>
          <p:nvPr>
            <p:ph type="ftr" idx="4294967295"/>
          </p:nvPr>
        </p:nvSpPr>
        <p:spPr>
          <a:xfrm>
            <a:off x="792276" y="7208469"/>
            <a:ext cx="742315" cy="126365"/>
          </a:xfrm>
          <a:prstGeom prst="rect">
            <a:avLst/>
          </a:prstGeom>
          <a:noFill/>
          <a:ln>
            <a:noFill/>
          </a:ln>
        </p:spPr>
        <p:txBody>
          <a:bodyPr spcFirstLastPara="1" wrap="square" lIns="0" tIns="0" rIns="0" bIns="0" anchor="t" anchorCtr="0">
            <a:spAutoFit/>
          </a:bodyPr>
          <a:lstStyle/>
          <a:p>
            <a:pPr marL="12700" lvl="0" indent="0" algn="l" rtl="0">
              <a:lnSpc>
                <a:spcPct val="106875"/>
              </a:lnSpc>
              <a:spcBef>
                <a:spcPts val="0"/>
              </a:spcBef>
              <a:spcAft>
                <a:spcPts val="0"/>
              </a:spcAft>
              <a:buClr>
                <a:srgbClr val="993366"/>
              </a:buClr>
              <a:buSzPts val="800"/>
              <a:buFont typeface="Calibri"/>
              <a:buNone/>
            </a:pPr>
            <a:r>
              <a:rPr lang="en-US"/>
              <a:t>#QuédateEnCasa</a:t>
            </a:r>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733"/>
        <p:cNvGrpSpPr/>
        <p:nvPr/>
      </p:nvGrpSpPr>
      <p:grpSpPr>
        <a:xfrm>
          <a:off x="0" y="0"/>
          <a:ext cx="0" cy="0"/>
          <a:chOff x="0" y="0"/>
          <a:chExt cx="0" cy="0"/>
        </a:xfrm>
      </p:grpSpPr>
      <p:graphicFrame>
        <p:nvGraphicFramePr>
          <p:cNvPr id="734" name="Google Shape;734;p57"/>
          <p:cNvGraphicFramePr/>
          <p:nvPr/>
        </p:nvGraphicFramePr>
        <p:xfrm>
          <a:off x="914400" y="762000"/>
          <a:ext cx="3000000" cy="3000000"/>
        </p:xfrm>
        <a:graphic>
          <a:graphicData uri="http://schemas.openxmlformats.org/drawingml/2006/table">
            <a:tbl>
              <a:tblPr>
                <a:noFill/>
                <a:tableStyleId>{D24F70D1-5836-41D9-9953-D54A523C527F}</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201175">
                <a:tc gridSpan="4">
                  <a:txBody>
                    <a:bodyPr/>
                    <a:lstStyle/>
                    <a:p>
                      <a:pPr marL="0" marR="0" lvl="0" indent="0" algn="ctr" rtl="0">
                        <a:lnSpc>
                          <a:spcPct val="100000"/>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BLOQUE II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124585" marR="0" lvl="0" indent="0" algn="l"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2237225">
                <a:tc>
                  <a:txBody>
                    <a:bodyPr/>
                    <a:lstStyle/>
                    <a:p>
                      <a:pPr marL="66675" marR="61594" lvl="0" indent="0" algn="just" rtl="0">
                        <a:lnSpc>
                          <a:spcPct val="121666"/>
                        </a:lnSpc>
                        <a:spcBef>
                          <a:spcPts val="0"/>
                        </a:spcBef>
                        <a:spcAft>
                          <a:spcPts val="0"/>
                        </a:spcAft>
                        <a:buSzPts val="1200"/>
                        <a:buFont typeface="Calibri"/>
                        <a:buNone/>
                      </a:pPr>
                      <a:r>
                        <a:rPr lang="en-US" sz="1200" b="0" u="none" strike="noStrike" cap="none">
                          <a:latin typeface="Calibri"/>
                          <a:ea typeface="Calibri"/>
                          <a:cs typeface="Calibri"/>
                          <a:sym typeface="Calibri"/>
                        </a:rPr>
                        <a:t>Comprensión  del tiempo y  el espacio  históricos</a:t>
                      </a:r>
                      <a:endParaRPr sz="1200" b="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1216660" marR="0" lvl="2" indent="-1150620" algn="l" rtl="0">
                        <a:lnSpc>
                          <a:spcPct val="117916"/>
                        </a:lnSpc>
                        <a:spcBef>
                          <a:spcPts val="0"/>
                        </a:spcBef>
                        <a:spcAft>
                          <a:spcPts val="0"/>
                        </a:spcAft>
                        <a:buSzPts val="1200"/>
                        <a:buFont typeface="Calibri"/>
                        <a:buAutoNum type="arabicPeriod" startAt="2"/>
                      </a:pPr>
                      <a:r>
                        <a:rPr lang="en-US" sz="1200" u="none" strike="noStrike" cap="none">
                          <a:latin typeface="Calibri"/>
                          <a:ea typeface="Calibri"/>
                          <a:cs typeface="Calibri"/>
                          <a:sym typeface="Calibri"/>
                        </a:rPr>
                        <a:t>La</a:t>
                      </a:r>
                      <a:endParaRPr sz="1200" u="none" strike="noStrike" cap="none">
                        <a:latin typeface="Calibri"/>
                        <a:ea typeface="Calibri"/>
                        <a:cs typeface="Calibri"/>
                        <a:sym typeface="Calibri"/>
                      </a:endParaRPr>
                    </a:p>
                    <a:p>
                      <a:pPr marL="66675" marR="6413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transformación de la  monarquía  española.</a:t>
                      </a:r>
                      <a:endParaRPr sz="1200" u="none" strike="noStrike" cap="none">
                        <a:latin typeface="Calibri"/>
                        <a:ea typeface="Calibri"/>
                        <a:cs typeface="Calibri"/>
                        <a:sym typeface="Calibri"/>
                      </a:endParaRPr>
                    </a:p>
                    <a:p>
                      <a:pPr marL="66675" marR="61594" lvl="2" indent="-66675" algn="l" rtl="0">
                        <a:lnSpc>
                          <a:spcPct val="101699"/>
                        </a:lnSpc>
                        <a:spcBef>
                          <a:spcPts val="0"/>
                        </a:spcBef>
                        <a:spcAft>
                          <a:spcPts val="0"/>
                        </a:spcAft>
                        <a:buSzPts val="1200"/>
                        <a:buFont typeface="Calibri"/>
                        <a:buAutoNum type="arabicPeriod" startAt="2"/>
                      </a:pPr>
                      <a:r>
                        <a:rPr lang="en-US" sz="1200" u="none" strike="noStrike" cap="none">
                          <a:latin typeface="Calibri"/>
                          <a:ea typeface="Calibri"/>
                          <a:cs typeface="Calibri"/>
                          <a:sym typeface="Calibri"/>
                        </a:rPr>
                        <a:t>Las reformas  en Nueva</a:t>
                      </a:r>
                      <a:endParaRPr sz="1200" u="none" strike="noStrike" cap="none">
                        <a:latin typeface="Calibri"/>
                        <a:ea typeface="Calibri"/>
                        <a:cs typeface="Calibri"/>
                        <a:sym typeface="Calibri"/>
                      </a:endParaRPr>
                    </a:p>
                    <a:p>
                      <a:pPr marL="6667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España.</a:t>
                      </a:r>
                      <a:endParaRPr sz="1200" u="none" strike="noStrike" cap="none">
                        <a:latin typeface="Calibri"/>
                        <a:ea typeface="Calibri"/>
                        <a:cs typeface="Calibri"/>
                        <a:sym typeface="Calibri"/>
                      </a:endParaRPr>
                    </a:p>
                    <a:p>
                      <a:pPr marL="66675" marR="61594" lvl="2" indent="-66675" algn="l" rtl="0">
                        <a:lnSpc>
                          <a:spcPct val="101699"/>
                        </a:lnSpc>
                        <a:spcBef>
                          <a:spcPts val="0"/>
                        </a:spcBef>
                        <a:spcAft>
                          <a:spcPts val="0"/>
                        </a:spcAft>
                        <a:buSzPts val="1200"/>
                        <a:buFont typeface="Calibri"/>
                        <a:buAutoNum type="arabicPeriod" startAt="2"/>
                      </a:pPr>
                      <a:r>
                        <a:rPr lang="en-US" sz="1200" u="none" strike="noStrike" cap="none">
                          <a:latin typeface="Calibri"/>
                          <a:ea typeface="Calibri"/>
                          <a:cs typeface="Calibri"/>
                          <a:sym typeface="Calibri"/>
                        </a:rPr>
                        <a:t>Arte y cultura  en los años</a:t>
                      </a:r>
                      <a:endParaRPr sz="1200" u="none" strike="noStrike" cap="none">
                        <a:latin typeface="Calibri"/>
                        <a:ea typeface="Calibri"/>
                        <a:cs typeface="Calibri"/>
                        <a:sym typeface="Calibri"/>
                      </a:endParaRPr>
                    </a:p>
                    <a:p>
                      <a:pPr marL="66675" marR="0" lvl="0" indent="0" algn="l" rtl="0">
                        <a:lnSpc>
                          <a:spcPct val="100000"/>
                        </a:lnSpc>
                        <a:spcBef>
                          <a:spcPts val="25"/>
                        </a:spcBef>
                        <a:spcAft>
                          <a:spcPts val="0"/>
                        </a:spcAft>
                        <a:buSzPts val="1200"/>
                        <a:buFont typeface="Calibri"/>
                        <a:buNone/>
                      </a:pPr>
                      <a:r>
                        <a:rPr lang="en-US" sz="1200" u="none" strike="noStrike" cap="none">
                          <a:latin typeface="Calibri"/>
                          <a:ea typeface="Calibri"/>
                          <a:cs typeface="Calibri"/>
                          <a:sym typeface="Calibri"/>
                        </a:rPr>
                        <a:t>de madurez.</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Identificar la duración del periodo. Ordenar  cronológicamente en una línea del tiempo y  establecer relaciones causales entre hechos  y procesos relacionados con el auge  económico novohispano, la decadencia de  la monarquía española y la independencia  de Nueva España.</a:t>
                      </a:r>
                      <a:endParaRPr sz="1200" u="none" strike="noStrike" cap="none">
                        <a:latin typeface="Calibri"/>
                        <a:ea typeface="Calibri"/>
                        <a:cs typeface="Calibri"/>
                        <a:sym typeface="Calibri"/>
                      </a:endParaRPr>
                    </a:p>
                    <a:p>
                      <a:pPr marL="66675" marR="62864" lvl="0" indent="0" algn="just" rtl="0">
                        <a:lnSpc>
                          <a:spcPct val="121666"/>
                        </a:lnSpc>
                        <a:spcBef>
                          <a:spcPts val="30"/>
                        </a:spcBef>
                        <a:spcAft>
                          <a:spcPts val="0"/>
                        </a:spcAft>
                        <a:buSzPts val="1200"/>
                        <a:buFont typeface="Calibri"/>
                        <a:buNone/>
                      </a:pPr>
                      <a:r>
                        <a:rPr lang="en-US" sz="1200" u="none" strike="noStrike" cap="none">
                          <a:latin typeface="Calibri"/>
                          <a:ea typeface="Calibri"/>
                          <a:cs typeface="Calibri"/>
                          <a:sym typeface="Calibri"/>
                        </a:rPr>
                        <a:t>Ubicar en mapas de Nueva España los  cambios en la organización política y  señalar sus diferencias</a:t>
                      </a:r>
                      <a:endParaRPr sz="1200" u="none" strike="noStrike" cap="none">
                        <a:latin typeface="Calibri"/>
                        <a:ea typeface="Calibri"/>
                        <a:cs typeface="Calibri"/>
                        <a:sym typeface="Calibri"/>
                      </a:endParaRPr>
                    </a:p>
                    <a:p>
                      <a:pPr marL="66675" marR="0" lvl="0" indent="0" algn="just" rtl="0">
                        <a:lnSpc>
                          <a:spcPct val="118333"/>
                        </a:lnSpc>
                        <a:spcBef>
                          <a:spcPts val="0"/>
                        </a:spcBef>
                        <a:spcAft>
                          <a:spcPts val="0"/>
                        </a:spcAft>
                        <a:buSzPts val="1200"/>
                        <a:buFont typeface="Calibri"/>
                        <a:buNone/>
                      </a:pPr>
                      <a:r>
                        <a:rPr lang="en-US" sz="1200" u="none" strike="noStrike" cap="none">
                          <a:latin typeface="Calibri"/>
                          <a:ea typeface="Calibri"/>
                          <a:cs typeface="Calibri"/>
                          <a:sym typeface="Calibri"/>
                        </a:rPr>
                        <a:t>con el periodo anterior.</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Elaborar una explicación histórica guiada por los  conceptos clave o por la noción cambio y  permanencia.</a:t>
                      </a:r>
                      <a:endParaRPr sz="1200" u="none" strike="noStrike" cap="none">
                        <a:latin typeface="Calibri"/>
                        <a:ea typeface="Calibri"/>
                        <a:cs typeface="Calibri"/>
                        <a:sym typeface="Calibri"/>
                      </a:endParaRPr>
                    </a:p>
                    <a:p>
                      <a:pPr marL="66675" marR="60960" lvl="0" indent="0" algn="just" rtl="0">
                        <a:lnSpc>
                          <a:spcPct val="121666"/>
                        </a:lnSpc>
                        <a:spcBef>
                          <a:spcPts val="15"/>
                        </a:spcBef>
                        <a:spcAft>
                          <a:spcPts val="0"/>
                        </a:spcAft>
                        <a:buSzPts val="1200"/>
                        <a:buFont typeface="Calibri"/>
                        <a:buNone/>
                      </a:pPr>
                      <a:r>
                        <a:rPr lang="en-US" sz="1200" u="none" strike="noStrike" cap="none">
                          <a:latin typeface="Calibri"/>
                          <a:ea typeface="Calibri"/>
                          <a:cs typeface="Calibri"/>
                          <a:sym typeface="Calibri"/>
                        </a:rPr>
                        <a:t>Reflexionar respecto a la duración de periodos y  procesos históricos, así como en torno a la  simultaneidad con los procesos abordados en el  primer curso.</a:t>
                      </a:r>
                      <a:endParaRPr sz="1200" u="none" strike="noStrike" cap="none">
                        <a:latin typeface="Calibri"/>
                        <a:ea typeface="Calibri"/>
                        <a:cs typeface="Calibri"/>
                        <a:sym typeface="Calibri"/>
                      </a:endParaRPr>
                    </a:p>
                    <a:p>
                      <a:pPr marL="0" marR="0" lvl="0" indent="0" algn="l" rtl="0">
                        <a:lnSpc>
                          <a:spcPct val="100000"/>
                        </a:lnSpc>
                        <a:spcBef>
                          <a:spcPts val="10"/>
                        </a:spcBef>
                        <a:spcAft>
                          <a:spcPts val="0"/>
                        </a:spcAft>
                        <a:buSzPts val="1250"/>
                        <a:buFont typeface="Calibri"/>
                        <a:buNone/>
                      </a:pPr>
                      <a:endParaRPr sz="1250" u="none" strike="noStrike" cap="none">
                        <a:latin typeface="Times New Roman"/>
                        <a:ea typeface="Times New Roman"/>
                        <a:cs typeface="Times New Roman"/>
                        <a:sym typeface="Times New Roman"/>
                      </a:endParaRPr>
                    </a:p>
                    <a:p>
                      <a:pPr marL="1976754" marR="0" lvl="0" indent="0" algn="l" rtl="0">
                        <a:lnSpc>
                          <a:spcPct val="100000"/>
                        </a:lnSpc>
                        <a:spcBef>
                          <a:spcPts val="0"/>
                        </a:spcBef>
                        <a:spcAft>
                          <a:spcPts val="0"/>
                        </a:spcAft>
                        <a:buSzPts val="1200"/>
                        <a:buFont typeface="Calibri"/>
                        <a:buNone/>
                      </a:pPr>
                      <a:r>
                        <a:rPr lang="en-US" sz="1200" b="1" u="none" strike="noStrike" cap="none">
                          <a:latin typeface="Calibri"/>
                          <a:ea typeface="Calibri"/>
                          <a:cs typeface="Calibri"/>
                          <a:sym typeface="Calibri"/>
                        </a:rPr>
                        <a:t>5. Tiempo de cambios.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1310650">
                <a:tc>
                  <a:txBody>
                    <a:bodyPr/>
                    <a:lstStyle/>
                    <a:p>
                      <a:pPr marL="66675" marR="61594" lvl="0" indent="0" algn="l" rtl="0">
                        <a:lnSpc>
                          <a:spcPct val="121666"/>
                        </a:lnSpc>
                        <a:spcBef>
                          <a:spcPts val="0"/>
                        </a:spcBef>
                        <a:spcAft>
                          <a:spcPts val="0"/>
                        </a:spcAft>
                        <a:buSzPts val="1200"/>
                        <a:buFont typeface="Calibri"/>
                        <a:buNone/>
                      </a:pPr>
                      <a:r>
                        <a:rPr lang="en-US" sz="1200" b="0" u="none" strike="noStrike" cap="none">
                          <a:latin typeface="Calibri"/>
                          <a:ea typeface="Calibri"/>
                          <a:cs typeface="Calibri"/>
                          <a:sym typeface="Calibri"/>
                        </a:rPr>
                        <a:t>Manejo de  información  histórica</a:t>
                      </a:r>
                      <a:endParaRPr sz="1200" b="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285750" lvl="0" indent="0" algn="l" rtl="0">
                        <a:lnSpc>
                          <a:spcPct val="121666"/>
                        </a:lnSpc>
                        <a:spcBef>
                          <a:spcPts val="0"/>
                        </a:spcBef>
                        <a:spcAft>
                          <a:spcPts val="0"/>
                        </a:spcAft>
                        <a:buNone/>
                      </a:pPr>
                      <a:r>
                        <a:rPr lang="en-US" sz="1200">
                          <a:latin typeface="Calibri"/>
                          <a:ea typeface="Calibri"/>
                          <a:cs typeface="Calibri"/>
                          <a:sym typeface="Calibri"/>
                        </a:rPr>
                        <a:t>5.</a:t>
                      </a:r>
                      <a:r>
                        <a:rPr lang="en-US" sz="1200" u="none" strike="noStrike" cap="none">
                          <a:latin typeface="Calibri"/>
                          <a:ea typeface="Calibri"/>
                          <a:cs typeface="Calibri"/>
                          <a:sym typeface="Calibri"/>
                        </a:rPr>
                        <a:t>La sociedad  novohispana.</a:t>
                      </a:r>
                      <a:endParaRPr sz="1200" u="none" strike="noStrike" cap="none">
                        <a:latin typeface="Calibri"/>
                        <a:ea typeface="Calibri"/>
                        <a:cs typeface="Calibri"/>
                        <a:sym typeface="Calibri"/>
                      </a:endParaRPr>
                    </a:p>
                    <a:p>
                      <a:pPr marL="66675" marR="61594" lvl="2" indent="-66675" algn="l" rtl="0">
                        <a:lnSpc>
                          <a:spcPct val="121666"/>
                        </a:lnSpc>
                        <a:spcBef>
                          <a:spcPts val="10"/>
                        </a:spcBef>
                        <a:spcAft>
                          <a:spcPts val="0"/>
                        </a:spcAft>
                        <a:buSzPts val="1200"/>
                        <a:buFont typeface="Calibri"/>
                        <a:buAutoNum type="arabicPeriod" startAt="5"/>
                      </a:pPr>
                      <a:r>
                        <a:rPr lang="en-US" sz="1200" u="none" strike="noStrike" cap="none">
                          <a:latin typeface="Calibri"/>
                          <a:ea typeface="Calibri"/>
                          <a:cs typeface="Calibri"/>
                          <a:sym typeface="Calibri"/>
                        </a:rPr>
                        <a:t>La crisis  política.</a:t>
                      </a:r>
                      <a:endParaRPr sz="1200" u="none" strike="noStrike" cap="none">
                        <a:latin typeface="Calibri"/>
                        <a:ea typeface="Calibri"/>
                        <a:cs typeface="Calibri"/>
                        <a:sym typeface="Calibri"/>
                      </a:endParaRPr>
                    </a:p>
                    <a:p>
                      <a:pPr marL="66675" marR="61594" lvl="2" indent="9525" algn="l" rtl="0">
                        <a:lnSpc>
                          <a:spcPct val="121666"/>
                        </a:lnSpc>
                        <a:spcBef>
                          <a:spcPts val="10"/>
                        </a:spcBef>
                        <a:spcAft>
                          <a:spcPts val="0"/>
                        </a:spcAft>
                        <a:buSzPts val="1200"/>
                        <a:buFont typeface="Calibri"/>
                        <a:buNone/>
                      </a:pPr>
                      <a:endParaRPr sz="1200" u="none" strike="noStrike" cap="none">
                        <a:latin typeface="Calibri"/>
                        <a:ea typeface="Calibri"/>
                        <a:cs typeface="Calibri"/>
                        <a:sym typeface="Calibri"/>
                      </a:endParaRPr>
                    </a:p>
                    <a:p>
                      <a:pPr marL="0" marR="61594" lvl="2" indent="0" algn="l" rtl="0">
                        <a:lnSpc>
                          <a:spcPct val="121666"/>
                        </a:lnSpc>
                        <a:spcBef>
                          <a:spcPts val="10"/>
                        </a:spcBef>
                        <a:spcAft>
                          <a:spcPts val="0"/>
                        </a:spcAft>
                        <a:buSzPts val="1200"/>
                        <a:buFont typeface="Calibri"/>
                        <a:buNone/>
                      </a:pPr>
                      <a:r>
                        <a:rPr lang="en-US" sz="1200" u="none" strike="noStrike" cap="none">
                          <a:latin typeface="Calibri"/>
                          <a:ea typeface="Calibri"/>
                          <a:cs typeface="Calibri"/>
                          <a:sym typeface="Calibri"/>
                        </a:rPr>
                        <a:t>7.Del autonomismo a la  Independencia.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Señalar las causas internas y externas del  movimiento de independencia y sus  consecuencias.</a:t>
                      </a:r>
                      <a:endParaRPr sz="1200" u="none" strike="noStrike" cap="none">
                        <a:latin typeface="Calibri"/>
                        <a:ea typeface="Calibri"/>
                        <a:cs typeface="Calibri"/>
                        <a:sym typeface="Calibri"/>
                      </a:endParaRPr>
                    </a:p>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Identificar las aportaciones de los grupos  indígenas, españoles y africanos a la cultura  de nuestro país y valorar aquellas que  permanecen en la actualidad.</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Establecer la relación entre pasado, el  presente y el futuro a partir de su contexto.</a:t>
                      </a:r>
                      <a:endParaRPr sz="1200" u="none" strike="noStrike" cap="none">
                        <a:latin typeface="Calibri"/>
                        <a:ea typeface="Calibri"/>
                        <a:cs typeface="Calibri"/>
                        <a:sym typeface="Calibri"/>
                      </a:endParaRPr>
                    </a:p>
                    <a:p>
                      <a:pPr marL="0" marR="0" lvl="0" indent="0" algn="l" rtl="0">
                        <a:lnSpc>
                          <a:spcPct val="100000"/>
                        </a:lnSpc>
                        <a:spcBef>
                          <a:spcPts val="0"/>
                        </a:spcBef>
                        <a:spcAft>
                          <a:spcPts val="0"/>
                        </a:spcAft>
                        <a:buSzPts val="1400"/>
                        <a:buFont typeface="Calibri"/>
                        <a:buNone/>
                      </a:pPr>
                      <a:endParaRPr sz="1400" u="none" strike="noStrike" cap="none">
                        <a:latin typeface="Times New Roman"/>
                        <a:ea typeface="Times New Roman"/>
                        <a:cs typeface="Times New Roman"/>
                        <a:sym typeface="Times New Roman"/>
                      </a:endParaRPr>
                    </a:p>
                    <a:p>
                      <a:pPr marL="0" marR="0" lvl="0" indent="0" algn="l" rtl="0">
                        <a:lnSpc>
                          <a:spcPct val="100000"/>
                        </a:lnSpc>
                        <a:spcBef>
                          <a:spcPts val="30"/>
                        </a:spcBef>
                        <a:spcAft>
                          <a:spcPts val="0"/>
                        </a:spcAft>
                        <a:buSzPts val="1100"/>
                        <a:buFont typeface="Calibri"/>
                        <a:buNone/>
                      </a:pPr>
                      <a:endParaRPr sz="1100" u="none" strike="noStrike" cap="none">
                        <a:latin typeface="Times New Roman"/>
                        <a:ea typeface="Times New Roman"/>
                        <a:cs typeface="Times New Roman"/>
                        <a:sym typeface="Times New Roman"/>
                      </a:endParaRPr>
                    </a:p>
                    <a:p>
                      <a:pPr marL="0" marR="60960" lvl="0" indent="0" algn="r" rtl="0">
                        <a:lnSpc>
                          <a:spcPct val="100000"/>
                        </a:lnSpc>
                        <a:spcBef>
                          <a:spcPts val="0"/>
                        </a:spcBef>
                        <a:spcAft>
                          <a:spcPts val="0"/>
                        </a:spcAft>
                        <a:buSzPts val="1200"/>
                        <a:buFont typeface="Calibri"/>
                        <a:buNone/>
                      </a:pPr>
                      <a:r>
                        <a:rPr lang="en-US" sz="1200" b="1" u="none" strike="noStrike" cap="none">
                          <a:latin typeface="Calibri"/>
                          <a:ea typeface="Calibri"/>
                          <a:cs typeface="Calibri"/>
                          <a:sym typeface="Calibri"/>
                        </a:rPr>
                        <a:t>6. ¡Viva México!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bl>
          </a:graphicData>
        </a:graphic>
      </p:graphicFrame>
      <p:graphicFrame>
        <p:nvGraphicFramePr>
          <p:cNvPr id="735" name="Google Shape;735;p57"/>
          <p:cNvGraphicFramePr/>
          <p:nvPr/>
        </p:nvGraphicFramePr>
        <p:xfrm>
          <a:off x="929640" y="5257800"/>
          <a:ext cx="3000000" cy="3000000"/>
        </p:xfrm>
        <a:graphic>
          <a:graphicData uri="http://schemas.openxmlformats.org/drawingml/2006/table">
            <a:tbl>
              <a:tblPr>
                <a:noFill/>
                <a:tableStyleId>{D24F70D1-5836-41D9-9953-D54A523C527F}</a:tableStyleId>
              </a:tblPr>
              <a:tblGrid>
                <a:gridCol w="1388000">
                  <a:extLst>
                    <a:ext uri="{9D8B030D-6E8A-4147-A177-3AD203B41FA5}">
                      <a16:colId xmlns:a16="http://schemas.microsoft.com/office/drawing/2014/main" val="20000"/>
                    </a:ext>
                  </a:extLst>
                </a:gridCol>
                <a:gridCol w="1345750">
                  <a:extLst>
                    <a:ext uri="{9D8B030D-6E8A-4147-A177-3AD203B41FA5}">
                      <a16:colId xmlns:a16="http://schemas.microsoft.com/office/drawing/2014/main" val="20001"/>
                    </a:ext>
                  </a:extLst>
                </a:gridCol>
                <a:gridCol w="2671725">
                  <a:extLst>
                    <a:ext uri="{9D8B030D-6E8A-4147-A177-3AD203B41FA5}">
                      <a16:colId xmlns:a16="http://schemas.microsoft.com/office/drawing/2014/main" val="20002"/>
                    </a:ext>
                  </a:extLst>
                </a:gridCol>
                <a:gridCol w="3280050">
                  <a:extLst>
                    <a:ext uri="{9D8B030D-6E8A-4147-A177-3AD203B41FA5}">
                      <a16:colId xmlns:a16="http://schemas.microsoft.com/office/drawing/2014/main" val="20003"/>
                    </a:ext>
                  </a:extLst>
                </a:gridCol>
              </a:tblGrid>
              <a:tr h="141375">
                <a:tc gridSpan="4">
                  <a:txBody>
                    <a:bodyPr/>
                    <a:lstStyle/>
                    <a:p>
                      <a:pPr marL="0" marR="0" lvl="0" indent="0" algn="ctr" rtl="0">
                        <a:lnSpc>
                          <a:spcPct val="100000"/>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BLOQUE III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51400">
                <a:tc>
                  <a:txBody>
                    <a:bodyPr/>
                    <a:lstStyle/>
                    <a:p>
                      <a:pPr marL="0" marR="0" lvl="0" indent="0" algn="ctr"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124585" marR="0" lvl="0" indent="0" algn="l"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1240350">
                <a:tc>
                  <a:txBody>
                    <a:bodyPr/>
                    <a:lstStyle/>
                    <a:p>
                      <a:pPr marL="66675" marR="61594" lvl="0" indent="0" algn="just" rtl="0">
                        <a:lnSpc>
                          <a:spcPct val="121666"/>
                        </a:lnSpc>
                        <a:spcBef>
                          <a:spcPts val="0"/>
                        </a:spcBef>
                        <a:spcAft>
                          <a:spcPts val="0"/>
                        </a:spcAft>
                        <a:buSzPts val="1200"/>
                        <a:buFont typeface="Calibri"/>
                        <a:buNone/>
                      </a:pPr>
                      <a:r>
                        <a:rPr lang="en-US" sz="1200" b="1" u="none" strike="noStrike" cap="none">
                          <a:latin typeface="Calibri"/>
                          <a:ea typeface="Calibri"/>
                          <a:cs typeface="Calibri"/>
                          <a:sym typeface="Calibri"/>
                        </a:rPr>
                        <a:t>Comprensión  del tiempo y  el espacio  históricos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1594" lvl="2" indent="-66675" algn="l" rtl="0">
                        <a:lnSpc>
                          <a:spcPct val="121666"/>
                        </a:lnSpc>
                        <a:spcBef>
                          <a:spcPts val="0"/>
                        </a:spcBef>
                        <a:spcAft>
                          <a:spcPts val="0"/>
                        </a:spcAft>
                        <a:buSzPts val="1200"/>
                        <a:buFont typeface="Calibri"/>
                        <a:buAutoNum type="arabicPeriod" startAt="2"/>
                      </a:pPr>
                      <a:r>
                        <a:rPr lang="en-US" sz="1200" u="none" strike="noStrike" cap="none">
                          <a:latin typeface="Calibri"/>
                          <a:ea typeface="Calibri"/>
                          <a:cs typeface="Calibri"/>
                          <a:sym typeface="Calibri"/>
                        </a:rPr>
                        <a:t>En busca de un  sistema político.</a:t>
                      </a:r>
                      <a:endParaRPr sz="1200" u="none" strike="noStrike" cap="none">
                        <a:latin typeface="Calibri"/>
                        <a:ea typeface="Calibri"/>
                        <a:cs typeface="Calibri"/>
                        <a:sym typeface="Calibri"/>
                      </a:endParaRPr>
                    </a:p>
                    <a:p>
                      <a:pPr marL="66675" marR="62230" lvl="2" indent="-66675" algn="l" rtl="0">
                        <a:lnSpc>
                          <a:spcPct val="121666"/>
                        </a:lnSpc>
                        <a:spcBef>
                          <a:spcPts val="10"/>
                        </a:spcBef>
                        <a:spcAft>
                          <a:spcPts val="0"/>
                        </a:spcAft>
                        <a:buSzPts val="1200"/>
                        <a:buFont typeface="Calibri"/>
                        <a:buAutoNum type="arabicPeriod" startAt="2"/>
                      </a:pPr>
                      <a:r>
                        <a:rPr lang="en-US" sz="1200" u="none" strike="noStrike" cap="none">
                          <a:latin typeface="Calibri"/>
                          <a:ea typeface="Calibri"/>
                          <a:cs typeface="Calibri"/>
                          <a:sym typeface="Calibri"/>
                        </a:rPr>
                        <a:t>Conflictos  internacionales	y  despojo territorial.</a:t>
                      </a:r>
                      <a:endParaRPr sz="1200" u="none" strike="noStrike" cap="none">
                        <a:latin typeface="Calibri"/>
                        <a:ea typeface="Calibri"/>
                        <a:cs typeface="Calibri"/>
                        <a:sym typeface="Calibri"/>
                      </a:endParaRPr>
                    </a:p>
                    <a:p>
                      <a:pPr marL="409575" marR="0" lvl="2" indent="-343535" algn="l" rtl="0">
                        <a:lnSpc>
                          <a:spcPct val="118333"/>
                        </a:lnSpc>
                        <a:spcBef>
                          <a:spcPts val="0"/>
                        </a:spcBef>
                        <a:spcAft>
                          <a:spcPts val="0"/>
                        </a:spcAft>
                        <a:buSzPts val="1200"/>
                        <a:buFont typeface="Calibri"/>
                        <a:buAutoNum type="arabicPeriod" startAt="2"/>
                      </a:pPr>
                      <a:r>
                        <a:rPr lang="en-US" sz="1200" u="none" strike="noStrike" cap="none">
                          <a:latin typeface="Calibri"/>
                          <a:ea typeface="Calibri"/>
                          <a:cs typeface="Calibri"/>
                          <a:sym typeface="Calibri"/>
                        </a:rPr>
                        <a:t>Economía.</a:t>
                      </a:r>
                      <a:endParaRPr sz="1200" u="none" strike="noStrike" cap="none">
                        <a:latin typeface="Calibri"/>
                        <a:ea typeface="Calibri"/>
                        <a:cs typeface="Calibri"/>
                        <a:sym typeface="Calibri"/>
                      </a:endParaRPr>
                    </a:p>
                    <a:p>
                      <a:pPr marL="406400" marR="0" lvl="2" indent="-340360" algn="l" rtl="0">
                        <a:lnSpc>
                          <a:spcPct val="100000"/>
                        </a:lnSpc>
                        <a:spcBef>
                          <a:spcPts val="25"/>
                        </a:spcBef>
                        <a:spcAft>
                          <a:spcPts val="0"/>
                        </a:spcAft>
                        <a:buSzPts val="1200"/>
                        <a:buFont typeface="Calibri"/>
                        <a:buAutoNum type="arabicPeriod" startAt="2"/>
                      </a:pPr>
                      <a:r>
                        <a:rPr lang="en-US" sz="1200" u="none" strike="noStrike" cap="none">
                          <a:latin typeface="Calibri"/>
                          <a:ea typeface="Calibri"/>
                          <a:cs typeface="Calibri"/>
                          <a:sym typeface="Calibri"/>
                        </a:rPr>
                        <a:t>Sociedad y vida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Identificar las dificultades de México para  constituirse como nación y comparar los  distintos proyectos políticos que existieron  durante las primeras décadas de su vida  independiente.</a:t>
                      </a:r>
                      <a:endParaRPr sz="1200" u="none" strike="noStrike" cap="none">
                        <a:latin typeface="Calibri"/>
                        <a:ea typeface="Calibri"/>
                        <a:cs typeface="Calibri"/>
                        <a:sym typeface="Calibri"/>
                      </a:endParaRPr>
                    </a:p>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Identificar las causas y consecuencias de la  reforma, las intervenciones extranjeras en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Reflexionar y analizar la relación entre distintos tipos  de causas y consecuencias (políticas, sociales,  económicas y culturales).</a:t>
                      </a:r>
                      <a:endParaRPr sz="1200" u="none" strike="noStrike" cap="none">
                        <a:latin typeface="Calibri"/>
                        <a:ea typeface="Calibri"/>
                        <a:cs typeface="Calibri"/>
                        <a:sym typeface="Calibri"/>
                      </a:endParaRPr>
                    </a:p>
                    <a:p>
                      <a:pPr marL="66675" marR="60960" lvl="0" indent="0" algn="just" rtl="0">
                        <a:lnSpc>
                          <a:spcPct val="121666"/>
                        </a:lnSpc>
                        <a:spcBef>
                          <a:spcPts val="15"/>
                        </a:spcBef>
                        <a:spcAft>
                          <a:spcPts val="0"/>
                        </a:spcAft>
                        <a:buSzPts val="1200"/>
                        <a:buFont typeface="Calibri"/>
                        <a:buNone/>
                      </a:pPr>
                      <a:r>
                        <a:rPr lang="en-US" sz="1200" u="none" strike="noStrike" cap="none">
                          <a:latin typeface="Calibri"/>
                          <a:ea typeface="Calibri"/>
                          <a:cs typeface="Calibri"/>
                          <a:sym typeface="Calibri"/>
                        </a:rPr>
                        <a:t>Establecer la relación entre pasado estudiado, el  presente y el futuro a partir de su contexto.</a:t>
                      </a:r>
                      <a:endParaRPr sz="1200" u="none" strike="noStrike" cap="none">
                        <a:latin typeface="Calibri"/>
                        <a:ea typeface="Calibri"/>
                        <a:cs typeface="Calibri"/>
                        <a:sym typeface="Calibri"/>
                      </a:endParaRPr>
                    </a:p>
                    <a:p>
                      <a:pPr marL="0" marR="0" lvl="0" indent="0" algn="l" rtl="0">
                        <a:lnSpc>
                          <a:spcPct val="100000"/>
                        </a:lnSpc>
                        <a:spcBef>
                          <a:spcPts val="0"/>
                        </a:spcBef>
                        <a:spcAft>
                          <a:spcPts val="0"/>
                        </a:spcAft>
                        <a:buSzPts val="1250"/>
                        <a:buFont typeface="Calibri"/>
                        <a:buNone/>
                      </a:pPr>
                      <a:endParaRPr sz="1250" u="none" strike="noStrike" cap="none">
                        <a:latin typeface="Times New Roman"/>
                        <a:ea typeface="Times New Roman"/>
                        <a:cs typeface="Times New Roman"/>
                        <a:sym typeface="Times New Roman"/>
                      </a:endParaRPr>
                    </a:p>
                    <a:p>
                      <a:pPr marL="1344930" marR="0" lvl="0" indent="0" algn="l" rtl="0">
                        <a:lnSpc>
                          <a:spcPct val="100000"/>
                        </a:lnSpc>
                        <a:spcBef>
                          <a:spcPts val="0"/>
                        </a:spcBef>
                        <a:spcAft>
                          <a:spcPts val="0"/>
                        </a:spcAft>
                        <a:buSzPts val="1200"/>
                        <a:buFont typeface="Calibri"/>
                        <a:buNone/>
                      </a:pPr>
                      <a:r>
                        <a:rPr lang="en-US" sz="1200" b="1" u="none" strike="noStrike" cap="none">
                          <a:latin typeface="Calibri"/>
                          <a:ea typeface="Calibri"/>
                          <a:cs typeface="Calibri"/>
                          <a:sym typeface="Calibri"/>
                        </a:rPr>
                        <a:t>8. ¡Mexicanos al grito de guerra!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739"/>
        <p:cNvGrpSpPr/>
        <p:nvPr/>
      </p:nvGrpSpPr>
      <p:grpSpPr>
        <a:xfrm>
          <a:off x="0" y="0"/>
          <a:ext cx="0" cy="0"/>
          <a:chOff x="0" y="0"/>
          <a:chExt cx="0" cy="0"/>
        </a:xfrm>
      </p:grpSpPr>
      <p:graphicFrame>
        <p:nvGraphicFramePr>
          <p:cNvPr id="740" name="Google Shape;740;p58"/>
          <p:cNvGraphicFramePr/>
          <p:nvPr/>
        </p:nvGraphicFramePr>
        <p:xfrm>
          <a:off x="899160" y="966216"/>
          <a:ext cx="3000000" cy="3000000"/>
        </p:xfrm>
        <a:graphic>
          <a:graphicData uri="http://schemas.openxmlformats.org/drawingml/2006/table">
            <a:tbl>
              <a:tblPr>
                <a:noFill/>
                <a:tableStyleId>{D24F70D1-5836-41D9-9953-D54A523C527F}</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938775">
                <a:tc>
                  <a:txBody>
                    <a:bodyPr/>
                    <a:lstStyle/>
                    <a:p>
                      <a:pPr marL="0" marR="0" lvl="0" indent="0" algn="l" rtl="0">
                        <a:lnSpc>
                          <a:spcPct val="100000"/>
                        </a:lnSpc>
                        <a:spcBef>
                          <a:spcPts val="0"/>
                        </a:spcBef>
                        <a:spcAft>
                          <a:spcPts val="0"/>
                        </a:spcAft>
                        <a:buSzPts val="1100"/>
                        <a:buFont typeface="Calibri"/>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cotidiana.</a:t>
                      </a:r>
                      <a:endParaRPr sz="1200" u="none" strike="noStrike" cap="none">
                        <a:latin typeface="Calibri"/>
                        <a:ea typeface="Calibri"/>
                        <a:cs typeface="Calibri"/>
                        <a:sym typeface="Calibri"/>
                      </a:endParaRPr>
                    </a:p>
                    <a:p>
                      <a:pPr marL="66675" marR="0" lvl="0" indent="0" algn="l"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3.2.6 Cultura.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México y las contradicciones del porfiriato.  Utilizar los conceptos clave ya señalados  para explicar de manera oral, escrita o</a:t>
                      </a:r>
                      <a:endParaRPr sz="1200" u="none" strike="noStrike" cap="none">
                        <a:latin typeface="Calibri"/>
                        <a:ea typeface="Calibri"/>
                        <a:cs typeface="Calibri"/>
                        <a:sym typeface="Calibri"/>
                      </a:endParaRPr>
                    </a:p>
                    <a:p>
                      <a:pPr marL="66675" marR="39370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gráfica las características del periodo.  Identificar características de la cultura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0" marR="0" lvl="0" indent="0" algn="l" rtl="0">
                        <a:lnSpc>
                          <a:spcPct val="100000"/>
                        </a:lnSpc>
                        <a:spcBef>
                          <a:spcPts val="0"/>
                        </a:spcBef>
                        <a:spcAft>
                          <a:spcPts val="0"/>
                        </a:spcAft>
                        <a:buSzPts val="1100"/>
                        <a:buFont typeface="Calibri"/>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graphicFrame>
        <p:nvGraphicFramePr>
          <p:cNvPr id="741" name="Google Shape;741;p58"/>
          <p:cNvGraphicFramePr/>
          <p:nvPr/>
        </p:nvGraphicFramePr>
        <p:xfrm>
          <a:off x="914400" y="2156607"/>
          <a:ext cx="3000000" cy="3000000"/>
        </p:xfrm>
        <a:graphic>
          <a:graphicData uri="http://schemas.openxmlformats.org/drawingml/2006/table">
            <a:tbl>
              <a:tblPr>
                <a:noFill/>
                <a:tableStyleId>{D24F70D1-5836-41D9-9953-D54A523C527F}</a:tableStyleId>
              </a:tblPr>
              <a:tblGrid>
                <a:gridCol w="1117675">
                  <a:extLst>
                    <a:ext uri="{9D8B030D-6E8A-4147-A177-3AD203B41FA5}">
                      <a16:colId xmlns:a16="http://schemas.microsoft.com/office/drawing/2014/main" val="20000"/>
                    </a:ext>
                  </a:extLst>
                </a:gridCol>
                <a:gridCol w="1395600">
                  <a:extLst>
                    <a:ext uri="{9D8B030D-6E8A-4147-A177-3AD203B41FA5}">
                      <a16:colId xmlns:a16="http://schemas.microsoft.com/office/drawing/2014/main" val="20001"/>
                    </a:ext>
                  </a:extLst>
                </a:gridCol>
                <a:gridCol w="2770700">
                  <a:extLst>
                    <a:ext uri="{9D8B030D-6E8A-4147-A177-3AD203B41FA5}">
                      <a16:colId xmlns:a16="http://schemas.microsoft.com/office/drawing/2014/main" val="20002"/>
                    </a:ext>
                  </a:extLst>
                </a:gridCol>
                <a:gridCol w="3401550">
                  <a:extLst>
                    <a:ext uri="{9D8B030D-6E8A-4147-A177-3AD203B41FA5}">
                      <a16:colId xmlns:a16="http://schemas.microsoft.com/office/drawing/2014/main" val="20003"/>
                    </a:ext>
                  </a:extLst>
                </a:gridCol>
              </a:tblGrid>
              <a:tr h="186425">
                <a:tc gridSpan="4">
                  <a:txBody>
                    <a:bodyPr/>
                    <a:lstStyle/>
                    <a:p>
                      <a:pPr marL="0" marR="0" lvl="0" indent="0" algn="ctr" rtl="0">
                        <a:lnSpc>
                          <a:spcPct val="100000"/>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BLOQUE IV</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99625">
                <a:tc>
                  <a:txBody>
                    <a:bodyPr/>
                    <a:lstStyle/>
                    <a:p>
                      <a:pPr marL="0" marR="0" lvl="0" indent="0" algn="ctr"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124585" marR="0" lvl="0" indent="0" algn="l"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2310075">
                <a:tc>
                  <a:txBody>
                    <a:bodyPr/>
                    <a:lstStyle/>
                    <a:p>
                      <a:pPr marL="66675" marR="61594" lvl="0" indent="0" algn="l" rtl="0">
                        <a:lnSpc>
                          <a:spcPct val="121666"/>
                        </a:lnSpc>
                        <a:spcBef>
                          <a:spcPts val="0"/>
                        </a:spcBef>
                        <a:spcAft>
                          <a:spcPts val="0"/>
                        </a:spcAft>
                        <a:buSzPts val="1200"/>
                        <a:buFont typeface="Calibri"/>
                        <a:buNone/>
                      </a:pPr>
                      <a:r>
                        <a:rPr lang="en-US" sz="1200" b="0" u="none" strike="noStrike" cap="none">
                          <a:latin typeface="Calibri"/>
                          <a:ea typeface="Calibri"/>
                          <a:cs typeface="Calibri"/>
                          <a:sym typeface="Calibri"/>
                        </a:rPr>
                        <a:t>Comprensión  del tiempo y</a:t>
                      </a:r>
                      <a:endParaRPr sz="1200" b="0" u="none" strike="noStrike" cap="none">
                        <a:latin typeface="Calibri"/>
                        <a:ea typeface="Calibri"/>
                        <a:cs typeface="Calibri"/>
                        <a:sym typeface="Calibri"/>
                      </a:endParaRPr>
                    </a:p>
                    <a:p>
                      <a:pPr marL="66675" marR="62230" lvl="0" indent="0" algn="l" rtl="0">
                        <a:lnSpc>
                          <a:spcPct val="121666"/>
                        </a:lnSpc>
                        <a:spcBef>
                          <a:spcPts val="35"/>
                        </a:spcBef>
                        <a:spcAft>
                          <a:spcPts val="0"/>
                        </a:spcAft>
                        <a:buSzPts val="1200"/>
                        <a:buFont typeface="Calibri"/>
                        <a:buNone/>
                      </a:pPr>
                      <a:r>
                        <a:rPr lang="en-US" sz="1200" b="0" u="none" strike="noStrike" cap="none">
                          <a:latin typeface="Calibri"/>
                          <a:ea typeface="Calibri"/>
                          <a:cs typeface="Calibri"/>
                          <a:sym typeface="Calibri"/>
                        </a:rPr>
                        <a:t>El espacio  históricos.</a:t>
                      </a:r>
                      <a:endParaRPr sz="1200" b="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159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4.1 Panorama del  periodo.</a:t>
                      </a:r>
                      <a:endParaRPr sz="1200" u="none" strike="noStrike" cap="none">
                        <a:latin typeface="Calibri"/>
                        <a:ea typeface="Calibri"/>
                        <a:cs typeface="Calibri"/>
                        <a:sym typeface="Calibri"/>
                      </a:endParaRPr>
                    </a:p>
                    <a:p>
                      <a:pPr marL="1149350" marR="0" lvl="2" indent="-1083310" algn="just" rtl="0">
                        <a:lnSpc>
                          <a:spcPct val="100000"/>
                        </a:lnSpc>
                        <a:spcBef>
                          <a:spcPts val="0"/>
                        </a:spcBef>
                        <a:spcAft>
                          <a:spcPts val="0"/>
                        </a:spcAft>
                        <a:buSzPts val="1200"/>
                        <a:buFont typeface="Calibri"/>
                        <a:buAutoNum type="arabicPeriod"/>
                      </a:pPr>
                      <a:r>
                        <a:rPr lang="en-US" sz="1200" u="none" strike="noStrike" cap="none">
                          <a:latin typeface="Calibri"/>
                          <a:ea typeface="Calibri"/>
                          <a:cs typeface="Calibri"/>
                          <a:sym typeface="Calibri"/>
                        </a:rPr>
                        <a:t>Del</a:t>
                      </a:r>
                      <a:endParaRPr sz="1200" u="none" strike="noStrike" cap="none">
                        <a:latin typeface="Calibri"/>
                        <a:ea typeface="Calibri"/>
                        <a:cs typeface="Calibri"/>
                        <a:sym typeface="Calibri"/>
                      </a:endParaRPr>
                    </a:p>
                    <a:p>
                      <a:pPr marL="66675" marR="82550"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movimiento armado  a la reconstrucción.</a:t>
                      </a:r>
                      <a:endParaRPr sz="1200" u="none" strike="noStrike" cap="none">
                        <a:latin typeface="Calibri"/>
                        <a:ea typeface="Calibri"/>
                        <a:cs typeface="Calibri"/>
                        <a:sym typeface="Calibri"/>
                      </a:endParaRPr>
                    </a:p>
                    <a:p>
                      <a:pPr marL="66675" marR="60960" lvl="2" indent="-66675" algn="just" rtl="0">
                        <a:lnSpc>
                          <a:spcPct val="101699"/>
                        </a:lnSpc>
                        <a:spcBef>
                          <a:spcPts val="0"/>
                        </a:spcBef>
                        <a:spcAft>
                          <a:spcPts val="0"/>
                        </a:spcAft>
                        <a:buSzPts val="1200"/>
                        <a:buFont typeface="Calibri"/>
                        <a:buAutoNum type="arabicPeriod"/>
                      </a:pPr>
                      <a:r>
                        <a:rPr lang="en-US" sz="1200" u="none" strike="noStrike" cap="none">
                          <a:latin typeface="Calibri"/>
                          <a:ea typeface="Calibri"/>
                          <a:cs typeface="Calibri"/>
                          <a:sym typeface="Calibri"/>
                        </a:rPr>
                        <a:t>Economía y  sociedad en el  campo.</a:t>
                      </a:r>
                      <a:endParaRPr sz="1200" u="none" strike="noStrike" cap="none">
                        <a:latin typeface="Calibri"/>
                        <a:ea typeface="Calibri"/>
                        <a:cs typeface="Calibri"/>
                        <a:sym typeface="Calibri"/>
                      </a:endParaRPr>
                    </a:p>
                    <a:p>
                      <a:pPr marL="66675" marR="61594"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4.2.6 Educación y  cultura.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Identificar la duración del periodo. Ordenar  cronológicamente y establecer relaciones causales entre sucesos y procesos  relacionados con la revolución, los  movimientos demográficos, la urbanización  e industrialización del país.</a:t>
                      </a:r>
                      <a:endParaRPr sz="1200" u="none" strike="noStrike" cap="none">
                        <a:latin typeface="Calibri"/>
                        <a:ea typeface="Calibri"/>
                        <a:cs typeface="Calibri"/>
                        <a:sym typeface="Calibri"/>
                      </a:endParaRPr>
                    </a:p>
                    <a:p>
                      <a:pPr marL="66675" marR="62864" lvl="0" indent="0" algn="just" rtl="0">
                        <a:lnSpc>
                          <a:spcPct val="121666"/>
                        </a:lnSpc>
                        <a:spcBef>
                          <a:spcPts val="15"/>
                        </a:spcBef>
                        <a:spcAft>
                          <a:spcPts val="0"/>
                        </a:spcAft>
                        <a:buSzPts val="1200"/>
                        <a:buFont typeface="Calibri"/>
                        <a:buNone/>
                      </a:pPr>
                      <a:r>
                        <a:rPr lang="en-US" sz="1200" u="none" strike="noStrike" cap="none">
                          <a:latin typeface="Calibri"/>
                          <a:ea typeface="Calibri"/>
                          <a:cs typeface="Calibri"/>
                          <a:sym typeface="Calibri"/>
                        </a:rPr>
                        <a:t>Explicar con ayuda de mapas y gráficas los  contrastes económicos regionales, los  fenómenos demográficos y el surgimiento  de ciudades industriales y compararlos con  el periodo anterior.</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574675"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Formulación de hipótesis e interrogantes  relacionadas con las características o posibles</a:t>
                      </a:r>
                      <a:endParaRPr sz="1200" u="none" strike="noStrike" cap="none">
                        <a:latin typeface="Calibri"/>
                        <a:ea typeface="Calibri"/>
                        <a:cs typeface="Calibri"/>
                        <a:sym typeface="Calibri"/>
                      </a:endParaRPr>
                    </a:p>
                    <a:p>
                      <a:pPr marL="66675" marR="0" lvl="0" indent="0" algn="l" rtl="0">
                        <a:lnSpc>
                          <a:spcPct val="100000"/>
                        </a:lnSpc>
                        <a:spcBef>
                          <a:spcPts val="0"/>
                        </a:spcBef>
                        <a:spcAft>
                          <a:spcPts val="0"/>
                        </a:spcAft>
                        <a:buSzPts val="1200"/>
                        <a:buFont typeface="Calibri"/>
                        <a:buNone/>
                      </a:pPr>
                      <a:r>
                        <a:rPr lang="en-US" sz="1200" u="none" strike="noStrike" cap="none">
                          <a:latin typeface="Calibri"/>
                          <a:ea typeface="Calibri"/>
                          <a:cs typeface="Calibri"/>
                          <a:sym typeface="Calibri"/>
                        </a:rPr>
                        <a:t>transformaciones del espacio histórico.</a:t>
                      </a:r>
                      <a:endParaRPr sz="1200" u="none" strike="noStrike" cap="none">
                        <a:latin typeface="Calibri"/>
                        <a:ea typeface="Calibri"/>
                        <a:cs typeface="Calibri"/>
                        <a:sym typeface="Calibri"/>
                      </a:endParaRPr>
                    </a:p>
                    <a:p>
                      <a:pPr marL="66675" marR="118745" lvl="0" indent="0" algn="l"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Reflexionar y analizar la relación entre distintos tipos  de causas y consecuencias (políticas, sociales,  económicas y culturales).</a:t>
                      </a:r>
                      <a:endParaRPr sz="1200" u="none" strike="noStrike" cap="none">
                        <a:latin typeface="Calibri"/>
                        <a:ea typeface="Calibri"/>
                        <a:cs typeface="Calibri"/>
                        <a:sym typeface="Calibri"/>
                      </a:endParaRPr>
                    </a:p>
                    <a:p>
                      <a:pPr marL="0" marR="0" lvl="0" indent="0" algn="l" rtl="0">
                        <a:lnSpc>
                          <a:spcPct val="100000"/>
                        </a:lnSpc>
                        <a:spcBef>
                          <a:spcPts val="0"/>
                        </a:spcBef>
                        <a:spcAft>
                          <a:spcPts val="0"/>
                        </a:spcAft>
                        <a:buSzPts val="1400"/>
                        <a:buFont typeface="Calibri"/>
                        <a:buNone/>
                      </a:pPr>
                      <a:endParaRPr sz="1400" u="none" strike="noStrike" cap="none">
                        <a:latin typeface="Times New Roman"/>
                        <a:ea typeface="Times New Roman"/>
                        <a:cs typeface="Times New Roman"/>
                        <a:sym typeface="Times New Roman"/>
                      </a:endParaRPr>
                    </a:p>
                    <a:p>
                      <a:pPr marL="0" marR="0" lvl="0" indent="0" algn="l" rtl="0">
                        <a:lnSpc>
                          <a:spcPct val="100000"/>
                        </a:lnSpc>
                        <a:spcBef>
                          <a:spcPts val="20"/>
                        </a:spcBef>
                        <a:spcAft>
                          <a:spcPts val="0"/>
                        </a:spcAft>
                        <a:buSzPts val="1150"/>
                        <a:buFont typeface="Calibri"/>
                        <a:buNone/>
                      </a:pPr>
                      <a:endParaRPr sz="1150" u="none" strike="noStrike" cap="none">
                        <a:latin typeface="Times New Roman"/>
                        <a:ea typeface="Times New Roman"/>
                        <a:cs typeface="Times New Roman"/>
                        <a:sym typeface="Times New Roman"/>
                      </a:endParaRPr>
                    </a:p>
                    <a:p>
                      <a:pPr marL="970914" marR="0" lvl="0" indent="0" algn="l" rtl="0">
                        <a:lnSpc>
                          <a:spcPct val="100000"/>
                        </a:lnSpc>
                        <a:spcBef>
                          <a:spcPts val="0"/>
                        </a:spcBef>
                        <a:spcAft>
                          <a:spcPts val="0"/>
                        </a:spcAft>
                        <a:buSzPts val="1200"/>
                        <a:buFont typeface="Calibri"/>
                        <a:buNone/>
                      </a:pPr>
                      <a:r>
                        <a:rPr lang="en-US" sz="1200" b="1" u="none" strike="noStrike" cap="none">
                          <a:latin typeface="Calibri"/>
                          <a:ea typeface="Calibri"/>
                          <a:cs typeface="Calibri"/>
                          <a:sym typeface="Calibri"/>
                        </a:rPr>
                        <a:t>10. La Revolución y sus consecuencias</a:t>
                      </a:r>
                      <a:r>
                        <a:rPr lang="en-US" sz="1200" u="none" strike="noStrike" cap="none">
                          <a:latin typeface="Calibri"/>
                          <a:ea typeface="Calibri"/>
                          <a:cs typeface="Calibri"/>
                          <a:sym typeface="Calibri"/>
                        </a:rPr>
                        <a:t>.</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2310075">
                <a:tc>
                  <a:txBody>
                    <a:bodyPr/>
                    <a:lstStyle/>
                    <a:p>
                      <a:pPr marL="66675" marR="61594" lvl="0" indent="0" algn="l" rtl="0">
                        <a:lnSpc>
                          <a:spcPct val="121666"/>
                        </a:lnSpc>
                        <a:spcBef>
                          <a:spcPts val="0"/>
                        </a:spcBef>
                        <a:spcAft>
                          <a:spcPts val="0"/>
                        </a:spcAft>
                        <a:buSzPts val="1200"/>
                        <a:buFont typeface="Calibri"/>
                        <a:buNone/>
                      </a:pPr>
                      <a:r>
                        <a:rPr lang="en-US" sz="1200" b="0" u="none" strike="noStrike" cap="none">
                          <a:latin typeface="Calibri"/>
                          <a:ea typeface="Calibri"/>
                          <a:cs typeface="Calibri"/>
                          <a:sym typeface="Calibri"/>
                        </a:rPr>
                        <a:t>Manejo de  información  histórica</a:t>
                      </a:r>
                      <a:endParaRPr sz="1200" b="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05410" lvl="2" indent="-66675" algn="l" rtl="0">
                        <a:lnSpc>
                          <a:spcPct val="121666"/>
                        </a:lnSpc>
                        <a:spcBef>
                          <a:spcPts val="0"/>
                        </a:spcBef>
                        <a:spcAft>
                          <a:spcPts val="0"/>
                        </a:spcAft>
                        <a:buSzPts val="1200"/>
                        <a:buFont typeface="Calibri"/>
                        <a:buAutoNum type="arabicPeriod" startAt="4"/>
                      </a:pPr>
                      <a:r>
                        <a:rPr lang="en-US" sz="1200" u="none" strike="noStrike" cap="none">
                          <a:latin typeface="Calibri"/>
                          <a:ea typeface="Calibri"/>
                          <a:cs typeface="Calibri"/>
                          <a:sym typeface="Calibri"/>
                        </a:rPr>
                        <a:t>Desigualdad y  problemática social.</a:t>
                      </a:r>
                      <a:endParaRPr sz="1200" u="none" strike="noStrike" cap="none">
                        <a:latin typeface="Calibri"/>
                        <a:ea typeface="Calibri"/>
                        <a:cs typeface="Calibri"/>
                        <a:sym typeface="Calibri"/>
                      </a:endParaRPr>
                    </a:p>
                    <a:p>
                      <a:pPr marL="66675" marR="61594" lvl="2" indent="-66675" algn="l" rtl="0">
                        <a:lnSpc>
                          <a:spcPct val="121666"/>
                        </a:lnSpc>
                        <a:spcBef>
                          <a:spcPts val="10"/>
                        </a:spcBef>
                        <a:spcAft>
                          <a:spcPts val="0"/>
                        </a:spcAft>
                        <a:buSzPts val="1200"/>
                        <a:buFont typeface="Calibri"/>
                        <a:buAutoNum type="arabicPeriod" startAt="4"/>
                      </a:pPr>
                      <a:r>
                        <a:rPr lang="en-US" sz="1200" u="none" strike="noStrike" cap="none">
                          <a:latin typeface="Calibri"/>
                          <a:ea typeface="Calibri"/>
                          <a:cs typeface="Calibri"/>
                          <a:sym typeface="Calibri"/>
                        </a:rPr>
                        <a:t>La vida diaria  se transforma.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Utilizar los conceptos clave para elaborar  explicaciones sobre procesos y sucesos del  periodo.</a:t>
                      </a:r>
                      <a:endParaRPr sz="1200" u="none" strike="noStrike" cap="none">
                        <a:latin typeface="Calibri"/>
                        <a:ea typeface="Calibri"/>
                        <a:cs typeface="Calibri"/>
                        <a:sym typeface="Calibri"/>
                      </a:endParaRPr>
                    </a:p>
                    <a:p>
                      <a:pPr marL="66675" marR="62864" lvl="0" indent="0" algn="just" rtl="0">
                        <a:lnSpc>
                          <a:spcPct val="121666"/>
                        </a:lnSpc>
                        <a:spcBef>
                          <a:spcPts val="15"/>
                        </a:spcBef>
                        <a:spcAft>
                          <a:spcPts val="0"/>
                        </a:spcAft>
                        <a:buSzPts val="1200"/>
                        <a:buFont typeface="Calibri"/>
                        <a:buNone/>
                      </a:pPr>
                      <a:r>
                        <a:rPr lang="en-US" sz="1200" u="none" strike="noStrike" cap="none">
                          <a:latin typeface="Calibri"/>
                          <a:ea typeface="Calibri"/>
                          <a:cs typeface="Calibri"/>
                          <a:sym typeface="Calibri"/>
                        </a:rPr>
                        <a:t>Identificar en corridos, murales y literatura  de la época características del  nacionalismo.</a:t>
                      </a:r>
                      <a:endParaRPr sz="1200" u="none" strike="noStrike" cap="none">
                        <a:latin typeface="Calibri"/>
                        <a:ea typeface="Calibri"/>
                        <a:cs typeface="Calibri"/>
                        <a:sym typeface="Calibri"/>
                      </a:endParaRPr>
                    </a:p>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Explicar los cambios en el ambiente, el  paisaje y la vida cotidiana a partir de la  industrialización, los movimientos  demográficos y los avances tecnológicos y  científicos.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Explicación histórica guiada por los conceptos clave o  por la noción relación pasado-presente-futuro.</a:t>
                      </a:r>
                      <a:endParaRPr sz="1200" u="none" strike="noStrike" cap="none">
                        <a:latin typeface="Calibri"/>
                        <a:ea typeface="Calibri"/>
                        <a:cs typeface="Calibri"/>
                        <a:sym typeface="Calibri"/>
                      </a:endParaRPr>
                    </a:p>
                    <a:p>
                      <a:pPr marL="0" marR="0" lvl="0" indent="0" algn="l" rtl="0">
                        <a:lnSpc>
                          <a:spcPct val="100000"/>
                        </a:lnSpc>
                        <a:spcBef>
                          <a:spcPts val="5"/>
                        </a:spcBef>
                        <a:spcAft>
                          <a:spcPts val="0"/>
                        </a:spcAft>
                        <a:buSzPts val="1250"/>
                        <a:buFont typeface="Calibri"/>
                        <a:buNone/>
                      </a:pPr>
                      <a:endParaRPr sz="1250" u="none" strike="noStrike" cap="none">
                        <a:latin typeface="Times New Roman"/>
                        <a:ea typeface="Times New Roman"/>
                        <a:cs typeface="Times New Roman"/>
                        <a:sym typeface="Times New Roman"/>
                      </a:endParaRPr>
                    </a:p>
                    <a:p>
                      <a:pPr marL="0" marR="60960" lvl="0" indent="0" algn="r" rtl="0">
                        <a:lnSpc>
                          <a:spcPct val="100000"/>
                        </a:lnSpc>
                        <a:spcBef>
                          <a:spcPts val="0"/>
                        </a:spcBef>
                        <a:spcAft>
                          <a:spcPts val="0"/>
                        </a:spcAft>
                        <a:buSzPts val="1200"/>
                        <a:buFont typeface="Calibri"/>
                        <a:buNone/>
                      </a:pPr>
                      <a:r>
                        <a:rPr lang="en-US" sz="1200" b="1" u="none" strike="noStrike" cap="none">
                          <a:latin typeface="Calibri"/>
                          <a:ea typeface="Calibri"/>
                          <a:cs typeface="Calibri"/>
                          <a:sym typeface="Calibri"/>
                        </a:rPr>
                        <a:t>12. México urbano: sociedad y espacio se</a:t>
                      </a:r>
                      <a:endParaRPr sz="1200" u="none" strike="noStrike" cap="none">
                        <a:latin typeface="Calibri"/>
                        <a:ea typeface="Calibri"/>
                        <a:cs typeface="Calibri"/>
                        <a:sym typeface="Calibri"/>
                      </a:endParaRPr>
                    </a:p>
                    <a:p>
                      <a:pPr marL="0" marR="60325" lvl="0" indent="0" algn="r" rtl="0">
                        <a:lnSpc>
                          <a:spcPct val="100000"/>
                        </a:lnSpc>
                        <a:spcBef>
                          <a:spcPts val="25"/>
                        </a:spcBef>
                        <a:spcAft>
                          <a:spcPts val="0"/>
                        </a:spcAft>
                        <a:buSzPts val="1200"/>
                        <a:buFont typeface="Calibri"/>
                        <a:buNone/>
                      </a:pPr>
                      <a:r>
                        <a:rPr lang="en-US" sz="1200" b="1" u="none" strike="noStrike" cap="none">
                          <a:latin typeface="Calibri"/>
                          <a:ea typeface="Calibri"/>
                          <a:cs typeface="Calibri"/>
                          <a:sym typeface="Calibri"/>
                        </a:rPr>
                        <a:t>transforman.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745"/>
        <p:cNvGrpSpPr/>
        <p:nvPr/>
      </p:nvGrpSpPr>
      <p:grpSpPr>
        <a:xfrm>
          <a:off x="0" y="0"/>
          <a:ext cx="0" cy="0"/>
          <a:chOff x="0" y="0"/>
          <a:chExt cx="0" cy="0"/>
        </a:xfrm>
      </p:grpSpPr>
      <p:graphicFrame>
        <p:nvGraphicFramePr>
          <p:cNvPr id="746" name="Google Shape;746;p59"/>
          <p:cNvGraphicFramePr/>
          <p:nvPr/>
        </p:nvGraphicFramePr>
        <p:xfrm>
          <a:off x="899160" y="966216"/>
          <a:ext cx="3000000" cy="3000000"/>
        </p:xfrm>
        <a:graphic>
          <a:graphicData uri="http://schemas.openxmlformats.org/drawingml/2006/table">
            <a:tbl>
              <a:tblPr>
                <a:noFill/>
                <a:tableStyleId>{D24F70D1-5836-41D9-9953-D54A523C527F}</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1682500">
                <a:tc>
                  <a:txBody>
                    <a:bodyPr/>
                    <a:lstStyle/>
                    <a:p>
                      <a:pPr marL="0" marR="0" lvl="0" indent="0" algn="l" rtl="0">
                        <a:lnSpc>
                          <a:spcPct val="100000"/>
                        </a:lnSpc>
                        <a:spcBef>
                          <a:spcPts val="0"/>
                        </a:spcBef>
                        <a:spcAft>
                          <a:spcPts val="0"/>
                        </a:spcAft>
                        <a:buSzPts val="1100"/>
                        <a:buFont typeface="Calibri"/>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l" rtl="0">
                        <a:lnSpc>
                          <a:spcPct val="100000"/>
                        </a:lnSpc>
                        <a:spcBef>
                          <a:spcPts val="0"/>
                        </a:spcBef>
                        <a:spcAft>
                          <a:spcPts val="0"/>
                        </a:spcAft>
                        <a:buSzPts val="1100"/>
                        <a:buFont typeface="Calibri"/>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Buscar, seleccionar, contrastar e interpretar  información de diversas fuentes para  analizar los cambios en las costumbres</a:t>
                      </a:r>
                      <a:endParaRPr sz="1200" u="none" strike="noStrike" cap="none">
                        <a:latin typeface="Calibri"/>
                        <a:ea typeface="Calibri"/>
                        <a:cs typeface="Calibri"/>
                        <a:sym typeface="Calibri"/>
                      </a:endParaRPr>
                    </a:p>
                    <a:p>
                      <a:pPr marL="66675" marR="64135" lvl="0" indent="0" algn="just" rtl="0">
                        <a:lnSpc>
                          <a:spcPct val="121666"/>
                        </a:lnSpc>
                        <a:spcBef>
                          <a:spcPts val="35"/>
                        </a:spcBef>
                        <a:spcAft>
                          <a:spcPts val="0"/>
                        </a:spcAft>
                        <a:buSzPts val="1200"/>
                        <a:buFont typeface="Calibri"/>
                        <a:buNone/>
                      </a:pPr>
                      <a:r>
                        <a:rPr lang="en-US" sz="1200" u="none" strike="noStrike" cap="none">
                          <a:latin typeface="Calibri"/>
                          <a:ea typeface="Calibri"/>
                          <a:cs typeface="Calibri"/>
                          <a:sym typeface="Calibri"/>
                        </a:rPr>
                        <a:t>familiares y la presencia de la mujer en la  sociedad y en el mundo laboral.</a:t>
                      </a:r>
                      <a:endParaRPr sz="1200" u="none" strike="noStrike" cap="none">
                        <a:latin typeface="Calibri"/>
                        <a:ea typeface="Calibri"/>
                        <a:cs typeface="Calibri"/>
                        <a:sym typeface="Calibri"/>
                      </a:endParaRPr>
                    </a:p>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Analizar en fragmentos de textos las  diferentes posturas en torno a la  constitución y a los movimientos sociales y  políticos de la época.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0" lvl="0" indent="0" algn="l" rtl="0">
                        <a:lnSpc>
                          <a:spcPct val="100000"/>
                        </a:lnSpc>
                        <a:spcBef>
                          <a:spcPts val="0"/>
                        </a:spcBef>
                        <a:spcAft>
                          <a:spcPts val="0"/>
                        </a:spcAft>
                        <a:buSzPts val="1100"/>
                        <a:buFont typeface="Calibri"/>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0"/>
                  </a:ext>
                </a:extLst>
              </a:tr>
            </a:tbl>
          </a:graphicData>
        </a:graphic>
      </p:graphicFrame>
      <p:graphicFrame>
        <p:nvGraphicFramePr>
          <p:cNvPr id="747" name="Google Shape;747;p59"/>
          <p:cNvGraphicFramePr/>
          <p:nvPr/>
        </p:nvGraphicFramePr>
        <p:xfrm>
          <a:off x="928657" y="3241032"/>
          <a:ext cx="3000000" cy="3000000"/>
        </p:xfrm>
        <a:graphic>
          <a:graphicData uri="http://schemas.openxmlformats.org/drawingml/2006/table">
            <a:tbl>
              <a:tblPr>
                <a:noFill/>
                <a:tableStyleId>{D24F70D1-5836-41D9-9953-D54A523C527F}</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198125">
                <a:tc gridSpan="4">
                  <a:txBody>
                    <a:bodyPr/>
                    <a:lstStyle/>
                    <a:p>
                      <a:pPr marL="0" marR="0" lvl="0" indent="0" algn="ctr" rtl="0">
                        <a:lnSpc>
                          <a:spcPct val="100000"/>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BLOQUE V</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8975">
                <a:tc>
                  <a:txBody>
                    <a:bodyPr/>
                    <a:lstStyle/>
                    <a:p>
                      <a:pPr marL="0" marR="0" lvl="0" indent="0" algn="ctr"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124585" marR="0" lvl="0" indent="0" algn="l" rtl="0">
                        <a:lnSpc>
                          <a:spcPct val="115833"/>
                        </a:lnSpc>
                        <a:spcBef>
                          <a:spcPts val="0"/>
                        </a:spcBef>
                        <a:spcAft>
                          <a:spcPts val="0"/>
                        </a:spcAft>
                        <a:buClr>
                          <a:srgbClr val="002060"/>
                        </a:buClr>
                        <a:buSzPts val="1200"/>
                        <a:buFont typeface="Calibri"/>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2240275">
                <a:tc>
                  <a:txBody>
                    <a:bodyPr/>
                    <a:lstStyle/>
                    <a:p>
                      <a:pPr marL="66675" marR="61594" lvl="0" indent="0" algn="just" rtl="0">
                        <a:lnSpc>
                          <a:spcPct val="121666"/>
                        </a:lnSpc>
                        <a:spcBef>
                          <a:spcPts val="0"/>
                        </a:spcBef>
                        <a:spcAft>
                          <a:spcPts val="0"/>
                        </a:spcAft>
                        <a:buSzPts val="1200"/>
                        <a:buFont typeface="Calibri"/>
                        <a:buNone/>
                      </a:pPr>
                      <a:r>
                        <a:rPr lang="en-US" sz="1200" b="0" u="none" strike="noStrike" cap="none">
                          <a:latin typeface="Calibri"/>
                          <a:ea typeface="Calibri"/>
                          <a:cs typeface="Calibri"/>
                          <a:sym typeface="Calibri"/>
                        </a:rPr>
                        <a:t>Comprensión  del tiempo y  el espacio  históricos</a:t>
                      </a:r>
                      <a:endParaRPr sz="1200" b="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5.2.3 Realidades  sociales.</a:t>
                      </a:r>
                      <a:endParaRPr/>
                    </a:p>
                    <a:p>
                      <a:pPr marL="66675" marR="60960" lvl="0" indent="0" algn="l" rtl="0">
                        <a:lnSpc>
                          <a:spcPct val="121666"/>
                        </a:lnSpc>
                        <a:spcBef>
                          <a:spcPts val="0"/>
                        </a:spcBef>
                        <a:spcAft>
                          <a:spcPts val="0"/>
                        </a:spcAft>
                        <a:buSzPts val="1200"/>
                        <a:buFont typeface="Calibri"/>
                        <a:buNone/>
                      </a:pPr>
                      <a:endParaRPr sz="1200" u="none" strike="noStrike" cap="none">
                        <a:latin typeface="Calibri"/>
                        <a:ea typeface="Calibri"/>
                        <a:cs typeface="Calibri"/>
                        <a:sym typeface="Calibri"/>
                      </a:endParaRPr>
                    </a:p>
                    <a:p>
                      <a:pPr marL="66675" marR="60960" lvl="0" indent="0" algn="l" rtl="0">
                        <a:lnSpc>
                          <a:spcPct val="121666"/>
                        </a:lnSpc>
                        <a:spcBef>
                          <a:spcPts val="0"/>
                        </a:spcBef>
                        <a:spcAft>
                          <a:spcPts val="0"/>
                        </a:spcAft>
                        <a:buSzPts val="1200"/>
                        <a:buFont typeface="Calibri"/>
                        <a:buNone/>
                      </a:pPr>
                      <a:endParaRPr sz="1200" u="none" strike="noStrike" cap="none">
                        <a:latin typeface="Calibri"/>
                        <a:ea typeface="Calibri"/>
                        <a:cs typeface="Calibri"/>
                        <a:sym typeface="Calibri"/>
                      </a:endParaRPr>
                    </a:p>
                    <a:p>
                      <a:pPr marL="66675" marR="61594" lvl="0" indent="0" algn="l" rtl="0">
                        <a:lnSpc>
                          <a:spcPct val="121666"/>
                        </a:lnSpc>
                        <a:spcBef>
                          <a:spcPts val="10"/>
                        </a:spcBef>
                        <a:spcAft>
                          <a:spcPts val="0"/>
                        </a:spcAft>
                        <a:buSzPts val="1200"/>
                        <a:buFont typeface="Calibri"/>
                        <a:buNone/>
                      </a:pPr>
                      <a:r>
                        <a:rPr lang="en-US" sz="1200" u="none" strike="noStrike" cap="none">
                          <a:latin typeface="Calibri"/>
                          <a:ea typeface="Calibri"/>
                          <a:cs typeface="Calibri"/>
                          <a:sym typeface="Calibri"/>
                        </a:rPr>
                        <a:t>5.2.5 Contexto  internacional.</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Identificar la duración del periodo. Ordenar  cronológicamente y establecer relaciones  causales y de simultaneidad entre sucesos y  procesos relacionados con el  establecimiento del modelo de desarrollo  neoliberal, la transición democrática en  México, los cambios demográficos y los</a:t>
                      </a:r>
                      <a:endParaRPr sz="1200" u="none" strike="noStrike" cap="none">
                        <a:latin typeface="Calibri"/>
                        <a:ea typeface="Calibri"/>
                        <a:cs typeface="Calibri"/>
                        <a:sym typeface="Calibri"/>
                      </a:endParaRPr>
                    </a:p>
                    <a:p>
                      <a:pPr marL="66675" marR="0" lvl="0" indent="0" algn="just" rtl="0">
                        <a:lnSpc>
                          <a:spcPct val="100000"/>
                        </a:lnSpc>
                        <a:spcBef>
                          <a:spcPts val="20"/>
                        </a:spcBef>
                        <a:spcAft>
                          <a:spcPts val="0"/>
                        </a:spcAft>
                        <a:buSzPts val="1200"/>
                        <a:buFont typeface="Calibri"/>
                        <a:buNone/>
                      </a:pPr>
                      <a:r>
                        <a:rPr lang="en-US" sz="1200" u="none" strike="noStrike" cap="none">
                          <a:latin typeface="Calibri"/>
                          <a:ea typeface="Calibri"/>
                          <a:cs typeface="Calibri"/>
                          <a:sym typeface="Calibri"/>
                        </a:rPr>
                        <a:t>problemas ambientales.</a:t>
                      </a:r>
                      <a:endParaRPr sz="1200" u="none" strike="noStrike" cap="none">
                        <a:latin typeface="Calibri"/>
                        <a:ea typeface="Calibri"/>
                        <a:cs typeface="Calibri"/>
                        <a:sym typeface="Calibri"/>
                      </a:endParaRPr>
                    </a:p>
                    <a:p>
                      <a:pPr marL="66675" marR="62864" lvl="0" indent="0" algn="just" rtl="0">
                        <a:lnSpc>
                          <a:spcPct val="101699"/>
                        </a:lnSpc>
                        <a:spcBef>
                          <a:spcPts val="0"/>
                        </a:spcBef>
                        <a:spcAft>
                          <a:spcPts val="0"/>
                        </a:spcAft>
                        <a:buSzPts val="1200"/>
                        <a:buFont typeface="Calibri"/>
                        <a:buNone/>
                      </a:pPr>
                      <a:r>
                        <a:rPr lang="en-US" sz="1200" u="none" strike="noStrike" cap="none">
                          <a:latin typeface="Calibri"/>
                          <a:ea typeface="Calibri"/>
                          <a:cs typeface="Calibri"/>
                          <a:sym typeface="Calibri"/>
                        </a:rPr>
                        <a:t>Explicar con ayuda de mapas los procesos  de migración, expansión urbana y  desigualdad económica y social entre las  regiones.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Reflexionar y analizar la relación entre distintos tipos  de causas y consecuencias (políticas, sociales,  económicas y culturales).</a:t>
                      </a:r>
                      <a:endParaRPr sz="1200" u="none" strike="noStrike" cap="none">
                        <a:latin typeface="Calibri"/>
                        <a:ea typeface="Calibri"/>
                        <a:cs typeface="Calibri"/>
                        <a:sym typeface="Calibri"/>
                      </a:endParaRPr>
                    </a:p>
                    <a:p>
                      <a:pPr marL="0" marR="0" lvl="0" indent="0" algn="l" rtl="0">
                        <a:lnSpc>
                          <a:spcPct val="100000"/>
                        </a:lnSpc>
                        <a:spcBef>
                          <a:spcPts val="0"/>
                        </a:spcBef>
                        <a:spcAft>
                          <a:spcPts val="0"/>
                        </a:spcAft>
                        <a:buSzPts val="1400"/>
                        <a:buFont typeface="Calibri"/>
                        <a:buNone/>
                      </a:pPr>
                      <a:endParaRPr sz="14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SzPts val="1400"/>
                        <a:buFont typeface="Calibri"/>
                        <a:buNone/>
                      </a:pPr>
                      <a:endParaRPr sz="1400" u="none" strike="noStrike" cap="none">
                        <a:latin typeface="Times New Roman"/>
                        <a:ea typeface="Times New Roman"/>
                        <a:cs typeface="Times New Roman"/>
                        <a:sym typeface="Times New Roman"/>
                      </a:endParaRPr>
                    </a:p>
                    <a:p>
                      <a:pPr marL="0" marR="61594" lvl="0" indent="0" algn="r" rtl="0">
                        <a:lnSpc>
                          <a:spcPct val="100000"/>
                        </a:lnSpc>
                        <a:spcBef>
                          <a:spcPts val="1155"/>
                        </a:spcBef>
                        <a:spcAft>
                          <a:spcPts val="0"/>
                        </a:spcAft>
                        <a:buSzPts val="1200"/>
                        <a:buFont typeface="Calibri"/>
                        <a:buNone/>
                      </a:pPr>
                      <a:r>
                        <a:rPr lang="en-US" sz="1200" b="1" u="none" strike="noStrike" cap="none">
                          <a:latin typeface="Calibri"/>
                          <a:ea typeface="Calibri"/>
                          <a:cs typeface="Calibri"/>
                          <a:sym typeface="Calibri"/>
                        </a:rPr>
                        <a:t>14. Realidades sociales de los mexicanos en la Era</a:t>
                      </a:r>
                      <a:endParaRPr sz="1200" u="none" strike="noStrike" cap="none">
                        <a:latin typeface="Calibri"/>
                        <a:ea typeface="Calibri"/>
                        <a:cs typeface="Calibri"/>
                        <a:sym typeface="Calibri"/>
                      </a:endParaRPr>
                    </a:p>
                    <a:p>
                      <a:pPr marL="0" marR="61594" lvl="0" indent="0" algn="r" rtl="0">
                        <a:lnSpc>
                          <a:spcPct val="100000"/>
                        </a:lnSpc>
                        <a:spcBef>
                          <a:spcPts val="45"/>
                        </a:spcBef>
                        <a:spcAft>
                          <a:spcPts val="0"/>
                        </a:spcAft>
                        <a:buSzPts val="1200"/>
                        <a:buFont typeface="Calibri"/>
                        <a:buNone/>
                      </a:pPr>
                      <a:r>
                        <a:rPr lang="en-US" sz="1200" b="1" u="none" strike="noStrike" cap="none">
                          <a:latin typeface="Calibri"/>
                          <a:ea typeface="Calibri"/>
                          <a:cs typeface="Calibri"/>
                          <a:sym typeface="Calibri"/>
                        </a:rPr>
                        <a:t>global.</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935725">
                <a:tc>
                  <a:txBody>
                    <a:bodyPr/>
                    <a:lstStyle/>
                    <a:p>
                      <a:pPr marL="66675" marR="61594" lvl="0" indent="0" algn="just" rtl="0">
                        <a:lnSpc>
                          <a:spcPct val="121666"/>
                        </a:lnSpc>
                        <a:spcBef>
                          <a:spcPts val="0"/>
                        </a:spcBef>
                        <a:spcAft>
                          <a:spcPts val="0"/>
                        </a:spcAft>
                        <a:buSzPts val="1200"/>
                        <a:buFont typeface="Calibri"/>
                        <a:buNone/>
                      </a:pPr>
                      <a:r>
                        <a:rPr lang="en-US" sz="1200" b="0" u="none" strike="noStrike" cap="none">
                          <a:latin typeface="Calibri"/>
                          <a:ea typeface="Calibri"/>
                          <a:cs typeface="Calibri"/>
                          <a:sym typeface="Calibri"/>
                        </a:rPr>
                        <a:t>Comprensión  del tiempo y  el espacio  históricos</a:t>
                      </a:r>
                      <a:endParaRPr sz="1200" b="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5.2.4	Cultura,  identidad nacional y  globalización.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Buscar, seleccionar, contrastar e interpretar  información de fuentes para analizar algún  problema del México actual y proponer  alternativas de solución que consideren la  diversidad cultural.</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Análisis crítico de fuentes para la elaboración de  explicaciones sobre un hecho o proceso histórico que  involucre la noción relación pasado-presente-futuro.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Shape 255"/>
        <p:cNvGrpSpPr/>
        <p:nvPr/>
      </p:nvGrpSpPr>
      <p:grpSpPr>
        <a:xfrm>
          <a:off x="0" y="0"/>
          <a:ext cx="0" cy="0"/>
          <a:chOff x="0" y="0"/>
          <a:chExt cx="0" cy="0"/>
        </a:xfrm>
      </p:grpSpPr>
      <p:graphicFrame>
        <p:nvGraphicFramePr>
          <p:cNvPr id="256" name="Google Shape;256;p6"/>
          <p:cNvGraphicFramePr/>
          <p:nvPr/>
        </p:nvGraphicFramePr>
        <p:xfrm>
          <a:off x="899040" y="1720653"/>
          <a:ext cx="3000000" cy="3000000"/>
        </p:xfrm>
        <a:graphic>
          <a:graphicData uri="http://schemas.openxmlformats.org/drawingml/2006/table">
            <a:tbl>
              <a:tblPr firstRow="1" bandRow="1">
                <a:noFill/>
                <a:tableStyleId>{D2A4610B-CAE2-4983-92D0-EE84D17280EA}</a:tableStyleId>
              </a:tblPr>
              <a:tblGrid>
                <a:gridCol w="1362050">
                  <a:extLst>
                    <a:ext uri="{9D8B030D-6E8A-4147-A177-3AD203B41FA5}">
                      <a16:colId xmlns:a16="http://schemas.microsoft.com/office/drawing/2014/main" val="20000"/>
                    </a:ext>
                  </a:extLst>
                </a:gridCol>
                <a:gridCol w="1184425">
                  <a:extLst>
                    <a:ext uri="{9D8B030D-6E8A-4147-A177-3AD203B41FA5}">
                      <a16:colId xmlns:a16="http://schemas.microsoft.com/office/drawing/2014/main" val="20001"/>
                    </a:ext>
                  </a:extLst>
                </a:gridCol>
                <a:gridCol w="2449325">
                  <a:extLst>
                    <a:ext uri="{9D8B030D-6E8A-4147-A177-3AD203B41FA5}">
                      <a16:colId xmlns:a16="http://schemas.microsoft.com/office/drawing/2014/main" val="20002"/>
                    </a:ext>
                  </a:extLst>
                </a:gridCol>
                <a:gridCol w="3172975">
                  <a:extLst>
                    <a:ext uri="{9D8B030D-6E8A-4147-A177-3AD203B41FA5}">
                      <a16:colId xmlns:a16="http://schemas.microsoft.com/office/drawing/2014/main" val="20003"/>
                    </a:ext>
                  </a:extLst>
                </a:gridCol>
              </a:tblGrid>
              <a:tr h="174675">
                <a:tc gridSpan="4">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TRIMESTRE II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67850">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27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61404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08267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1135400">
                <a:tc>
                  <a:txBody>
                    <a:bodyPr/>
                    <a:lstStyle/>
                    <a:p>
                      <a:pPr marL="66675" marR="228600" lvl="0" indent="0" algn="l"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201295" lvl="0" indent="0" algn="l" rtl="0">
                        <a:lnSpc>
                          <a:spcPct val="121666"/>
                        </a:lnSpc>
                        <a:spcBef>
                          <a:spcPts val="0"/>
                        </a:spcBef>
                        <a:spcAft>
                          <a:spcPts val="0"/>
                        </a:spcAft>
                        <a:buNone/>
                      </a:pPr>
                      <a:r>
                        <a:rPr lang="en-US" sz="1200" u="none" strike="noStrike" cap="none">
                          <a:latin typeface="Calibri"/>
                          <a:ea typeface="Calibri"/>
                          <a:cs typeface="Calibri"/>
                          <a:sym typeface="Calibri"/>
                        </a:rPr>
                        <a:t>Multiplicación y  división.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1594" lvl="0" indent="0" algn="just" rtl="0">
                        <a:lnSpc>
                          <a:spcPct val="121666"/>
                        </a:lnSpc>
                        <a:spcBef>
                          <a:spcPts val="0"/>
                        </a:spcBef>
                        <a:spcAft>
                          <a:spcPts val="0"/>
                        </a:spcAft>
                        <a:buNone/>
                      </a:pPr>
                      <a:r>
                        <a:rPr lang="en-US" sz="1200" u="none" strike="noStrike" cap="none">
                          <a:latin typeface="Calibri"/>
                          <a:ea typeface="Calibri"/>
                          <a:cs typeface="Calibri"/>
                          <a:sym typeface="Calibri"/>
                        </a:rPr>
                        <a:t>Determina y usa la jerarquía de  operaciones y los paréntesis en  operaciones con números naturales,  enteros y decimales (para multiplicación  y división, sólo números positivos).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59055"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reafirmen sus conocimientos sobre  jerarquía de operaciones y uso de paréntesis con  operaciones con números naturales, enteros y  decimales. Asimismo, que apliquen la jerarquía de  operaciones y uso de paréntesis con expresiones  algebraicas.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973975">
                <a:tc>
                  <a:txBody>
                    <a:bodyPr/>
                    <a:lstStyle/>
                    <a:p>
                      <a:pPr marL="66675" marR="228600" lvl="0" indent="0" algn="l"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Proporcionalidad</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Calcula valores faltantes en problemas  de proporcionalidad directa, con  constante natural, fracción o decimal  (incluyendo tablas de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59055"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resuelvan problemas de  proporcionalidad directa con procedimientos  propios y con la regla de tres. Asimismo, que  distingan tablas de variación proporcional directa de  otras que no lo son.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1138050">
                <a:tc>
                  <a:txBody>
                    <a:bodyPr/>
                    <a:lstStyle/>
                    <a:p>
                      <a:pPr marL="66675" marR="228600" lvl="0" indent="0" algn="l"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Funciones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Analiza y compara situaciones de  variación lineal a partir de sus  representaciones tabular, gráfica y  algebraica. Interpreta y resuelve  problemas que se modelan con estos  tipos de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59055"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comparen situaciones de variación  lineal y no lineal, analizando sus representaciones  tabular, gráfica y algebraica.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r h="651075">
                <a:tc>
                  <a:txBody>
                    <a:bodyPr/>
                    <a:lstStyle/>
                    <a:p>
                      <a:pPr marL="66675" marR="228600" lvl="0" indent="0" algn="l"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Ecuaciones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1594" lvl="0" indent="0" algn="just" rtl="0">
                        <a:lnSpc>
                          <a:spcPct val="121666"/>
                        </a:lnSpc>
                        <a:spcBef>
                          <a:spcPts val="0"/>
                        </a:spcBef>
                        <a:spcAft>
                          <a:spcPts val="0"/>
                        </a:spcAft>
                        <a:buNone/>
                      </a:pPr>
                      <a:r>
                        <a:rPr lang="en-US" sz="1200" u="none" strike="noStrike" cap="none">
                          <a:latin typeface="Calibri"/>
                          <a:ea typeface="Calibri"/>
                          <a:cs typeface="Calibri"/>
                          <a:sym typeface="Calibri"/>
                        </a:rPr>
                        <a:t>Resuelve problemas mediante la  formulación y solución algebraica de  ecuaciones lineales.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59055" lvl="0" indent="0" algn="l" rtl="0">
                        <a:lnSpc>
                          <a:spcPct val="121666"/>
                        </a:lnSpc>
                        <a:spcBef>
                          <a:spcPts val="0"/>
                        </a:spcBef>
                        <a:spcAft>
                          <a:spcPts val="0"/>
                        </a:spcAft>
                        <a:buNone/>
                      </a:pPr>
                      <a:r>
                        <a:rPr lang="en-US" sz="1200" u="none" strike="noStrike" cap="none">
                          <a:latin typeface="Calibri"/>
                          <a:ea typeface="Calibri"/>
                          <a:cs typeface="Calibri"/>
                          <a:sym typeface="Calibri"/>
                        </a:rPr>
                        <a:t>Que el alumno resuelva problemas con ecuaciones  lineales de la forma ax = b, x + a = b y ax + b = c.</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5"/>
                  </a:ext>
                </a:extLst>
              </a:tr>
              <a:tr h="973975">
                <a:tc>
                  <a:txBody>
                    <a:bodyPr/>
                    <a:lstStyle/>
                    <a:p>
                      <a:pPr marL="66675" marR="228600" lvl="0" indent="0" algn="l"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140335" lvl="0" indent="0" algn="l" rtl="0">
                        <a:lnSpc>
                          <a:spcPct val="121666"/>
                        </a:lnSpc>
                        <a:spcBef>
                          <a:spcPts val="0"/>
                        </a:spcBef>
                        <a:spcAft>
                          <a:spcPts val="0"/>
                        </a:spcAft>
                        <a:buNone/>
                      </a:pPr>
                      <a:r>
                        <a:rPr lang="en-US" sz="1200" u="none" strike="noStrike" cap="none">
                          <a:latin typeface="Calibri"/>
                          <a:ea typeface="Calibri"/>
                          <a:cs typeface="Calibri"/>
                          <a:sym typeface="Calibri"/>
                        </a:rPr>
                        <a:t>Patrones, figuras  geométricas y  expresiones  equivalentes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Formula expresiones algebraicas de  primer grado a partir de sucesiones y las  utiliza para analizar propiedades de la  sucesión que representan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59055" lvl="0" indent="0" algn="just" rtl="0">
                        <a:lnSpc>
                          <a:spcPct val="121666"/>
                        </a:lnSpc>
                        <a:spcBef>
                          <a:spcPts val="0"/>
                        </a:spcBef>
                        <a:spcAft>
                          <a:spcPts val="0"/>
                        </a:spcAft>
                        <a:buNone/>
                      </a:pPr>
                      <a:r>
                        <a:rPr lang="en-US" sz="1200" u="none" strike="noStrike" cap="none">
                          <a:latin typeface="Calibri"/>
                          <a:ea typeface="Calibri"/>
                          <a:cs typeface="Calibri"/>
                          <a:sym typeface="Calibri"/>
                        </a:rPr>
                        <a:t>Formular en lenguaje común expresiones generales  que definen las reglas de sucesiones de figuras y  números con progresión aritmética.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
        <p:nvSpPr>
          <p:cNvPr id="257" name="Google Shape;257;p6"/>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751"/>
        <p:cNvGrpSpPr/>
        <p:nvPr/>
      </p:nvGrpSpPr>
      <p:grpSpPr>
        <a:xfrm>
          <a:off x="0" y="0"/>
          <a:ext cx="0" cy="0"/>
          <a:chOff x="0" y="0"/>
          <a:chExt cx="0" cy="0"/>
        </a:xfrm>
      </p:grpSpPr>
      <p:graphicFrame>
        <p:nvGraphicFramePr>
          <p:cNvPr id="752" name="Google Shape;752;p60"/>
          <p:cNvGraphicFramePr/>
          <p:nvPr/>
        </p:nvGraphicFramePr>
        <p:xfrm>
          <a:off x="814399" y="1752600"/>
          <a:ext cx="3000000" cy="3000000"/>
        </p:xfrm>
        <a:graphic>
          <a:graphicData uri="http://schemas.openxmlformats.org/drawingml/2006/table">
            <a:tbl>
              <a:tblPr>
                <a:noFill/>
                <a:tableStyleId>{D24F70D1-5836-41D9-9953-D54A523C527F}</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1310650">
                <a:tc>
                  <a:txBody>
                    <a:bodyPr/>
                    <a:lstStyle/>
                    <a:p>
                      <a:pPr marL="0" marR="0" lvl="0" indent="0" algn="l" rtl="0">
                        <a:lnSpc>
                          <a:spcPct val="100000"/>
                        </a:lnSpc>
                        <a:spcBef>
                          <a:spcPts val="0"/>
                        </a:spcBef>
                        <a:spcAft>
                          <a:spcPts val="0"/>
                        </a:spcAft>
                        <a:buSzPts val="1100"/>
                        <a:buFont typeface="Calibri"/>
                        <a:buNone/>
                      </a:pPr>
                      <a:endParaRPr sz="1100" u="none" strike="noStrike" cap="none">
                        <a:latin typeface="Times New Roman"/>
                        <a:ea typeface="Times New Roman"/>
                        <a:cs typeface="Times New Roman"/>
                        <a:sym typeface="Times New Roman"/>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1594" lvl="0" indent="0" algn="l"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5.2.6 Diagnóstico del  presente	y</a:t>
                      </a:r>
                      <a:endParaRPr sz="1200" u="none" strike="noStrike" cap="none">
                        <a:latin typeface="Calibri"/>
                        <a:ea typeface="Calibri"/>
                        <a:cs typeface="Calibri"/>
                        <a:sym typeface="Calibri"/>
                      </a:endParaRPr>
                    </a:p>
                    <a:p>
                      <a:pPr marL="66675" marR="0" lvl="0" indent="0" algn="l" rtl="0">
                        <a:lnSpc>
                          <a:spcPct val="117916"/>
                        </a:lnSpc>
                        <a:spcBef>
                          <a:spcPts val="0"/>
                        </a:spcBef>
                        <a:spcAft>
                          <a:spcPts val="0"/>
                        </a:spcAft>
                        <a:buSzPts val="1200"/>
                        <a:buFont typeface="Calibri"/>
                        <a:buNone/>
                      </a:pPr>
                      <a:r>
                        <a:rPr lang="en-US" sz="1200" u="none" strike="noStrike" cap="none">
                          <a:latin typeface="Calibri"/>
                          <a:ea typeface="Calibri"/>
                          <a:cs typeface="Calibri"/>
                          <a:sym typeface="Calibri"/>
                        </a:rPr>
                        <a:t>principales desafíos.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2864" lvl="0" indent="0" algn="just" rtl="0">
                        <a:lnSpc>
                          <a:spcPct val="121666"/>
                        </a:lnSpc>
                        <a:spcBef>
                          <a:spcPts val="0"/>
                        </a:spcBef>
                        <a:spcAft>
                          <a:spcPts val="0"/>
                        </a:spcAft>
                        <a:buSzPts val="1200"/>
                        <a:buFont typeface="Calibri"/>
                        <a:buNone/>
                      </a:pPr>
                      <a:r>
                        <a:rPr lang="en-US" sz="1200" u="none" strike="noStrike" cap="none">
                          <a:latin typeface="Calibri"/>
                          <a:ea typeface="Calibri"/>
                          <a:cs typeface="Calibri"/>
                          <a:sym typeface="Calibri"/>
                        </a:rPr>
                        <a:t>Consultar distintas posiciones sobre algún  tema del bloque  que haya  dado lugar al  debate;  por  ejemplo,  reformas  a    la</a:t>
                      </a:r>
                      <a:endParaRPr sz="1200" u="none" strike="noStrike" cap="none">
                        <a:latin typeface="Calibri"/>
                        <a:ea typeface="Calibri"/>
                        <a:cs typeface="Calibri"/>
                        <a:sym typeface="Calibri"/>
                      </a:endParaRPr>
                    </a:p>
                    <a:p>
                      <a:pPr marL="66675" marR="62864" lvl="0" indent="0" algn="l" rtl="0">
                        <a:lnSpc>
                          <a:spcPct val="121666"/>
                        </a:lnSpc>
                        <a:spcBef>
                          <a:spcPts val="35"/>
                        </a:spcBef>
                        <a:spcAft>
                          <a:spcPts val="0"/>
                        </a:spcAft>
                        <a:buSzPts val="1200"/>
                        <a:buFont typeface="Calibri"/>
                        <a:buNone/>
                      </a:pPr>
                      <a:r>
                        <a:rPr lang="en-US" sz="1200" u="none" strike="noStrike" cap="none">
                          <a:latin typeface="Calibri"/>
                          <a:ea typeface="Calibri"/>
                          <a:cs typeface="Calibri"/>
                          <a:sym typeface="Calibri"/>
                        </a:rPr>
                        <a:t>propiedad ejidal, las reformas políticas, el  librecambio, la migración de trabajadores a  Estados Unidos, el ingreso de México al TLC.</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0" marR="60325" lvl="0" indent="0" algn="r" rtl="0">
                        <a:lnSpc>
                          <a:spcPct val="117916"/>
                        </a:lnSpc>
                        <a:spcBef>
                          <a:spcPts val="0"/>
                        </a:spcBef>
                        <a:spcAft>
                          <a:spcPts val="0"/>
                        </a:spcAft>
                        <a:buSzPts val="1200"/>
                        <a:buFont typeface="Calibri"/>
                        <a:buNone/>
                      </a:pPr>
                      <a:r>
                        <a:rPr lang="en-US" sz="1200" b="1" u="none" strike="noStrike" cap="none">
                          <a:latin typeface="Calibri"/>
                          <a:ea typeface="Calibri"/>
                          <a:cs typeface="Calibri"/>
                          <a:sym typeface="Calibri"/>
                        </a:rPr>
                        <a:t>15. La identidad cultural y los retos de los mexicanos</a:t>
                      </a:r>
                      <a:endParaRPr sz="1200" u="none" strike="noStrike" cap="none">
                        <a:latin typeface="Calibri"/>
                        <a:ea typeface="Calibri"/>
                        <a:cs typeface="Calibri"/>
                        <a:sym typeface="Calibri"/>
                      </a:endParaRPr>
                    </a:p>
                    <a:p>
                      <a:pPr marL="0" marR="60960" lvl="0" indent="0" algn="r" rtl="0">
                        <a:lnSpc>
                          <a:spcPct val="100000"/>
                        </a:lnSpc>
                        <a:spcBef>
                          <a:spcPts val="20"/>
                        </a:spcBef>
                        <a:spcAft>
                          <a:spcPts val="0"/>
                        </a:spcAft>
                        <a:buSzPts val="1200"/>
                        <a:buFont typeface="Calibri"/>
                        <a:buNone/>
                      </a:pPr>
                      <a:r>
                        <a:rPr lang="en-US" sz="1200" b="1" u="none" strike="noStrike" cap="none">
                          <a:latin typeface="Calibri"/>
                          <a:ea typeface="Calibri"/>
                          <a:cs typeface="Calibri"/>
                          <a:sym typeface="Calibri"/>
                        </a:rPr>
                        <a:t>para el siglo xxi.</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0"/>
                  </a:ext>
                </a:extLst>
              </a:tr>
            </a:tbl>
          </a:graphicData>
        </a:graphic>
      </p:graphicFrame>
      <p:sp>
        <p:nvSpPr>
          <p:cNvPr id="753" name="Google Shape;753;p60"/>
          <p:cNvSpPr txBox="1">
            <a:spLocks noGrp="1"/>
          </p:cNvSpPr>
          <p:nvPr>
            <p:ph type="ftr" idx="4294967295"/>
          </p:nvPr>
        </p:nvSpPr>
        <p:spPr>
          <a:xfrm>
            <a:off x="792276" y="7208469"/>
            <a:ext cx="742315" cy="126365"/>
          </a:xfrm>
          <a:prstGeom prst="rect">
            <a:avLst/>
          </a:prstGeom>
          <a:noFill/>
          <a:ln>
            <a:noFill/>
          </a:ln>
        </p:spPr>
        <p:txBody>
          <a:bodyPr spcFirstLastPara="1" wrap="square" lIns="0" tIns="0" rIns="0" bIns="0" anchor="t" anchorCtr="0">
            <a:spAutoFit/>
          </a:bodyPr>
          <a:lstStyle/>
          <a:p>
            <a:pPr marL="12700" lvl="0" indent="0" algn="l" rtl="0">
              <a:lnSpc>
                <a:spcPct val="106875"/>
              </a:lnSpc>
              <a:spcBef>
                <a:spcPts val="0"/>
              </a:spcBef>
              <a:spcAft>
                <a:spcPts val="0"/>
              </a:spcAft>
              <a:buClr>
                <a:srgbClr val="993366"/>
              </a:buClr>
              <a:buSzPts val="800"/>
              <a:buFont typeface="Calibri"/>
              <a:buNone/>
            </a:pPr>
            <a:r>
              <a:rPr lang="en-US"/>
              <a:t>#QuédateEnCasa</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Shape 757"/>
        <p:cNvGrpSpPr/>
        <p:nvPr/>
      </p:nvGrpSpPr>
      <p:grpSpPr>
        <a:xfrm>
          <a:off x="0" y="0"/>
          <a:ext cx="0" cy="0"/>
          <a:chOff x="0" y="0"/>
          <a:chExt cx="0" cy="0"/>
        </a:xfrm>
      </p:grpSpPr>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Shape 261"/>
        <p:cNvGrpSpPr/>
        <p:nvPr/>
      </p:nvGrpSpPr>
      <p:grpSpPr>
        <a:xfrm>
          <a:off x="0" y="0"/>
          <a:ext cx="0" cy="0"/>
          <a:chOff x="0" y="0"/>
          <a:chExt cx="0" cy="0"/>
        </a:xfrm>
      </p:grpSpPr>
      <p:graphicFrame>
        <p:nvGraphicFramePr>
          <p:cNvPr id="262" name="Google Shape;262;p7"/>
          <p:cNvGraphicFramePr/>
          <p:nvPr/>
        </p:nvGraphicFramePr>
        <p:xfrm>
          <a:off x="899040" y="1752599"/>
          <a:ext cx="3000000" cy="3000000"/>
        </p:xfrm>
        <a:graphic>
          <a:graphicData uri="http://schemas.openxmlformats.org/drawingml/2006/table">
            <a:tbl>
              <a:tblPr firstRow="1" bandRow="1">
                <a:noFill/>
                <a:tableStyleId>{D2A4610B-CAE2-4983-92D0-EE84D17280EA}</a:tableStyleId>
              </a:tblPr>
              <a:tblGrid>
                <a:gridCol w="1387475">
                  <a:extLst>
                    <a:ext uri="{9D8B030D-6E8A-4147-A177-3AD203B41FA5}">
                      <a16:colId xmlns:a16="http://schemas.microsoft.com/office/drawing/2014/main" val="20000"/>
                    </a:ext>
                  </a:extLst>
                </a:gridCol>
                <a:gridCol w="1206525">
                  <a:extLst>
                    <a:ext uri="{9D8B030D-6E8A-4147-A177-3AD203B41FA5}">
                      <a16:colId xmlns:a16="http://schemas.microsoft.com/office/drawing/2014/main" val="20001"/>
                    </a:ext>
                  </a:extLst>
                </a:gridCol>
                <a:gridCol w="2495000">
                  <a:extLst>
                    <a:ext uri="{9D8B030D-6E8A-4147-A177-3AD203B41FA5}">
                      <a16:colId xmlns:a16="http://schemas.microsoft.com/office/drawing/2014/main" val="20002"/>
                    </a:ext>
                  </a:extLst>
                </a:gridCol>
                <a:gridCol w="3232150">
                  <a:extLst>
                    <a:ext uri="{9D8B030D-6E8A-4147-A177-3AD203B41FA5}">
                      <a16:colId xmlns:a16="http://schemas.microsoft.com/office/drawing/2014/main" val="20003"/>
                    </a:ext>
                  </a:extLst>
                </a:gridCol>
              </a:tblGrid>
              <a:tr h="758175">
                <a:tc>
                  <a:txBody>
                    <a:bodyPr/>
                    <a:lstStyle/>
                    <a:p>
                      <a:pPr marL="66675" marR="333375" lvl="0" indent="0" algn="l" rtl="0">
                        <a:lnSpc>
                          <a:spcPct val="121666"/>
                        </a:lnSpc>
                        <a:spcBef>
                          <a:spcPts val="0"/>
                        </a:spcBef>
                        <a:spcAft>
                          <a:spcPts val="0"/>
                        </a:spcAft>
                        <a:buNone/>
                      </a:pPr>
                      <a:r>
                        <a:rPr lang="en-US" sz="1200" u="none" strike="noStrike" cap="none">
                          <a:latin typeface="Calibri"/>
                          <a:ea typeface="Calibri"/>
                          <a:cs typeface="Calibri"/>
                          <a:sym typeface="Calibri"/>
                        </a:rPr>
                        <a:t>Forma, espacio y  medida.</a:t>
                      </a:r>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109854" lvl="0" indent="0" algn="l" rtl="0">
                        <a:lnSpc>
                          <a:spcPct val="121666"/>
                        </a:lnSpc>
                        <a:spcBef>
                          <a:spcPts val="0"/>
                        </a:spcBef>
                        <a:spcAft>
                          <a:spcPts val="0"/>
                        </a:spcAft>
                        <a:buNone/>
                      </a:pPr>
                      <a:r>
                        <a:rPr lang="en-US" sz="1200" u="none" strike="noStrike" cap="none">
                          <a:latin typeface="Calibri"/>
                          <a:ea typeface="Calibri"/>
                          <a:cs typeface="Calibri"/>
                          <a:sym typeface="Calibri"/>
                        </a:rPr>
                        <a:t>Figuras y cuerpos  geométricos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1594" lvl="0" indent="0" algn="just" rtl="0">
                        <a:lnSpc>
                          <a:spcPct val="121666"/>
                        </a:lnSpc>
                        <a:spcBef>
                          <a:spcPts val="0"/>
                        </a:spcBef>
                        <a:spcAft>
                          <a:spcPts val="0"/>
                        </a:spcAft>
                        <a:buNone/>
                      </a:pPr>
                      <a:r>
                        <a:rPr lang="en-US" sz="1200" u="none" strike="noStrike" cap="none">
                          <a:latin typeface="Calibri"/>
                          <a:ea typeface="Calibri"/>
                          <a:cs typeface="Calibri"/>
                          <a:sym typeface="Calibri"/>
                        </a:rPr>
                        <a:t>Calcula el perímetro de polígonos y del  círculo, y áreas de triángulos y  cuadriláteros desarrollando y aplicando  fórmulas.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59055"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deduzcan y expresen las fórmulas  para obtener el área de figuras geométricas.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0"/>
                  </a:ext>
                </a:extLst>
              </a:tr>
              <a:tr h="758175">
                <a:tc>
                  <a:txBody>
                    <a:bodyPr/>
                    <a:lstStyle/>
                    <a:p>
                      <a:pPr marL="66675" marR="333375" lvl="0" indent="0" algn="l" rtl="0">
                        <a:lnSpc>
                          <a:spcPct val="121666"/>
                        </a:lnSpc>
                        <a:spcBef>
                          <a:spcPts val="0"/>
                        </a:spcBef>
                        <a:spcAft>
                          <a:spcPts val="0"/>
                        </a:spcAft>
                        <a:buNone/>
                      </a:pPr>
                      <a:r>
                        <a:rPr lang="en-US" sz="1200" u="none" strike="noStrike" cap="none">
                          <a:latin typeface="Calibri"/>
                          <a:ea typeface="Calibri"/>
                          <a:cs typeface="Calibri"/>
                          <a:sym typeface="Calibri"/>
                        </a:rPr>
                        <a:t>Forma, espacio y  medida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343535" lvl="0" indent="0" algn="l" rtl="0">
                        <a:lnSpc>
                          <a:spcPct val="121666"/>
                        </a:lnSpc>
                        <a:spcBef>
                          <a:spcPts val="0"/>
                        </a:spcBef>
                        <a:spcAft>
                          <a:spcPts val="0"/>
                        </a:spcAft>
                        <a:buNone/>
                      </a:pPr>
                      <a:r>
                        <a:rPr lang="en-US" sz="1200" u="none" strike="noStrike" cap="none">
                          <a:latin typeface="Calibri"/>
                          <a:ea typeface="Calibri"/>
                          <a:cs typeface="Calibri"/>
                          <a:sym typeface="Calibri"/>
                        </a:rPr>
                        <a:t>Magnitudes y  medidas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Calcula el volumen de prismas rectos  cuya base sea un triángulo o un  cuadrilátero, desarrollando y aplicando  fórmulas.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9850" marR="59055"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exploren y deduzcan que el  volumen de un prisma que tiene como base un  triángulo o un cuadrilátero se calcula multiplicando  el área de la base por la altura.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1363225">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Análisis de datos.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0" lvl="0" indent="0" algn="l" rtl="0">
                        <a:lnSpc>
                          <a:spcPct val="117916"/>
                        </a:lnSpc>
                        <a:spcBef>
                          <a:spcPts val="0"/>
                        </a:spcBef>
                        <a:spcAft>
                          <a:spcPts val="0"/>
                        </a:spcAft>
                        <a:buNone/>
                      </a:pPr>
                      <a:r>
                        <a:rPr lang="en-US" sz="1200" u="none" strike="noStrike" cap="none">
                          <a:latin typeface="Calibri"/>
                          <a:ea typeface="Calibri"/>
                          <a:cs typeface="Calibri"/>
                          <a:sym typeface="Calibri"/>
                        </a:rPr>
                        <a:t>Estadística.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096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estudiantes interpreten la  media aritmética, la mediana y la moda  como reparto equitativo, mejor  estimación de la medida real de un  objeto que ha sido medido varias veces,  número alrededor del cual se acumulan  los datos y representante de un  conjunto de datos.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9850" marR="59055" lvl="0" indent="0" algn="just" rtl="0">
                        <a:lnSpc>
                          <a:spcPct val="121666"/>
                        </a:lnSpc>
                        <a:spcBef>
                          <a:spcPts val="0"/>
                        </a:spcBef>
                        <a:spcAft>
                          <a:spcPts val="0"/>
                        </a:spcAft>
                        <a:buNone/>
                      </a:pPr>
                      <a:r>
                        <a:rPr lang="en-US" sz="1200" u="none" strike="noStrike" cap="none">
                          <a:latin typeface="Calibri"/>
                          <a:ea typeface="Calibri"/>
                          <a:cs typeface="Calibri"/>
                          <a:sym typeface="Calibri"/>
                        </a:rPr>
                        <a:t>Usa e interpreta las medidas de tendencia central  (moda, media aritmética y mediana) y el rango de un  conjunto de datos y decide cuál de ellas conviene  más en el análisis de los datos en cuestión.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263" name="Google Shape;263;p7"/>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267"/>
        <p:cNvGrpSpPr/>
        <p:nvPr/>
      </p:nvGrpSpPr>
      <p:grpSpPr>
        <a:xfrm>
          <a:off x="0" y="0"/>
          <a:ext cx="0" cy="0"/>
          <a:chOff x="0" y="0"/>
          <a:chExt cx="0" cy="0"/>
        </a:xfrm>
      </p:grpSpPr>
      <p:graphicFrame>
        <p:nvGraphicFramePr>
          <p:cNvPr id="268" name="Google Shape;268;p8"/>
          <p:cNvGraphicFramePr/>
          <p:nvPr/>
        </p:nvGraphicFramePr>
        <p:xfrm>
          <a:off x="533401" y="894288"/>
          <a:ext cx="3000000" cy="3000000"/>
        </p:xfrm>
        <a:graphic>
          <a:graphicData uri="http://schemas.openxmlformats.org/drawingml/2006/table">
            <a:tbl>
              <a:tblPr firstRow="1" bandRow="1">
                <a:noFill/>
                <a:tableStyleId>{D2A4610B-CAE2-4983-92D0-EE84D17280EA}</a:tableStyleId>
              </a:tblPr>
              <a:tblGrid>
                <a:gridCol w="1143000">
                  <a:extLst>
                    <a:ext uri="{9D8B030D-6E8A-4147-A177-3AD203B41FA5}">
                      <a16:colId xmlns:a16="http://schemas.microsoft.com/office/drawing/2014/main" val="20000"/>
                    </a:ext>
                  </a:extLst>
                </a:gridCol>
                <a:gridCol w="1578175">
                  <a:extLst>
                    <a:ext uri="{9D8B030D-6E8A-4147-A177-3AD203B41FA5}">
                      <a16:colId xmlns:a16="http://schemas.microsoft.com/office/drawing/2014/main" val="20001"/>
                    </a:ext>
                  </a:extLst>
                </a:gridCol>
                <a:gridCol w="2746350">
                  <a:extLst>
                    <a:ext uri="{9D8B030D-6E8A-4147-A177-3AD203B41FA5}">
                      <a16:colId xmlns:a16="http://schemas.microsoft.com/office/drawing/2014/main" val="20002"/>
                    </a:ext>
                  </a:extLst>
                </a:gridCol>
                <a:gridCol w="3371675">
                  <a:extLst>
                    <a:ext uri="{9D8B030D-6E8A-4147-A177-3AD203B41FA5}">
                      <a16:colId xmlns:a16="http://schemas.microsoft.com/office/drawing/2014/main" val="20003"/>
                    </a:ext>
                  </a:extLst>
                </a:gridCol>
              </a:tblGrid>
              <a:tr h="189800">
                <a:tc gridSpan="4">
                  <a:txBody>
                    <a:bodyPr/>
                    <a:lstStyle/>
                    <a:p>
                      <a:pPr marL="0" marR="0" lvl="0" indent="0" algn="ctr" rtl="0">
                        <a:lnSpc>
                          <a:spcPct val="100000"/>
                        </a:lnSpc>
                        <a:spcBef>
                          <a:spcPts val="0"/>
                        </a:spcBef>
                        <a:spcAft>
                          <a:spcPts val="0"/>
                        </a:spcAft>
                        <a:buNone/>
                      </a:pPr>
                      <a:r>
                        <a:rPr lang="en-US" sz="1200" b="1" u="none" strike="noStrike" cap="none">
                          <a:solidFill>
                            <a:srgbClr val="002060"/>
                          </a:solidFill>
                          <a:latin typeface="Calibri"/>
                          <a:ea typeface="Calibri"/>
                          <a:cs typeface="Calibri"/>
                          <a:sym typeface="Calibri"/>
                        </a:rPr>
                        <a:t>TRIMESTRE III</a:t>
                      </a:r>
                      <a:endParaRPr sz="1200" u="none" strike="noStrike" cap="none">
                        <a:latin typeface="Calibri"/>
                        <a:ea typeface="Calibri"/>
                        <a:cs typeface="Calibri"/>
                        <a:sym typeface="Calibri"/>
                      </a:endParaRPr>
                    </a:p>
                  </a:txBody>
                  <a:tcPr marL="0" marR="0" marT="0" marB="0">
                    <a:solidFill>
                      <a:srgbClr val="ED7D3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84525">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Eje</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0" marR="0" lvl="0" indent="0" algn="ctr"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Tema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721360"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Aprendizaje Esperado</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tc>
                  <a:txBody>
                    <a:bodyPr/>
                    <a:lstStyle/>
                    <a:p>
                      <a:pPr marL="1124585" marR="0" lvl="0" indent="0" algn="l" rtl="0">
                        <a:lnSpc>
                          <a:spcPct val="115833"/>
                        </a:lnSpc>
                        <a:spcBef>
                          <a:spcPts val="0"/>
                        </a:spcBef>
                        <a:spcAft>
                          <a:spcPts val="0"/>
                        </a:spcAft>
                        <a:buNone/>
                      </a:pPr>
                      <a:r>
                        <a:rPr lang="en-US" sz="1200" b="1" u="none" strike="noStrike" cap="none">
                          <a:solidFill>
                            <a:srgbClr val="002060"/>
                          </a:solidFill>
                          <a:latin typeface="Calibri"/>
                          <a:ea typeface="Calibri"/>
                          <a:cs typeface="Calibri"/>
                          <a:sym typeface="Calibri"/>
                        </a:rPr>
                        <a:t>Intención Didáctica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1"/>
                  </a:ext>
                </a:extLst>
              </a:tr>
              <a:tr h="783875">
                <a:tc>
                  <a:txBody>
                    <a:bodyPr/>
                    <a:lstStyle/>
                    <a:p>
                      <a:pPr marL="66675" marR="308610" lvl="0" indent="0"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47700" lvl="0" indent="0" algn="l" rtl="0">
                        <a:lnSpc>
                          <a:spcPct val="121666"/>
                        </a:lnSpc>
                        <a:spcBef>
                          <a:spcPts val="0"/>
                        </a:spcBef>
                        <a:spcAft>
                          <a:spcPts val="0"/>
                        </a:spcAft>
                        <a:buNone/>
                      </a:pPr>
                      <a:r>
                        <a:rPr lang="en-US" sz="1200" u="none" strike="noStrike" cap="none">
                          <a:latin typeface="Calibri"/>
                          <a:ea typeface="Calibri"/>
                          <a:cs typeface="Calibri"/>
                          <a:sym typeface="Calibri"/>
                        </a:rPr>
                        <a:t>Adición y  sustracción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64135" lvl="0" indent="0" algn="just" rtl="0">
                        <a:lnSpc>
                          <a:spcPct val="121666"/>
                        </a:lnSpc>
                        <a:spcBef>
                          <a:spcPts val="0"/>
                        </a:spcBef>
                        <a:spcAft>
                          <a:spcPts val="0"/>
                        </a:spcAft>
                        <a:buNone/>
                      </a:pPr>
                      <a:r>
                        <a:rPr lang="en-US" sz="1200" u="none" strike="noStrike" cap="none">
                          <a:latin typeface="Calibri"/>
                          <a:ea typeface="Calibri"/>
                          <a:cs typeface="Calibri"/>
                          <a:sym typeface="Calibri"/>
                        </a:rPr>
                        <a:t>Resuelve problemas de suma y resta con  números enteros, fracciones y decimales  positivos y negativos.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02870" lvl="0" indent="0" algn="just" rtl="0">
                        <a:lnSpc>
                          <a:spcPct val="121666"/>
                        </a:lnSpc>
                        <a:spcBef>
                          <a:spcPts val="0"/>
                        </a:spcBef>
                        <a:spcAft>
                          <a:spcPts val="0"/>
                        </a:spcAft>
                        <a:buNone/>
                      </a:pPr>
                      <a:r>
                        <a:rPr lang="en-US" sz="1200" u="none" strike="noStrike" cap="none">
                          <a:latin typeface="Calibri"/>
                          <a:ea typeface="Calibri"/>
                          <a:cs typeface="Calibri"/>
                          <a:sym typeface="Calibri"/>
                        </a:rPr>
                        <a:t>Que los alumnos resuelvan problemas en situaciones  que implican suma y resta con números fraccionarios  y decimales, positivos y negativos; combinados.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2"/>
                  </a:ext>
                </a:extLst>
              </a:tr>
              <a:tr h="981600">
                <a:tc>
                  <a:txBody>
                    <a:bodyPr/>
                    <a:lstStyle/>
                    <a:p>
                      <a:pPr marL="66675" marR="344170" lvl="0" indent="0"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Proporcionalidad.</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316865" lvl="0" indent="0" algn="l" rtl="0">
                        <a:lnSpc>
                          <a:spcPct val="121666"/>
                        </a:lnSpc>
                        <a:spcBef>
                          <a:spcPts val="0"/>
                        </a:spcBef>
                        <a:spcAft>
                          <a:spcPts val="0"/>
                        </a:spcAft>
                        <a:buNone/>
                      </a:pPr>
                      <a:r>
                        <a:rPr lang="en-US" sz="1200" u="none" strike="noStrike" cap="none">
                          <a:latin typeface="Calibri"/>
                          <a:ea typeface="Calibri"/>
                          <a:cs typeface="Calibri"/>
                          <a:sym typeface="Calibri"/>
                        </a:rPr>
                        <a:t>Resuelve problemas de cálculo de  porcentajes, de tanto por ciento y de la  cantidad base.</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72390"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profundicen sus conocimientos  sobre porcentajes al calcular la cantidad base o el  tanto por ciento dados los otros datos y al interpretar  porcentajes mayores a 100%.</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3"/>
                  </a:ext>
                </a:extLst>
              </a:tr>
              <a:tr h="1377025">
                <a:tc>
                  <a:txBody>
                    <a:bodyPr/>
                    <a:lstStyle/>
                    <a:p>
                      <a:pPr marL="66675" marR="344170" lvl="0" indent="0"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Funciones.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06679" lvl="0" indent="0" algn="l" rtl="0">
                        <a:lnSpc>
                          <a:spcPct val="121666"/>
                        </a:lnSpc>
                        <a:spcBef>
                          <a:spcPts val="0"/>
                        </a:spcBef>
                        <a:spcAft>
                          <a:spcPts val="0"/>
                        </a:spcAft>
                        <a:buNone/>
                      </a:pPr>
                      <a:r>
                        <a:rPr lang="en-US" sz="1200" u="none" strike="noStrike" cap="none">
                          <a:latin typeface="Calibri"/>
                          <a:ea typeface="Calibri"/>
                          <a:cs typeface="Calibri"/>
                          <a:sym typeface="Calibri"/>
                        </a:rPr>
                        <a:t>Analiza y compara situaciones de variación  lineal a partir de sus representaciones  tabular, gráfica y algebraica. Interpreta y  resuelve problemas que se modelan con  estos tipos de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15570"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comparen diversos tipos de  variación lineal y no lineal; y determinen la razón de  cambio de un proceso o fenómeno modelado con  una función lineal. Asimismo, que construyan la  gráfica de una situación de variación lineal y analicen  la relación entre la inclinación de la recta y la razón  de cambio.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4"/>
                  </a:ext>
                </a:extLst>
              </a:tr>
              <a:tr h="980925">
                <a:tc>
                  <a:txBody>
                    <a:bodyPr/>
                    <a:lstStyle/>
                    <a:p>
                      <a:pPr marL="66675" marR="344170" lvl="0" indent="0"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Ecuaciones.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488950" lvl="0" indent="0" algn="l" rtl="0">
                        <a:lnSpc>
                          <a:spcPct val="121666"/>
                        </a:lnSpc>
                        <a:spcBef>
                          <a:spcPts val="0"/>
                        </a:spcBef>
                        <a:spcAft>
                          <a:spcPts val="0"/>
                        </a:spcAft>
                        <a:buNone/>
                      </a:pPr>
                      <a:r>
                        <a:rPr lang="en-US" sz="1200" u="none" strike="noStrike" cap="none">
                          <a:latin typeface="Calibri"/>
                          <a:ea typeface="Calibri"/>
                          <a:cs typeface="Calibri"/>
                          <a:sym typeface="Calibri"/>
                        </a:rPr>
                        <a:t>Resuelve problemas mediante la  formulación y solución algebraica de  ecuaciones lineales.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04138" lvl="0" indent="0" algn="l" rtl="0">
                        <a:lnSpc>
                          <a:spcPct val="121666"/>
                        </a:lnSpc>
                        <a:spcBef>
                          <a:spcPts val="0"/>
                        </a:spcBef>
                        <a:spcAft>
                          <a:spcPts val="0"/>
                        </a:spcAft>
                        <a:buNone/>
                      </a:pPr>
                      <a:r>
                        <a:rPr lang="en-US" sz="1200" u="none" strike="noStrike" cap="none">
                          <a:latin typeface="Calibri"/>
                          <a:ea typeface="Calibri"/>
                          <a:cs typeface="Calibri"/>
                          <a:sym typeface="Calibri"/>
                        </a:rPr>
                        <a:t>Qué el alumno desarrolle habilidad para plantear y  resolver ecuaciones lineales de la forma ax + b = c, ax+ b = cx + d.</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5"/>
                  </a:ext>
                </a:extLst>
              </a:tr>
              <a:tr h="981600">
                <a:tc>
                  <a:txBody>
                    <a:bodyPr/>
                    <a:lstStyle/>
                    <a:p>
                      <a:pPr marL="66675" marR="344170" lvl="0" indent="0" algn="just" rtl="0">
                        <a:lnSpc>
                          <a:spcPct val="121666"/>
                        </a:lnSpc>
                        <a:spcBef>
                          <a:spcPts val="0"/>
                        </a:spcBef>
                        <a:spcAft>
                          <a:spcPts val="0"/>
                        </a:spcAft>
                        <a:buNone/>
                      </a:pPr>
                      <a:r>
                        <a:rPr lang="en-US" sz="1200" u="none" strike="noStrike" cap="none">
                          <a:latin typeface="Calibri"/>
                          <a:ea typeface="Calibri"/>
                          <a:cs typeface="Calibri"/>
                          <a:sym typeface="Calibri"/>
                        </a:rPr>
                        <a:t>Número,  álgebra y  variación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305435" lvl="0" indent="0" algn="l" rtl="0">
                        <a:lnSpc>
                          <a:spcPct val="121666"/>
                        </a:lnSpc>
                        <a:spcBef>
                          <a:spcPts val="0"/>
                        </a:spcBef>
                        <a:spcAft>
                          <a:spcPts val="0"/>
                        </a:spcAft>
                        <a:buNone/>
                      </a:pPr>
                      <a:r>
                        <a:rPr lang="en-US" sz="1200" u="none" strike="noStrike" cap="none">
                          <a:latin typeface="Calibri"/>
                          <a:ea typeface="Calibri"/>
                          <a:cs typeface="Calibri"/>
                          <a:sym typeface="Calibri"/>
                        </a:rPr>
                        <a:t>Patrones, figuras  geométricas y  expresiones</a:t>
                      </a:r>
                      <a:endParaRPr sz="1200" u="none" strike="noStrike" cap="none">
                        <a:latin typeface="Calibri"/>
                        <a:ea typeface="Calibri"/>
                        <a:cs typeface="Calibri"/>
                        <a:sym typeface="Calibri"/>
                      </a:endParaRPr>
                    </a:p>
                    <a:p>
                      <a:pPr marL="66675" marR="0" lvl="0" indent="0" algn="l" rtl="0">
                        <a:lnSpc>
                          <a:spcPct val="100000"/>
                        </a:lnSpc>
                        <a:spcBef>
                          <a:spcPts val="5"/>
                        </a:spcBef>
                        <a:spcAft>
                          <a:spcPts val="0"/>
                        </a:spcAft>
                        <a:buNone/>
                      </a:pPr>
                      <a:r>
                        <a:rPr lang="en-US" sz="1200" u="none" strike="noStrike" cap="none">
                          <a:latin typeface="Calibri"/>
                          <a:ea typeface="Calibri"/>
                          <a:cs typeface="Calibri"/>
                          <a:sym typeface="Calibri"/>
                        </a:rPr>
                        <a:t>equivalentes.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89535" lvl="0" indent="0" algn="l" rtl="0">
                        <a:lnSpc>
                          <a:spcPct val="121666"/>
                        </a:lnSpc>
                        <a:spcBef>
                          <a:spcPts val="0"/>
                        </a:spcBef>
                        <a:spcAft>
                          <a:spcPts val="0"/>
                        </a:spcAft>
                        <a:buNone/>
                      </a:pPr>
                      <a:r>
                        <a:rPr lang="en-US" sz="1200" u="none" strike="noStrike" cap="none">
                          <a:latin typeface="Calibri"/>
                          <a:ea typeface="Calibri"/>
                          <a:cs typeface="Calibri"/>
                          <a:sym typeface="Calibri"/>
                        </a:rPr>
                        <a:t>Formula expresiones algebraicas de primer  grado a partir de sucesiones y las utiliza  para analizar propiedades de la sucesión</a:t>
                      </a:r>
                      <a:endParaRPr sz="1200" u="none" strike="noStrike" cap="none">
                        <a:latin typeface="Calibri"/>
                        <a:ea typeface="Calibri"/>
                        <a:cs typeface="Calibri"/>
                        <a:sym typeface="Calibri"/>
                      </a:endParaRPr>
                    </a:p>
                    <a:p>
                      <a:pPr marL="66675" marR="0" lvl="0" indent="0" algn="l" rtl="0">
                        <a:lnSpc>
                          <a:spcPct val="100000"/>
                        </a:lnSpc>
                        <a:spcBef>
                          <a:spcPts val="5"/>
                        </a:spcBef>
                        <a:spcAft>
                          <a:spcPts val="0"/>
                        </a:spcAft>
                        <a:buNone/>
                      </a:pPr>
                      <a:r>
                        <a:rPr lang="en-US" sz="1200" u="none" strike="noStrike" cap="none">
                          <a:latin typeface="Calibri"/>
                          <a:ea typeface="Calibri"/>
                          <a:cs typeface="Calibri"/>
                          <a:sym typeface="Calibri"/>
                        </a:rPr>
                        <a:t>que representan. Intención didáctica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288290" lvl="0" indent="0" algn="l" rtl="0">
                        <a:lnSpc>
                          <a:spcPct val="121666"/>
                        </a:lnSpc>
                        <a:spcBef>
                          <a:spcPts val="0"/>
                        </a:spcBef>
                        <a:spcAft>
                          <a:spcPts val="0"/>
                        </a:spcAft>
                        <a:buNone/>
                      </a:pPr>
                      <a:r>
                        <a:rPr lang="en-US" sz="1200" u="none" strike="noStrike" cap="none">
                          <a:latin typeface="Calibri"/>
                          <a:ea typeface="Calibri"/>
                          <a:cs typeface="Calibri"/>
                          <a:sym typeface="Calibri"/>
                        </a:rPr>
                        <a:t>Que el alumno formule en lenguaje común y  algebraico las reglas de sucesiones con progresión  aritmética.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6"/>
                  </a:ext>
                </a:extLst>
              </a:tr>
              <a:tr h="783875">
                <a:tc>
                  <a:txBody>
                    <a:bodyPr/>
                    <a:lstStyle/>
                    <a:p>
                      <a:pPr marL="66675" marR="337820" lvl="0" indent="0" algn="l" rtl="0">
                        <a:lnSpc>
                          <a:spcPct val="121666"/>
                        </a:lnSpc>
                        <a:spcBef>
                          <a:spcPts val="0"/>
                        </a:spcBef>
                        <a:spcAft>
                          <a:spcPts val="0"/>
                        </a:spcAft>
                        <a:buNone/>
                      </a:pPr>
                      <a:r>
                        <a:rPr lang="en-US" sz="1200" u="none" strike="noStrike" cap="none">
                          <a:latin typeface="Calibri"/>
                          <a:ea typeface="Calibri"/>
                          <a:cs typeface="Calibri"/>
                          <a:sym typeface="Calibri"/>
                        </a:rPr>
                        <a:t>Forma,  espacio y  medida</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508000" lvl="0" indent="0" algn="l" rtl="0">
                        <a:lnSpc>
                          <a:spcPct val="121666"/>
                        </a:lnSpc>
                        <a:spcBef>
                          <a:spcPts val="0"/>
                        </a:spcBef>
                        <a:spcAft>
                          <a:spcPts val="0"/>
                        </a:spcAft>
                        <a:buNone/>
                      </a:pPr>
                      <a:r>
                        <a:rPr lang="en-US" sz="1200" u="none" strike="noStrike" cap="none">
                          <a:latin typeface="Calibri"/>
                          <a:ea typeface="Calibri"/>
                          <a:cs typeface="Calibri"/>
                          <a:sym typeface="Calibri"/>
                        </a:rPr>
                        <a:t>Magnitudes y  medidas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24460" lvl="0" indent="0" algn="l" rtl="0">
                        <a:lnSpc>
                          <a:spcPct val="121666"/>
                        </a:lnSpc>
                        <a:spcBef>
                          <a:spcPts val="0"/>
                        </a:spcBef>
                        <a:spcAft>
                          <a:spcPts val="0"/>
                        </a:spcAft>
                        <a:buNone/>
                      </a:pPr>
                      <a:r>
                        <a:rPr lang="en-US" sz="1200" u="none" strike="noStrike" cap="none">
                          <a:latin typeface="Calibri"/>
                          <a:ea typeface="Calibri"/>
                          <a:cs typeface="Calibri"/>
                          <a:sym typeface="Calibri"/>
                        </a:rPr>
                        <a:t>Analiza la existencia y unicidad en la  construcción de triángulos y cuadriláteros,  y determina y usa criterios de congruencia  de triángulos.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260984"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construyan y usen los criterios de  congruencia de triángulos para probar algunas  propiedades de los paralelogramos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7"/>
                  </a:ext>
                </a:extLst>
              </a:tr>
            </a:tbl>
          </a:graphicData>
        </a:graphic>
      </p:graphicFrame>
      <p:sp>
        <p:nvSpPr>
          <p:cNvPr id="269" name="Google Shape;269;p8"/>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Shape 273"/>
        <p:cNvGrpSpPr/>
        <p:nvPr/>
      </p:nvGrpSpPr>
      <p:grpSpPr>
        <a:xfrm>
          <a:off x="0" y="0"/>
          <a:ext cx="0" cy="0"/>
          <a:chOff x="0" y="0"/>
          <a:chExt cx="0" cy="0"/>
        </a:xfrm>
      </p:grpSpPr>
      <p:graphicFrame>
        <p:nvGraphicFramePr>
          <p:cNvPr id="274" name="Google Shape;274;p9"/>
          <p:cNvGraphicFramePr/>
          <p:nvPr/>
        </p:nvGraphicFramePr>
        <p:xfrm>
          <a:off x="810176" y="1905000"/>
          <a:ext cx="3000000" cy="3000000"/>
        </p:xfrm>
        <a:graphic>
          <a:graphicData uri="http://schemas.openxmlformats.org/drawingml/2006/table">
            <a:tbl>
              <a:tblPr firstRow="1" bandRow="1">
                <a:noFill/>
                <a:tableStyleId>{D2A4610B-CAE2-4983-92D0-EE84D17280EA}</a:tableStyleId>
              </a:tblPr>
              <a:tblGrid>
                <a:gridCol w="984250">
                  <a:extLst>
                    <a:ext uri="{9D8B030D-6E8A-4147-A177-3AD203B41FA5}">
                      <a16:colId xmlns:a16="http://schemas.microsoft.com/office/drawing/2014/main" val="20000"/>
                    </a:ext>
                  </a:extLst>
                </a:gridCol>
                <a:gridCol w="1423025">
                  <a:extLst>
                    <a:ext uri="{9D8B030D-6E8A-4147-A177-3AD203B41FA5}">
                      <a16:colId xmlns:a16="http://schemas.microsoft.com/office/drawing/2014/main" val="20001"/>
                    </a:ext>
                  </a:extLst>
                </a:gridCol>
                <a:gridCol w="2825125">
                  <a:extLst>
                    <a:ext uri="{9D8B030D-6E8A-4147-A177-3AD203B41FA5}">
                      <a16:colId xmlns:a16="http://schemas.microsoft.com/office/drawing/2014/main" val="20002"/>
                    </a:ext>
                  </a:extLst>
                </a:gridCol>
                <a:gridCol w="3468375">
                  <a:extLst>
                    <a:ext uri="{9D8B030D-6E8A-4147-A177-3AD203B41FA5}">
                      <a16:colId xmlns:a16="http://schemas.microsoft.com/office/drawing/2014/main" val="20003"/>
                    </a:ext>
                  </a:extLst>
                </a:gridCol>
              </a:tblGrid>
              <a:tr h="935725">
                <a:tc>
                  <a:txBody>
                    <a:bodyPr/>
                    <a:lstStyle/>
                    <a:p>
                      <a:pPr marL="66675" marR="337820" lvl="0" indent="0" algn="l" rtl="0">
                        <a:lnSpc>
                          <a:spcPct val="121666"/>
                        </a:lnSpc>
                        <a:spcBef>
                          <a:spcPts val="0"/>
                        </a:spcBef>
                        <a:spcAft>
                          <a:spcPts val="0"/>
                        </a:spcAft>
                        <a:buNone/>
                      </a:pPr>
                      <a:r>
                        <a:rPr lang="en-US" sz="1200" u="none" strike="noStrike" cap="none">
                          <a:latin typeface="Calibri"/>
                          <a:ea typeface="Calibri"/>
                          <a:cs typeface="Calibri"/>
                          <a:sym typeface="Calibri"/>
                        </a:rPr>
                        <a:t>Forma,  espacio y  medida</a:t>
                      </a:r>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508000" lvl="0" indent="0" algn="l" rtl="0">
                        <a:lnSpc>
                          <a:spcPct val="121666"/>
                        </a:lnSpc>
                        <a:spcBef>
                          <a:spcPts val="0"/>
                        </a:spcBef>
                        <a:spcAft>
                          <a:spcPts val="0"/>
                        </a:spcAft>
                        <a:buNone/>
                      </a:pPr>
                      <a:r>
                        <a:rPr lang="en-US" sz="1200" u="none" strike="noStrike" cap="none">
                          <a:latin typeface="Calibri"/>
                          <a:ea typeface="Calibri"/>
                          <a:cs typeface="Calibri"/>
                          <a:sym typeface="Calibri"/>
                        </a:rPr>
                        <a:t>Magnitudes y  medidas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40335" lvl="0" indent="0" algn="l" rtl="0">
                        <a:lnSpc>
                          <a:spcPct val="121666"/>
                        </a:lnSpc>
                        <a:spcBef>
                          <a:spcPts val="0"/>
                        </a:spcBef>
                        <a:spcAft>
                          <a:spcPts val="0"/>
                        </a:spcAft>
                        <a:buNone/>
                      </a:pPr>
                      <a:r>
                        <a:rPr lang="en-US" sz="1200" u="none" strike="noStrike" cap="none">
                          <a:latin typeface="Calibri"/>
                          <a:ea typeface="Calibri"/>
                          <a:cs typeface="Calibri"/>
                          <a:sym typeface="Calibri"/>
                        </a:rPr>
                        <a:t>Calcula el volumen de prismas rectos cuya  base sea un triángulo o un cuadrilátero,  desarrollando y aplicando fórmulas.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04775"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resuelvan problemas que impliquen  el cálculo del volumen y la capacidad de prismas  rectos que tienen por base un triángulo o un  cuadrilátero.</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0"/>
                  </a:ext>
                </a:extLst>
              </a:tr>
              <a:tr h="563875">
                <a:tc>
                  <a:txBody>
                    <a:bodyPr/>
                    <a:lstStyle/>
                    <a:p>
                      <a:pPr marL="66675" marR="254000" lvl="0" indent="0" algn="l" rtl="0">
                        <a:lnSpc>
                          <a:spcPct val="121666"/>
                        </a:lnSpc>
                        <a:spcBef>
                          <a:spcPts val="0"/>
                        </a:spcBef>
                        <a:spcAft>
                          <a:spcPts val="0"/>
                        </a:spcAft>
                        <a:buNone/>
                      </a:pPr>
                      <a:r>
                        <a:rPr lang="en-US" sz="1200" u="none" strike="noStrike" cap="none">
                          <a:latin typeface="Calibri"/>
                          <a:ea typeface="Calibri"/>
                          <a:cs typeface="Calibri"/>
                          <a:sym typeface="Calibri"/>
                        </a:rPr>
                        <a:t>Análisis de  datos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Estadística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198755" lvl="0" indent="0" algn="l" rtl="0">
                        <a:lnSpc>
                          <a:spcPct val="121666"/>
                        </a:lnSpc>
                        <a:spcBef>
                          <a:spcPts val="0"/>
                        </a:spcBef>
                        <a:spcAft>
                          <a:spcPts val="0"/>
                        </a:spcAft>
                        <a:buNone/>
                      </a:pPr>
                      <a:r>
                        <a:rPr lang="en-US" sz="1200" u="none" strike="noStrike" cap="none">
                          <a:latin typeface="Calibri"/>
                          <a:ea typeface="Calibri"/>
                          <a:cs typeface="Calibri"/>
                          <a:sym typeface="Calibri"/>
                        </a:rPr>
                        <a:t>Recolecta, registra y lee datos en gráficas  circulares.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213995"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lean y presenten datos en gráficas  circulares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1"/>
                  </a:ext>
                </a:extLst>
              </a:tr>
              <a:tr h="1121675">
                <a:tc>
                  <a:txBody>
                    <a:bodyPr/>
                    <a:lstStyle/>
                    <a:p>
                      <a:pPr marL="66675" marR="254000" lvl="0" indent="0" algn="l" rtl="0">
                        <a:lnSpc>
                          <a:spcPct val="121666"/>
                        </a:lnSpc>
                        <a:spcBef>
                          <a:spcPts val="0"/>
                        </a:spcBef>
                        <a:spcAft>
                          <a:spcPts val="0"/>
                        </a:spcAft>
                        <a:buNone/>
                      </a:pPr>
                      <a:r>
                        <a:rPr lang="en-US" sz="1200" u="none" strike="noStrike" cap="none">
                          <a:latin typeface="Calibri"/>
                          <a:ea typeface="Calibri"/>
                          <a:cs typeface="Calibri"/>
                          <a:sym typeface="Calibri"/>
                        </a:rPr>
                        <a:t>Análisis de  datos.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Estadística.</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145415" lvl="0" indent="0" algn="l" rtl="0">
                        <a:lnSpc>
                          <a:spcPct val="121666"/>
                        </a:lnSpc>
                        <a:spcBef>
                          <a:spcPts val="0"/>
                        </a:spcBef>
                        <a:spcAft>
                          <a:spcPts val="0"/>
                        </a:spcAft>
                        <a:buNone/>
                      </a:pPr>
                      <a:r>
                        <a:rPr lang="en-US" sz="1200" u="none" strike="noStrike" cap="none">
                          <a:latin typeface="Calibri"/>
                          <a:ea typeface="Calibri"/>
                          <a:cs typeface="Calibri"/>
                          <a:sym typeface="Calibri"/>
                        </a:rPr>
                        <a:t>Usa e interpreta las medidas de tendencia  central (moda, media aritmética y  mediana) y el rango de un conjunto de  datos, y decide cuál de ellas conviene más  en el análisis de los datos en cuestión.</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tc>
                  <a:txBody>
                    <a:bodyPr/>
                    <a:lstStyle/>
                    <a:p>
                      <a:pPr marL="66675" marR="95885" lvl="0" indent="0" algn="l" rtl="0">
                        <a:lnSpc>
                          <a:spcPct val="121666"/>
                        </a:lnSpc>
                        <a:spcBef>
                          <a:spcPts val="0"/>
                        </a:spcBef>
                        <a:spcAft>
                          <a:spcPts val="0"/>
                        </a:spcAft>
                        <a:buNone/>
                      </a:pPr>
                      <a:r>
                        <a:rPr lang="en-US" sz="1200" u="none" strike="noStrike" cap="none">
                          <a:latin typeface="Calibri"/>
                          <a:ea typeface="Calibri"/>
                          <a:cs typeface="Calibri"/>
                          <a:sym typeface="Calibri"/>
                        </a:rPr>
                        <a:t>Que los alumnos comprendan y apliquen las  propiedades de la media aritmética, mediana y moda  al resolver problemas.</a:t>
                      </a:r>
                      <a:endParaRPr sz="1200" u="none" strike="noStrike" cap="none">
                        <a:latin typeface="Calibri"/>
                        <a:ea typeface="Calibri"/>
                        <a:cs typeface="Calibri"/>
                        <a:sym typeface="Calibri"/>
                      </a:endParaRPr>
                    </a:p>
                  </a:txBody>
                  <a:tcPr marL="0" marR="0" marT="625"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solidFill>
                      <a:srgbClr val="FBE4D5"/>
                    </a:solidFill>
                  </a:tcPr>
                </a:tc>
                <a:extLst>
                  <a:ext uri="{0D108BD9-81ED-4DB2-BD59-A6C34878D82A}">
                    <a16:rowId xmlns:a16="http://schemas.microsoft.com/office/drawing/2014/main" val="10002"/>
                  </a:ext>
                </a:extLst>
              </a:tr>
              <a:tr h="752850">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Análisis de</a:t>
                      </a:r>
                      <a:endParaRPr sz="1200" u="none" strike="noStrike" cap="none">
                        <a:latin typeface="Calibri"/>
                        <a:ea typeface="Calibri"/>
                        <a:cs typeface="Calibri"/>
                        <a:sym typeface="Calibri"/>
                      </a:endParaRPr>
                    </a:p>
                    <a:p>
                      <a:pPr marL="66675" marR="0" lvl="0" indent="0" algn="l" rtl="0">
                        <a:lnSpc>
                          <a:spcPct val="100000"/>
                        </a:lnSpc>
                        <a:spcBef>
                          <a:spcPts val="45"/>
                        </a:spcBef>
                        <a:spcAft>
                          <a:spcPts val="0"/>
                        </a:spcAft>
                        <a:buNone/>
                      </a:pPr>
                      <a:r>
                        <a:rPr lang="en-US" sz="1200" u="none" strike="noStrike" cap="none">
                          <a:latin typeface="Calibri"/>
                          <a:ea typeface="Calibri"/>
                          <a:cs typeface="Calibri"/>
                          <a:sym typeface="Calibri"/>
                        </a:rPr>
                        <a:t>datos</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Probabilidad.</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Realiza experimentos aleatorios y registra</a:t>
                      </a:r>
                      <a:endParaRPr sz="1200" u="none" strike="noStrike" cap="none">
                        <a:latin typeface="Calibri"/>
                        <a:ea typeface="Calibri"/>
                        <a:cs typeface="Calibri"/>
                        <a:sym typeface="Calibri"/>
                      </a:endParaRPr>
                    </a:p>
                    <a:p>
                      <a:pPr marL="66675" marR="252729" lvl="0" indent="0" algn="l" rtl="0">
                        <a:lnSpc>
                          <a:spcPct val="101699"/>
                        </a:lnSpc>
                        <a:spcBef>
                          <a:spcPts val="20"/>
                        </a:spcBef>
                        <a:spcAft>
                          <a:spcPts val="0"/>
                        </a:spcAft>
                        <a:buNone/>
                      </a:pPr>
                      <a:r>
                        <a:rPr lang="en-US" sz="1200" u="none" strike="noStrike" cap="none">
                          <a:latin typeface="Calibri"/>
                          <a:ea typeface="Calibri"/>
                          <a:cs typeface="Calibri"/>
                          <a:sym typeface="Calibri"/>
                        </a:rPr>
                        <a:t>los resultados para un acercamiento a la  probabilidad frecuencial.</a:t>
                      </a:r>
                      <a:endParaRPr sz="1200" u="none" strike="noStrike" cap="none">
                        <a:latin typeface="Calibri"/>
                        <a:ea typeface="Calibri"/>
                        <a:cs typeface="Calibri"/>
                        <a:sym typeface="Calibri"/>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tc>
                  <a:txBody>
                    <a:bodyPr/>
                    <a:lstStyle/>
                    <a:p>
                      <a:pPr marL="66675" marR="0" lvl="0" indent="0" algn="l" rtl="0">
                        <a:lnSpc>
                          <a:spcPct val="117916"/>
                        </a:lnSpc>
                        <a:spcBef>
                          <a:spcPts val="0"/>
                        </a:spcBef>
                        <a:spcAft>
                          <a:spcPts val="0"/>
                        </a:spcAft>
                        <a:buNone/>
                      </a:pPr>
                      <a:r>
                        <a:rPr lang="en-US" sz="1200" u="none" strike="noStrike" cap="none">
                          <a:latin typeface="Calibri"/>
                          <a:ea typeface="Calibri"/>
                          <a:cs typeface="Calibri"/>
                          <a:sym typeface="Calibri"/>
                        </a:rPr>
                        <a:t>Obtener la probabilidad frecuencial de un evento.</a:t>
                      </a:r>
                      <a:endParaRPr/>
                    </a:p>
                  </a:txBody>
                  <a:tcPr marL="0" marR="0" marT="0" marB="0">
                    <a:lnL w="9525" cap="flat" cmpd="sng">
                      <a:solidFill>
                        <a:srgbClr val="F4B083"/>
                      </a:solidFill>
                      <a:prstDash val="solid"/>
                      <a:round/>
                      <a:headEnd type="none" w="sm" len="sm"/>
                      <a:tailEnd type="none" w="sm" len="sm"/>
                    </a:lnL>
                    <a:lnR w="9525" cap="flat" cmpd="sng">
                      <a:solidFill>
                        <a:srgbClr val="F4B083"/>
                      </a:solidFill>
                      <a:prstDash val="solid"/>
                      <a:round/>
                      <a:headEnd type="none" w="sm" len="sm"/>
                      <a:tailEnd type="none" w="sm" len="sm"/>
                    </a:lnR>
                    <a:lnT w="9525" cap="flat" cmpd="sng">
                      <a:solidFill>
                        <a:srgbClr val="F4B083"/>
                      </a:solidFill>
                      <a:prstDash val="solid"/>
                      <a:round/>
                      <a:headEnd type="none" w="sm" len="sm"/>
                      <a:tailEnd type="none" w="sm" len="sm"/>
                    </a:lnT>
                    <a:lnB w="9525" cap="flat" cmpd="sng">
                      <a:solidFill>
                        <a:srgbClr val="F4B083"/>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275" name="Google Shape;275;p9"/>
          <p:cNvSpPr txBox="1">
            <a:spLocks noGrp="1"/>
          </p:cNvSpPr>
          <p:nvPr>
            <p:ph type="ftr" idx="11"/>
          </p:nvPr>
        </p:nvSpPr>
        <p:spPr>
          <a:xfrm>
            <a:off x="797886" y="7194417"/>
            <a:ext cx="743585" cy="148590"/>
          </a:xfrm>
          <a:prstGeom prst="rect">
            <a:avLst/>
          </a:prstGeom>
          <a:noFill/>
          <a:ln>
            <a:noFill/>
          </a:ln>
        </p:spPr>
        <p:txBody>
          <a:bodyPr spcFirstLastPara="1" wrap="square" lIns="0" tIns="6975" rIns="0" bIns="0" anchor="t" anchorCtr="0">
            <a:spAutoFit/>
          </a:bodyPr>
          <a:lstStyle/>
          <a:p>
            <a:pPr marL="12700" lvl="0" indent="0" algn="l" rtl="0">
              <a:lnSpc>
                <a:spcPct val="100000"/>
              </a:lnSpc>
              <a:spcBef>
                <a:spcPts val="0"/>
              </a:spcBef>
              <a:spcAft>
                <a:spcPts val="0"/>
              </a:spcAft>
              <a:buNone/>
            </a:pPr>
            <a:r>
              <a:rPr lang="en-US"/>
              <a:t>#QuédateEnCasa</a:t>
            </a:r>
            <a:endParaRPr/>
          </a:p>
        </p:txBody>
      </p:sp>
    </p:spTree>
  </p:cSld>
  <p:clrMapOvr>
    <a:masterClrMapping/>
  </p:clrMapOvr>
</p:sld>
</file>

<file path=ppt/theme/theme1.xml><?xml version="1.0" encoding="utf-8"?>
<a:theme xmlns:a="http://schemas.openxmlformats.org/drawingml/2006/main" name="2_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13368</Words>
  <Application>Microsoft Macintosh PowerPoint</Application>
  <PresentationFormat>Personalizado</PresentationFormat>
  <Paragraphs>1673</Paragraphs>
  <Slides>61</Slides>
  <Notes>61</Notes>
  <HiddenSlides>0</HiddenSlides>
  <MMClips>0</MMClips>
  <ScaleCrop>false</ScaleCrop>
  <HeadingPairs>
    <vt:vector size="6" baseType="variant">
      <vt:variant>
        <vt:lpstr>Fuentes usadas</vt:lpstr>
      </vt:variant>
      <vt:variant>
        <vt:i4>3</vt:i4>
      </vt:variant>
      <vt:variant>
        <vt:lpstr>Tema</vt:lpstr>
      </vt:variant>
      <vt:variant>
        <vt:i4>3</vt:i4>
      </vt:variant>
      <vt:variant>
        <vt:lpstr>Títulos de diapositiva</vt:lpstr>
      </vt:variant>
      <vt:variant>
        <vt:i4>61</vt:i4>
      </vt:variant>
    </vt:vector>
  </HeadingPairs>
  <TitlesOfParts>
    <vt:vector size="67" baseType="lpstr">
      <vt:lpstr>Arial</vt:lpstr>
      <vt:lpstr>Calibri</vt:lpstr>
      <vt:lpstr>Times New Roman</vt:lpstr>
      <vt:lpstr>2_Tema de Office</vt:lpstr>
      <vt:lpstr>1_Tema de Office</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Edgar Donandres Hernandez</dc:creator>
  <cp:lastModifiedBy>Georgina Maldonado Hernández</cp:lastModifiedBy>
  <cp:revision>1</cp:revision>
  <dcterms:created xsi:type="dcterms:W3CDTF">2021-06-07T14:42:50Z</dcterms:created>
  <dcterms:modified xsi:type="dcterms:W3CDTF">2021-07-08T21:34:50Z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2021-06-07T00:00:00Z</vt:filetime>
  </property>
</Properties>
</file>